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bookmarkIdSeed="2">
  <p:sldMasterIdLst>
    <p:sldMasterId id="2147483648" r:id="rId1"/>
  </p:sldMasterIdLst>
  <p:notesMasterIdLst>
    <p:notesMasterId r:id="rId93"/>
  </p:notesMasterIdLst>
  <p:handoutMasterIdLst>
    <p:handoutMasterId r:id="rId94"/>
  </p:handoutMasterIdLst>
  <p:sldIdLst>
    <p:sldId id="420" r:id="rId2"/>
    <p:sldId id="538" r:id="rId3"/>
    <p:sldId id="539" r:id="rId4"/>
    <p:sldId id="583" r:id="rId5"/>
    <p:sldId id="445" r:id="rId6"/>
    <p:sldId id="446" r:id="rId7"/>
    <p:sldId id="447" r:id="rId8"/>
    <p:sldId id="448" r:id="rId9"/>
    <p:sldId id="449" r:id="rId10"/>
    <p:sldId id="451" r:id="rId11"/>
    <p:sldId id="452" r:id="rId12"/>
    <p:sldId id="568" r:id="rId13"/>
    <p:sldId id="467" r:id="rId14"/>
    <p:sldId id="525" r:id="rId15"/>
    <p:sldId id="522" r:id="rId16"/>
    <p:sldId id="523" r:id="rId17"/>
    <p:sldId id="524" r:id="rId18"/>
    <p:sldId id="526" r:id="rId19"/>
    <p:sldId id="469" r:id="rId20"/>
    <p:sldId id="527" r:id="rId21"/>
    <p:sldId id="471" r:id="rId22"/>
    <p:sldId id="528" r:id="rId23"/>
    <p:sldId id="548" r:id="rId24"/>
    <p:sldId id="553" r:id="rId25"/>
    <p:sldId id="474" r:id="rId26"/>
    <p:sldId id="543" r:id="rId27"/>
    <p:sldId id="475" r:id="rId28"/>
    <p:sldId id="550" r:id="rId29"/>
    <p:sldId id="529" r:id="rId30"/>
    <p:sldId id="537" r:id="rId31"/>
    <p:sldId id="477" r:id="rId32"/>
    <p:sldId id="478" r:id="rId33"/>
    <p:sldId id="530" r:id="rId34"/>
    <p:sldId id="485" r:id="rId35"/>
    <p:sldId id="487" r:id="rId36"/>
    <p:sldId id="488" r:id="rId37"/>
    <p:sldId id="574" r:id="rId38"/>
    <p:sldId id="489" r:id="rId39"/>
    <p:sldId id="490" r:id="rId40"/>
    <p:sldId id="531" r:id="rId41"/>
    <p:sldId id="493" r:id="rId42"/>
    <p:sldId id="494" r:id="rId43"/>
    <p:sldId id="495" r:id="rId44"/>
    <p:sldId id="496" r:id="rId45"/>
    <p:sldId id="497" r:id="rId46"/>
    <p:sldId id="547" r:id="rId47"/>
    <p:sldId id="532" r:id="rId48"/>
    <p:sldId id="499" r:id="rId49"/>
    <p:sldId id="500" r:id="rId50"/>
    <p:sldId id="501" r:id="rId51"/>
    <p:sldId id="533" r:id="rId52"/>
    <p:sldId id="503" r:id="rId53"/>
    <p:sldId id="504" r:id="rId54"/>
    <p:sldId id="575" r:id="rId55"/>
    <p:sldId id="578" r:id="rId56"/>
    <p:sldId id="576" r:id="rId57"/>
    <p:sldId id="581" r:id="rId58"/>
    <p:sldId id="505" r:id="rId59"/>
    <p:sldId id="534" r:id="rId60"/>
    <p:sldId id="507" r:id="rId61"/>
    <p:sldId id="542" r:id="rId62"/>
    <p:sldId id="510" r:id="rId63"/>
    <p:sldId id="511" r:id="rId64"/>
    <p:sldId id="512" r:id="rId65"/>
    <p:sldId id="513" r:id="rId66"/>
    <p:sldId id="514" r:id="rId67"/>
    <p:sldId id="544" r:id="rId68"/>
    <p:sldId id="546" r:id="rId69"/>
    <p:sldId id="582" r:id="rId70"/>
    <p:sldId id="549" r:id="rId71"/>
    <p:sldId id="554" r:id="rId72"/>
    <p:sldId id="555" r:id="rId73"/>
    <p:sldId id="556" r:id="rId74"/>
    <p:sldId id="557" r:id="rId75"/>
    <p:sldId id="558" r:id="rId76"/>
    <p:sldId id="559" r:id="rId77"/>
    <p:sldId id="560" r:id="rId78"/>
    <p:sldId id="561" r:id="rId79"/>
    <p:sldId id="562" r:id="rId80"/>
    <p:sldId id="563" r:id="rId81"/>
    <p:sldId id="564" r:id="rId82"/>
    <p:sldId id="565" r:id="rId83"/>
    <p:sldId id="566" r:id="rId84"/>
    <p:sldId id="567" r:id="rId85"/>
    <p:sldId id="569" r:id="rId86"/>
    <p:sldId id="552" r:id="rId87"/>
    <p:sldId id="551" r:id="rId88"/>
    <p:sldId id="570" r:id="rId89"/>
    <p:sldId id="571" r:id="rId90"/>
    <p:sldId id="572" r:id="rId91"/>
    <p:sldId id="573" r:id="rId92"/>
  </p:sldIdLst>
  <p:sldSz cx="9144000" cy="5143500" type="screen16x9"/>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
          <p15:clr>
            <a:srgbClr val="A4A3A4"/>
          </p15:clr>
        </p15:guide>
        <p15:guide id="2" orient="horz" pos="2835" userDrawn="1">
          <p15:clr>
            <a:srgbClr val="A4A3A4"/>
          </p15:clr>
        </p15:guide>
        <p15:guide id="3" orient="horz" pos="864">
          <p15:clr>
            <a:srgbClr val="A4A3A4"/>
          </p15:clr>
        </p15:guide>
        <p15:guide id="4" pos="5472">
          <p15:clr>
            <a:srgbClr val="A4A3A4"/>
          </p15:clr>
        </p15:guide>
        <p15:guide id="5" pos="2937">
          <p15:clr>
            <a:srgbClr val="A4A3A4"/>
          </p15:clr>
        </p15:guide>
        <p15:guide id="6" pos="288">
          <p15:clr>
            <a:srgbClr val="A4A3A4"/>
          </p15:clr>
        </p15:guide>
        <p15:guide id="7" pos="2824"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ltcheva, Irina" initials="BI" lastIdx="3" clrIdx="0">
    <p:extLst>
      <p:ext uri="{19B8F6BF-5375-455C-9EA6-DF929625EA0E}">
        <p15:presenceInfo xmlns:p15="http://schemas.microsoft.com/office/powerpoint/2012/main" userId="S-1-5-21-329068152-854245398-839522115-101011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3760"/>
    <a:srgbClr val="FF0000"/>
    <a:srgbClr val="9ABFDC"/>
    <a:srgbClr val="5291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5780E6-A8F4-46B0-B82D-9E7F56C639EF}">
  <a:tblStyle styleId="{1C5780E6-A8F4-46B0-B82D-9E7F56C639EF}" styleName="Novartis Table">
    <a:wholeTbl>
      <a:tcTxStyle>
        <a:fontRef idx="minor"/>
        <a:srgbClr val="000000"/>
      </a:tcTxStyle>
      <a:tcStyle>
        <a:tcBdr>
          <a:left>
            <a:ln>
              <a:noFill/>
            </a:ln>
          </a:left>
          <a:right>
            <a:ln>
              <a:noFill/>
            </a:ln>
          </a:right>
          <a:top>
            <a:ln w="6350">
              <a:solidFill>
                <a:srgbClr val="646464"/>
              </a:solidFill>
            </a:ln>
          </a:top>
          <a:bottom>
            <a:ln w="6350">
              <a:solidFill>
                <a:srgbClr val="646464"/>
              </a:solidFill>
            </a:ln>
          </a:bottom>
          <a:insideH>
            <a:ln w="6350">
              <a:solidFill>
                <a:srgbClr val="646464"/>
              </a:solidFill>
            </a:ln>
          </a:insideH>
          <a:insideV>
            <a:ln>
              <a:noFill/>
            </a:ln>
          </a:insideV>
        </a:tcBdr>
        <a:fill>
          <a:noFill/>
        </a:fill>
      </a:tcStyle>
    </a:wholeTbl>
    <a:band1H>
      <a:tcStyle>
        <a:tcBdr/>
        <a:fill>
          <a:noFill/>
        </a:fill>
      </a:tcStyle>
    </a:band1H>
    <a:band2H>
      <a:tcStyle>
        <a:tcBdr/>
        <a:fill>
          <a:noFill/>
        </a:fill>
      </a:tcStyle>
    </a:band2H>
    <a:band1V>
      <a:tcStyle>
        <a:tcBdr/>
        <a:fill>
          <a:noFill/>
        </a:fill>
      </a:tcStyle>
    </a:band1V>
    <a:band2V>
      <a:tcStyle>
        <a:tcBdr/>
        <a:fill>
          <a:noFill/>
        </a:fill>
      </a:tcStyle>
    </a:band2V>
    <a:lastCol>
      <a:tcTxStyle b="on">
        <a:fontRef idx="minor"/>
        <a:srgbClr val="000000"/>
      </a:tcTxStyle>
      <a:tcStyle>
        <a:tcBdr/>
      </a:tcStyle>
    </a:lastCol>
    <a:firstCol>
      <a:tcTxStyle b="on">
        <a:fontRef idx="minor"/>
        <a:srgbClr val="000000"/>
      </a:tcTxStyle>
      <a:tcStyle>
        <a:tcBdr/>
      </a:tcStyle>
    </a:firstCol>
    <a:lastRow>
      <a:tcTxStyle b="on">
        <a:fontRef idx="minor"/>
        <a:srgbClr val="000000"/>
      </a:tcTxStyle>
      <a:tcStyle>
        <a:tcBdr>
          <a:top>
            <a:ln w="19050">
              <a:solidFill>
                <a:srgbClr val="000000"/>
              </a:solidFill>
            </a:ln>
          </a:top>
          <a:bottom>
            <a:ln>
              <a:noFill/>
            </a:ln>
          </a:bottom>
        </a:tcBdr>
        <a:fill>
          <a:noFill/>
        </a:fill>
      </a:tcStyle>
    </a:lastRow>
    <a:firstRow>
      <a:tcTxStyle b="on">
        <a:fontRef idx="minor"/>
        <a:srgbClr val="0460A9"/>
      </a:tcTxStyle>
      <a:tcStyle>
        <a:tcBdr>
          <a:top>
            <a:ln>
              <a:noFill/>
            </a:ln>
          </a:top>
          <a:bottom>
            <a:ln w="19050">
              <a:solidFill>
                <a:srgbClr val="0460A9"/>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021" autoAdjust="0"/>
    <p:restoredTop sz="96552" autoAdjust="0"/>
  </p:normalViewPr>
  <p:slideViewPr>
    <p:cSldViewPr showGuides="1">
      <p:cViewPr varScale="1">
        <p:scale>
          <a:sx n="115" d="100"/>
          <a:sy n="115" d="100"/>
        </p:scale>
        <p:origin x="470" y="72"/>
      </p:cViewPr>
      <p:guideLst>
        <p:guide orient="horz" pos="214"/>
        <p:guide orient="horz" pos="2835"/>
        <p:guide orient="horz" pos="864"/>
        <p:guide pos="5472"/>
        <p:guide pos="2937"/>
        <p:guide pos="288"/>
        <p:guide pos="2824"/>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65" d="100"/>
          <a:sy n="165" d="100"/>
        </p:scale>
        <p:origin x="4104" y="192"/>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handoutMaster" Target="handoutMasters/handoutMaster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50443" y="0"/>
            <a:ext cx="2945659" cy="496411"/>
          </a:xfrm>
          <a:prstGeom prst="rect">
            <a:avLst/>
          </a:prstGeom>
        </p:spPr>
        <p:txBody>
          <a:bodyPr vert="horz" lIns="91440" tIns="45720" rIns="91440" bIns="45720" rtlCol="0"/>
          <a:lstStyle>
            <a:lvl1pPr algn="r">
              <a:defRPr sz="1200"/>
            </a:lvl1pPr>
          </a:lstStyle>
          <a:p>
            <a:fld id="{61BB60FF-ACF0-5A4A-9C79-4881E6B16567}" type="datetimeFigureOut">
              <a:rPr lang="en-US" smtClean="0">
                <a:latin typeface="Arial" charset="0"/>
              </a:rPr>
              <a:pPr/>
              <a:t>3/25/2022</a:t>
            </a:fld>
            <a:endParaRPr lang="en-US" dirty="0">
              <a:latin typeface="Arial" charset="0"/>
            </a:endParaRPr>
          </a:p>
        </p:txBody>
      </p:sp>
      <p:sp>
        <p:nvSpPr>
          <p:cNvPr id="4" name="Footer Placeholder 3"/>
          <p:cNvSpPr>
            <a:spLocks noGrp="1"/>
          </p:cNvSpPr>
          <p:nvPr>
            <p:ph type="ftr" sz="quarter" idx="2"/>
          </p:nvPr>
        </p:nvSpPr>
        <p:spPr>
          <a:xfrm>
            <a:off x="0" y="9430091"/>
            <a:ext cx="2945659" cy="496411"/>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50443" y="9430091"/>
            <a:ext cx="2945659" cy="496411"/>
          </a:xfrm>
          <a:prstGeom prst="rect">
            <a:avLst/>
          </a:prstGeom>
        </p:spPr>
        <p:txBody>
          <a:bodyPr vert="horz" lIns="91440" tIns="45720" rIns="91440" bIns="45720" rtlCol="0" anchor="b"/>
          <a:lstStyle>
            <a:lvl1pPr algn="r">
              <a:defRPr sz="1200"/>
            </a:lvl1pPr>
          </a:lstStyle>
          <a:p>
            <a:fld id="{56ABA786-EB35-BA4C-A7F7-24740D3067F1}" type="slidenum">
              <a:rPr lang="en-US" smtClean="0">
                <a:latin typeface="Arial" charset="0"/>
              </a:rPr>
              <a:pPr/>
              <a:t>‹#›</a:t>
            </a:fld>
            <a:endParaRPr lang="en-US" dirty="0">
              <a:latin typeface="Arial" charset="0"/>
            </a:endParaRPr>
          </a:p>
        </p:txBody>
      </p:sp>
    </p:spTree>
    <p:extLst>
      <p:ext uri="{BB962C8B-B14F-4D97-AF65-F5344CB8AC3E}">
        <p14:creationId xmlns:p14="http://schemas.microsoft.com/office/powerpoint/2010/main" val="237994723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b="0" i="0">
                <a:latin typeface="Arial" charset="0"/>
              </a:defRPr>
            </a:lvl1pPr>
          </a:lstStyle>
          <a:p>
            <a:endParaRPr lang="en-US" dirty="0"/>
          </a:p>
        </p:txBody>
      </p:sp>
      <p:sp>
        <p:nvSpPr>
          <p:cNvPr id="3" name="Date Placeholder 2"/>
          <p:cNvSpPr>
            <a:spLocks noGrp="1"/>
          </p:cNvSpPr>
          <p:nvPr>
            <p:ph type="dt" idx="1"/>
          </p:nvPr>
        </p:nvSpPr>
        <p:spPr>
          <a:xfrm>
            <a:off x="3850443" y="0"/>
            <a:ext cx="2945659" cy="496411"/>
          </a:xfrm>
          <a:prstGeom prst="rect">
            <a:avLst/>
          </a:prstGeom>
        </p:spPr>
        <p:txBody>
          <a:bodyPr vert="horz" lIns="91440" tIns="45720" rIns="91440" bIns="45720" rtlCol="0"/>
          <a:lstStyle>
            <a:lvl1pPr algn="r">
              <a:defRPr sz="1200" b="0" i="0">
                <a:latin typeface="Arial" charset="0"/>
              </a:defRPr>
            </a:lvl1pPr>
          </a:lstStyle>
          <a:p>
            <a:fld id="{0C4595FF-6E7F-4C41-B8DF-4AE76FC1F075}" type="datetimeFigureOut">
              <a:rPr lang="en-US" smtClean="0"/>
              <a:pPr/>
              <a:t>3/25/2022</a:t>
            </a:fld>
            <a:endParaRPr lang="en-US" dirty="0"/>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79768" y="4715907"/>
            <a:ext cx="5438140" cy="446770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430091"/>
            <a:ext cx="2945659" cy="496411"/>
          </a:xfrm>
          <a:prstGeom prst="rect">
            <a:avLst/>
          </a:prstGeom>
        </p:spPr>
        <p:txBody>
          <a:bodyPr vert="horz" lIns="91440" tIns="45720" rIns="91440" bIns="45720" rtlCol="0" anchor="b"/>
          <a:lstStyle>
            <a:lvl1pPr algn="l">
              <a:defRPr sz="1200" b="0" i="0">
                <a:latin typeface="Arial" charset="0"/>
              </a:defRPr>
            </a:lvl1pPr>
          </a:lstStyle>
          <a:p>
            <a:endParaRPr lang="en-US" dirty="0"/>
          </a:p>
        </p:txBody>
      </p:sp>
      <p:sp>
        <p:nvSpPr>
          <p:cNvPr id="7" name="Slide Number Placeholder 6"/>
          <p:cNvSpPr>
            <a:spLocks noGrp="1"/>
          </p:cNvSpPr>
          <p:nvPr>
            <p:ph type="sldNum" sz="quarter" idx="5"/>
          </p:nvPr>
        </p:nvSpPr>
        <p:spPr>
          <a:xfrm>
            <a:off x="3850443" y="9430091"/>
            <a:ext cx="2945659" cy="496411"/>
          </a:xfrm>
          <a:prstGeom prst="rect">
            <a:avLst/>
          </a:prstGeom>
        </p:spPr>
        <p:txBody>
          <a:bodyPr vert="horz" lIns="91440" tIns="45720" rIns="91440" bIns="45720" rtlCol="0" anchor="b"/>
          <a:lstStyle>
            <a:lvl1pPr algn="r">
              <a:defRPr sz="1200" b="0" i="0">
                <a:latin typeface="Arial" charset="0"/>
              </a:defRPr>
            </a:lvl1pPr>
          </a:lstStyle>
          <a:p>
            <a:fld id="{5A6330BE-D91A-D240-B266-E5D5F99B4CCE}" type="slidenum">
              <a:rPr lang="en-US" smtClean="0"/>
              <a:pPr/>
              <a:t>‹#›</a:t>
            </a:fld>
            <a:endParaRPr lang="en-US" dirty="0"/>
          </a:p>
        </p:txBody>
      </p:sp>
    </p:spTree>
    <p:extLst>
      <p:ext uri="{BB962C8B-B14F-4D97-AF65-F5344CB8AC3E}">
        <p14:creationId xmlns:p14="http://schemas.microsoft.com/office/powerpoint/2010/main" val="312631671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b="0" i="0" kern="1200">
        <a:solidFill>
          <a:schemeClr val="tx1"/>
        </a:solidFill>
        <a:latin typeface="Arial" charset="0"/>
        <a:ea typeface="+mn-ea"/>
        <a:cs typeface="+mn-cs"/>
      </a:defRPr>
    </a:lvl1pPr>
    <a:lvl2pPr marL="457200" algn="l" defTabSz="457200" rtl="0" eaLnBrk="1" latinLnBrk="0" hangingPunct="1">
      <a:defRPr sz="1200" b="0" i="0" kern="1200">
        <a:solidFill>
          <a:schemeClr val="tx1"/>
        </a:solidFill>
        <a:latin typeface="Arial" charset="0"/>
        <a:ea typeface="+mn-ea"/>
        <a:cs typeface="+mn-cs"/>
      </a:defRPr>
    </a:lvl2pPr>
    <a:lvl3pPr marL="914400" algn="l" defTabSz="457200" rtl="0" eaLnBrk="1" latinLnBrk="0" hangingPunct="1">
      <a:defRPr sz="1200" b="0" i="0" kern="1200">
        <a:solidFill>
          <a:schemeClr val="tx1"/>
        </a:solidFill>
        <a:latin typeface="Arial" charset="0"/>
        <a:ea typeface="+mn-ea"/>
        <a:cs typeface="+mn-cs"/>
      </a:defRPr>
    </a:lvl3pPr>
    <a:lvl4pPr marL="1371600" algn="l" defTabSz="457200" rtl="0" eaLnBrk="1" latinLnBrk="0" hangingPunct="1">
      <a:defRPr sz="1200" b="0" i="0" kern="1200">
        <a:solidFill>
          <a:schemeClr val="tx1"/>
        </a:solidFill>
        <a:latin typeface="Arial" charset="0"/>
        <a:ea typeface="+mn-ea"/>
        <a:cs typeface="+mn-cs"/>
      </a:defRPr>
    </a:lvl4pPr>
    <a:lvl5pPr marL="1828800" algn="l" defTabSz="457200" rtl="0" eaLnBrk="1" latinLnBrk="0" hangingPunct="1">
      <a:defRPr sz="1200" b="0" i="0" kern="1200">
        <a:solidFill>
          <a:schemeClr val="tx1"/>
        </a:solidFill>
        <a:latin typeface="Arial"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6330BE-D91A-D240-B266-E5D5F99B4CCE}" type="slidenum">
              <a:rPr lang="en-US" smtClean="0"/>
              <a:pPr/>
              <a:t>1</a:t>
            </a:fld>
            <a:endParaRPr lang="en-US" dirty="0"/>
          </a:p>
        </p:txBody>
      </p:sp>
    </p:spTree>
    <p:extLst>
      <p:ext uri="{BB962C8B-B14F-4D97-AF65-F5344CB8AC3E}">
        <p14:creationId xmlns:p14="http://schemas.microsoft.com/office/powerpoint/2010/main" val="1154039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rial" charset="0"/>
                <a:ea typeface="+mn-ea"/>
                <a:cs typeface="+mn-cs"/>
              </a:rPr>
              <a:t>When inspecting these plots, trends deviating from the zero line might indicate that the structural model is not appropriate or not flexible enough to describe some individual observations. The plot IWRES versus IPRED is also useful to assess if the residual error model is correct. Since IWRES should have constant unit variance under the correct model, any pattern in the spread of points would indicate a misspecification of the residual error model </a:t>
            </a:r>
          </a:p>
          <a:p>
            <a:endParaRPr lang="en-US" dirty="0"/>
          </a:p>
        </p:txBody>
      </p:sp>
      <p:sp>
        <p:nvSpPr>
          <p:cNvPr id="4" name="Slide Number Placeholder 3"/>
          <p:cNvSpPr>
            <a:spLocks noGrp="1"/>
          </p:cNvSpPr>
          <p:nvPr>
            <p:ph type="sldNum" sz="quarter" idx="10"/>
          </p:nvPr>
        </p:nvSpPr>
        <p:spPr/>
        <p:txBody>
          <a:bodyPr/>
          <a:lstStyle/>
          <a:p>
            <a:fld id="{5A6330BE-D91A-D240-B266-E5D5F99B4CCE}" type="slidenum">
              <a:rPr lang="en-US" smtClean="0"/>
              <a:pPr/>
              <a:t>74</a:t>
            </a:fld>
            <a:endParaRPr lang="en-US" dirty="0"/>
          </a:p>
        </p:txBody>
      </p:sp>
    </p:spTree>
    <p:extLst>
      <p:ext uri="{BB962C8B-B14F-4D97-AF65-F5344CB8AC3E}">
        <p14:creationId xmlns:p14="http://schemas.microsoft.com/office/powerpoint/2010/main" val="2039114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r>
              <a:rPr lang="en-US" sz="1200" b="0" i="0" kern="1200" dirty="0">
                <a:solidFill>
                  <a:schemeClr val="tx1"/>
                </a:solidFill>
                <a:effectLst/>
                <a:latin typeface="Arial" charset="0"/>
                <a:ea typeface="+mn-ea"/>
                <a:cs typeface="+mn-cs"/>
              </a:rPr>
              <a:t>Distribution: plot the smoothed density or histogram of IWRES and superimpose the density function of the standard normal distribution as reference.</a:t>
            </a:r>
          </a:p>
          <a:p>
            <a:pPr marL="628650" lvl="1" indent="-171450">
              <a:buFont typeface="Arial" panose="020B0604020202020204" pitchFamily="34" charset="0"/>
              <a:buChar char="•"/>
            </a:pPr>
            <a:r>
              <a:rPr lang="en-US" sz="1200" b="0" i="0" kern="1200" dirty="0">
                <a:solidFill>
                  <a:schemeClr val="tx1"/>
                </a:solidFill>
                <a:effectLst/>
                <a:latin typeface="Arial" charset="0"/>
                <a:ea typeface="+mn-ea"/>
                <a:cs typeface="+mn-cs"/>
              </a:rPr>
              <a:t>The QQ plot displays the quantiles from the observed distribution of IWRES versus the theoretical quantiles of the standard normal distribution. </a:t>
            </a:r>
          </a:p>
          <a:p>
            <a:pPr marL="171450" indent="-171450">
              <a:buFont typeface="Arial" panose="020B0604020202020204" pitchFamily="34" charset="0"/>
              <a:buChar char="•"/>
            </a:pPr>
            <a:r>
              <a:rPr lang="en-US" sz="1200" b="0" i="0" kern="1200" dirty="0">
                <a:solidFill>
                  <a:schemeClr val="tx1"/>
                </a:solidFill>
                <a:effectLst/>
                <a:latin typeface="Arial" charset="0"/>
                <a:ea typeface="+mn-ea"/>
                <a:cs typeface="+mn-cs"/>
              </a:rPr>
              <a:t>The identity line should be superimposed for reference. Ideally, the points should approximately lie on the straight line to conclude for a standard normal distribution</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5A6330BE-D91A-D240-B266-E5D5F99B4CCE}" type="slidenum">
              <a:rPr lang="en-US" smtClean="0"/>
              <a:pPr/>
              <a:t>75</a:t>
            </a:fld>
            <a:endParaRPr lang="en-US" dirty="0"/>
          </a:p>
        </p:txBody>
      </p:sp>
    </p:spTree>
    <p:extLst>
      <p:ext uri="{BB962C8B-B14F-4D97-AF65-F5344CB8AC3E}">
        <p14:creationId xmlns:p14="http://schemas.microsoft.com/office/powerpoint/2010/main" val="1438955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Empirical Bayes estimates (EBE) of inter-individual random effects (ETA)</a:t>
            </a:r>
            <a:endParaRPr lang="en-US" dirty="0"/>
          </a:p>
        </p:txBody>
      </p:sp>
      <p:sp>
        <p:nvSpPr>
          <p:cNvPr id="4" name="Slide Number Placeholder 3"/>
          <p:cNvSpPr>
            <a:spLocks noGrp="1"/>
          </p:cNvSpPr>
          <p:nvPr>
            <p:ph type="sldNum" sz="quarter" idx="10"/>
          </p:nvPr>
        </p:nvSpPr>
        <p:spPr/>
        <p:txBody>
          <a:bodyPr/>
          <a:lstStyle/>
          <a:p>
            <a:fld id="{5A6330BE-D91A-D240-B266-E5D5F99B4CCE}" type="slidenum">
              <a:rPr lang="en-US" smtClean="0"/>
              <a:pPr/>
              <a:t>76</a:t>
            </a:fld>
            <a:endParaRPr lang="en-US" dirty="0"/>
          </a:p>
        </p:txBody>
      </p:sp>
    </p:spTree>
    <p:extLst>
      <p:ext uri="{BB962C8B-B14F-4D97-AF65-F5344CB8AC3E}">
        <p14:creationId xmlns:p14="http://schemas.microsoft.com/office/powerpoint/2010/main" val="42242346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Distribution and correlation structure of random</a:t>
                </a:r>
                <a:r>
                  <a:rPr lang="en-US" sz="1200" b="0" i="0" kern="1200" baseline="0" dirty="0">
                    <a:solidFill>
                      <a:schemeClr val="tx1"/>
                    </a:solidFill>
                    <a:effectLst/>
                    <a:latin typeface="Arial" charset="0"/>
                    <a:ea typeface="+mn-ea"/>
                    <a:cs typeface="+mn-cs"/>
                  </a:rPr>
                  <a:t> </a:t>
                </a:r>
                <a:r>
                  <a:rPr lang="en-US" sz="1200" b="0" i="0" kern="1200" dirty="0">
                    <a:solidFill>
                      <a:schemeClr val="tx1"/>
                    </a:solidFill>
                    <a:effectLst/>
                    <a:latin typeface="Arial" charset="0"/>
                    <a:ea typeface="+mn-ea"/>
                    <a:cs typeface="+mn-cs"/>
                  </a:rPr>
                  <a:t>effect</a:t>
                </a:r>
              </a:p>
              <a:p>
                <a:endParaRPr lang="en-US" sz="1200" b="0" i="0" kern="1200" dirty="0">
                  <a:solidFill>
                    <a:schemeClr val="tx1"/>
                  </a:solidFill>
                  <a:effectLst/>
                  <a:latin typeface="Arial" charset="0"/>
                  <a:ea typeface="+mn-ea"/>
                  <a:cs typeface="+mn-cs"/>
                </a:endParaRPr>
              </a:p>
              <a:p>
                <a:pPr lvl="0"/>
                <a:r>
                  <a:rPr lang="en-US" sz="1200" b="0" i="0" kern="1200" dirty="0">
                    <a:solidFill>
                      <a:schemeClr val="tx1"/>
                    </a:solidFill>
                    <a:effectLst/>
                    <a:latin typeface="Arial" charset="0"/>
                    <a:ea typeface="+mn-ea"/>
                    <a:cs typeface="+mn-cs"/>
                  </a:rPr>
                  <a:t>These plots are useful to assess the normality assumption and correlation structure of ETA.</a:t>
                </a:r>
                <a:r>
                  <a:rPr lang="en-US" sz="1200" b="0" i="0" kern="1200" baseline="0" dirty="0">
                    <a:solidFill>
                      <a:schemeClr val="tx1"/>
                    </a:solidFill>
                    <a:effectLst/>
                    <a:latin typeface="Arial" charset="0"/>
                    <a:ea typeface="+mn-ea"/>
                    <a:cs typeface="+mn-cs"/>
                  </a:rPr>
                  <a:t> </a:t>
                </a:r>
                <a:r>
                  <a:rPr lang="en-US" sz="1200" b="0" i="0" kern="1200" dirty="0">
                    <a:solidFill>
                      <a:schemeClr val="tx1"/>
                    </a:solidFill>
                    <a:effectLst/>
                    <a:latin typeface="Arial" charset="0"/>
                    <a:ea typeface="+mn-ea"/>
                    <a:cs typeface="+mn-cs"/>
                  </a:rPr>
                  <a:t>This helps support the choice of covariance matrix (</a:t>
                </a:r>
                <a14:m>
                  <m:oMath xmlns:m="http://schemas.openxmlformats.org/officeDocument/2006/math">
                    <m:r>
                      <m:rPr>
                        <m:sty m:val="p"/>
                      </m:rPr>
                      <a:rPr lang="en-US" sz="1200" b="0" i="0" kern="1200">
                        <a:solidFill>
                          <a:schemeClr val="tx1"/>
                        </a:solidFill>
                        <a:effectLst/>
                        <a:latin typeface="Cambria Math" panose="02040503050406030204" pitchFamily="18" charset="0"/>
                        <a:ea typeface="+mn-ea"/>
                        <a:cs typeface="+mn-cs"/>
                      </a:rPr>
                      <m:t>Ω</m:t>
                    </m:r>
                  </m:oMath>
                </a14:m>
                <a:r>
                  <a:rPr lang="en-US" sz="1200" b="0" i="0" kern="1200" dirty="0">
                    <a:solidFill>
                      <a:schemeClr val="tx1"/>
                    </a:solidFill>
                    <a:effectLst/>
                    <a:latin typeface="Arial" charset="0"/>
                    <a:ea typeface="+mn-ea"/>
                    <a:cs typeface="+mn-cs"/>
                  </a:rPr>
                  <a:t>) in the model.</a:t>
                </a:r>
                <a:r>
                  <a:rPr lang="en-US" sz="1200" b="0" i="0" kern="1200" baseline="0" dirty="0">
                    <a:solidFill>
                      <a:schemeClr val="tx1"/>
                    </a:solidFill>
                    <a:effectLst/>
                    <a:latin typeface="Arial" charset="0"/>
                    <a:ea typeface="+mn-ea"/>
                    <a:cs typeface="+mn-cs"/>
                  </a:rPr>
                  <a:t> </a:t>
                </a:r>
                <a:r>
                  <a:rPr lang="en-US" sz="1200" b="0" i="0" kern="1200" dirty="0">
                    <a:solidFill>
                      <a:schemeClr val="tx1"/>
                    </a:solidFill>
                    <a:effectLst/>
                    <a:latin typeface="Arial" charset="0"/>
                    <a:ea typeface="+mn-ea"/>
                    <a:cs typeface="+mn-cs"/>
                  </a:rPr>
                  <a:t>Use normalized ETAs in those plots, i.e. divide individual estimates (EBE) by the corresponding estimated standard deviations from </a:t>
                </a:r>
                <a14:m>
                  <m:oMath xmlns:m="http://schemas.openxmlformats.org/officeDocument/2006/math">
                    <m:acc>
                      <m:accPr>
                        <m:chr m:val="̂"/>
                        <m:ctrlPr>
                          <a:rPr lang="en-US" sz="1200" b="0" i="1" kern="1200">
                            <a:solidFill>
                              <a:schemeClr val="tx1"/>
                            </a:solidFill>
                            <a:effectLst/>
                            <a:latin typeface="Cambria Math" panose="02040503050406030204" pitchFamily="18" charset="0"/>
                            <a:ea typeface="+mn-ea"/>
                            <a:cs typeface="+mn-cs"/>
                          </a:rPr>
                        </m:ctrlPr>
                      </m:accPr>
                      <m:e>
                        <m:r>
                          <m:rPr>
                            <m:sty m:val="p"/>
                          </m:rPr>
                          <a:rPr lang="en-US" sz="1200" b="0" i="0" kern="1200">
                            <a:solidFill>
                              <a:schemeClr val="tx1"/>
                            </a:solidFill>
                            <a:effectLst/>
                            <a:latin typeface="Cambria Math" panose="02040503050406030204" pitchFamily="18" charset="0"/>
                            <a:ea typeface="+mn-ea"/>
                            <a:cs typeface="+mn-cs"/>
                          </a:rPr>
                          <m:t>Ω</m:t>
                        </m:r>
                      </m:e>
                    </m:acc>
                  </m:oMath>
                </a14:m>
                <a:r>
                  <a:rPr lang="en-US" sz="1200" b="0" i="0" kern="1200" dirty="0">
                    <a:solidFill>
                      <a:schemeClr val="tx1"/>
                    </a:solidFill>
                    <a:effectLst/>
                    <a:latin typeface="Arial" charset="0"/>
                    <a:ea typeface="+mn-ea"/>
                    <a:cs typeface="+mn-cs"/>
                  </a:rPr>
                  <a:t>.</a:t>
                </a:r>
              </a:p>
              <a:p>
                <a:pPr lvl="1"/>
                <a:r>
                  <a:rPr lang="en-US" sz="1200" b="0" i="0" kern="1200" dirty="0">
                    <a:solidFill>
                      <a:schemeClr val="tx1"/>
                    </a:solidFill>
                    <a:effectLst/>
                    <a:latin typeface="Arial" charset="0"/>
                    <a:ea typeface="+mn-ea"/>
                    <a:cs typeface="+mn-cs"/>
                  </a:rPr>
                  <a:t>Include a smooth line and report the value of correlation for pairs of ETA.</a:t>
                </a:r>
              </a:p>
              <a:p>
                <a:pPr lvl="1"/>
                <a:r>
                  <a:rPr lang="en-US" sz="1200" b="0" i="0" kern="1200" dirty="0">
                    <a:solidFill>
                      <a:schemeClr val="tx1"/>
                    </a:solidFill>
                    <a:effectLst/>
                    <a:latin typeface="Arial" charset="0"/>
                    <a:ea typeface="+mn-ea"/>
                    <a:cs typeface="+mn-cs"/>
                  </a:rPr>
                  <a:t>The value of </a:t>
                </a:r>
                <a:r>
                  <a:rPr lang="en-US" sz="1200" b="0" i="0" kern="1200" dirty="0">
                    <a:solidFill>
                      <a:schemeClr val="tx1"/>
                    </a:solidFill>
                    <a:effectLst/>
                    <a:latin typeface="Arial" charset="0"/>
                    <a:ea typeface="+mn-ea"/>
                    <a:cs typeface="+mn-cs"/>
                    <a:sym typeface="Symbol" panose="05050102010706020507" pitchFamily="18" charset="2"/>
                  </a:rPr>
                  <a:t></a:t>
                </a:r>
                <a:r>
                  <a:rPr lang="en-US" sz="1200" b="0" i="0" kern="1200" dirty="0">
                    <a:solidFill>
                      <a:schemeClr val="tx1"/>
                    </a:solidFill>
                    <a:effectLst/>
                    <a:latin typeface="Arial" charset="0"/>
                    <a:ea typeface="+mn-ea"/>
                    <a:cs typeface="+mn-cs"/>
                  </a:rPr>
                  <a:t>-shrinkage for each ETA should be displayed.</a:t>
                </a:r>
              </a:p>
              <a:p>
                <a:endParaRPr lang="en-US" dirty="0"/>
              </a:p>
            </p:txBody>
          </p:sp>
        </mc:Choice>
        <mc:Fallback xmlns="">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charset="0"/>
                    <a:ea typeface="+mn-ea"/>
                    <a:cs typeface="+mn-cs"/>
                  </a:rPr>
                  <a:t>Distribution and correlation structure of random</a:t>
                </a:r>
                <a:r>
                  <a:rPr lang="en-US" sz="1200" b="0" i="0" kern="1200" baseline="0" dirty="0" smtClean="0">
                    <a:solidFill>
                      <a:schemeClr val="tx1"/>
                    </a:solidFill>
                    <a:effectLst/>
                    <a:latin typeface="Arial" charset="0"/>
                    <a:ea typeface="+mn-ea"/>
                    <a:cs typeface="+mn-cs"/>
                  </a:rPr>
                  <a:t> </a:t>
                </a:r>
                <a:r>
                  <a:rPr lang="en-US" sz="1200" b="0" i="0" kern="1200" dirty="0" smtClean="0">
                    <a:solidFill>
                      <a:schemeClr val="tx1"/>
                    </a:solidFill>
                    <a:effectLst/>
                    <a:latin typeface="Arial" charset="0"/>
                    <a:ea typeface="+mn-ea"/>
                    <a:cs typeface="+mn-cs"/>
                  </a:rPr>
                  <a:t>effect</a:t>
                </a:r>
              </a:p>
              <a:p>
                <a:endParaRPr lang="en-US" sz="1200" b="0" i="0" kern="1200" dirty="0" smtClean="0">
                  <a:solidFill>
                    <a:schemeClr val="tx1"/>
                  </a:solidFill>
                  <a:effectLst/>
                  <a:latin typeface="Arial" charset="0"/>
                  <a:ea typeface="+mn-ea"/>
                  <a:cs typeface="+mn-cs"/>
                </a:endParaRPr>
              </a:p>
              <a:p>
                <a:pPr lvl="0"/>
                <a:r>
                  <a:rPr lang="en-US" sz="1200" b="0" i="0" kern="1200" dirty="0" smtClean="0">
                    <a:solidFill>
                      <a:schemeClr val="tx1"/>
                    </a:solidFill>
                    <a:effectLst/>
                    <a:latin typeface="Arial" charset="0"/>
                    <a:ea typeface="+mn-ea"/>
                    <a:cs typeface="+mn-cs"/>
                  </a:rPr>
                  <a:t>These plots are useful to assess the normality assumption and correlation structure of ETA.</a:t>
                </a:r>
                <a:r>
                  <a:rPr lang="en-US" sz="1200" b="0" i="0" kern="1200" baseline="0" dirty="0" smtClean="0">
                    <a:solidFill>
                      <a:schemeClr val="tx1"/>
                    </a:solidFill>
                    <a:effectLst/>
                    <a:latin typeface="Arial" charset="0"/>
                    <a:ea typeface="+mn-ea"/>
                    <a:cs typeface="+mn-cs"/>
                  </a:rPr>
                  <a:t> </a:t>
                </a:r>
                <a:r>
                  <a:rPr lang="en-US" sz="1200" b="0" i="0" kern="1200" dirty="0" smtClean="0">
                    <a:solidFill>
                      <a:schemeClr val="tx1"/>
                    </a:solidFill>
                    <a:effectLst/>
                    <a:latin typeface="Arial" charset="0"/>
                    <a:ea typeface="+mn-ea"/>
                    <a:cs typeface="+mn-cs"/>
                  </a:rPr>
                  <a:t>This </a:t>
                </a:r>
                <a:r>
                  <a:rPr lang="en-US" sz="1200" b="0" i="0" kern="1200" dirty="0">
                    <a:solidFill>
                      <a:schemeClr val="tx1"/>
                    </a:solidFill>
                    <a:effectLst/>
                    <a:latin typeface="Arial" charset="0"/>
                    <a:ea typeface="+mn-ea"/>
                    <a:cs typeface="+mn-cs"/>
                  </a:rPr>
                  <a:t>helps support the choice of covariance matrix (</a:t>
                </a:r>
                <a:r>
                  <a:rPr lang="en-US" sz="1200" b="0" i="0" kern="1200">
                    <a:solidFill>
                      <a:schemeClr val="tx1"/>
                    </a:solidFill>
                    <a:effectLst/>
                    <a:latin typeface="Arial" charset="0"/>
                    <a:ea typeface="+mn-ea"/>
                    <a:cs typeface="+mn-cs"/>
                  </a:rPr>
                  <a:t>Ω</a:t>
                </a:r>
                <a:r>
                  <a:rPr lang="en-US" sz="1200" b="0" i="0" kern="1200" dirty="0">
                    <a:solidFill>
                      <a:schemeClr val="tx1"/>
                    </a:solidFill>
                    <a:effectLst/>
                    <a:latin typeface="Arial" charset="0"/>
                    <a:ea typeface="+mn-ea"/>
                    <a:cs typeface="+mn-cs"/>
                  </a:rPr>
                  <a:t>) in the </a:t>
                </a:r>
                <a:r>
                  <a:rPr lang="en-US" sz="1200" b="0" i="0" kern="1200" dirty="0" smtClean="0">
                    <a:solidFill>
                      <a:schemeClr val="tx1"/>
                    </a:solidFill>
                    <a:effectLst/>
                    <a:latin typeface="Arial" charset="0"/>
                    <a:ea typeface="+mn-ea"/>
                    <a:cs typeface="+mn-cs"/>
                  </a:rPr>
                  <a:t>model.</a:t>
                </a:r>
                <a:r>
                  <a:rPr lang="en-US" sz="1200" b="0" i="0" kern="1200" baseline="0" dirty="0" smtClean="0">
                    <a:solidFill>
                      <a:schemeClr val="tx1"/>
                    </a:solidFill>
                    <a:effectLst/>
                    <a:latin typeface="Arial" charset="0"/>
                    <a:ea typeface="+mn-ea"/>
                    <a:cs typeface="+mn-cs"/>
                  </a:rPr>
                  <a:t> </a:t>
                </a:r>
                <a:r>
                  <a:rPr lang="en-US" sz="1200" b="0" i="0" kern="1200" dirty="0" smtClean="0">
                    <a:solidFill>
                      <a:schemeClr val="tx1"/>
                    </a:solidFill>
                    <a:effectLst/>
                    <a:latin typeface="Arial" charset="0"/>
                    <a:ea typeface="+mn-ea"/>
                    <a:cs typeface="+mn-cs"/>
                  </a:rPr>
                  <a:t>Use </a:t>
                </a:r>
                <a:r>
                  <a:rPr lang="en-US" sz="1200" b="0" i="0" kern="1200" dirty="0">
                    <a:solidFill>
                      <a:schemeClr val="tx1"/>
                    </a:solidFill>
                    <a:effectLst/>
                    <a:latin typeface="Arial" charset="0"/>
                    <a:ea typeface="+mn-ea"/>
                    <a:cs typeface="+mn-cs"/>
                  </a:rPr>
                  <a:t>normalized ETAs in those plots, i.e. divide individual estimates (EBE) by the corresponding estimated standard deviations from </a:t>
                </a:r>
                <a:r>
                  <a:rPr lang="en-US" sz="1200" b="0" i="0" kern="1200">
                    <a:solidFill>
                      <a:schemeClr val="tx1"/>
                    </a:solidFill>
                    <a:effectLst/>
                    <a:latin typeface="Arial" charset="0"/>
                    <a:ea typeface="+mn-ea"/>
                    <a:cs typeface="+mn-cs"/>
                  </a:rPr>
                  <a:t>Ω ̂</a:t>
                </a:r>
                <a:r>
                  <a:rPr lang="en-US" sz="1200" b="0" i="0" kern="1200" dirty="0">
                    <a:solidFill>
                      <a:schemeClr val="tx1"/>
                    </a:solidFill>
                    <a:effectLst/>
                    <a:latin typeface="Arial" charset="0"/>
                    <a:ea typeface="+mn-ea"/>
                    <a:cs typeface="+mn-cs"/>
                  </a:rPr>
                  <a:t>.</a:t>
                </a:r>
              </a:p>
              <a:p>
                <a:pPr lvl="1"/>
                <a:r>
                  <a:rPr lang="en-US" sz="1200" b="0" i="0" kern="1200" dirty="0">
                    <a:solidFill>
                      <a:schemeClr val="tx1"/>
                    </a:solidFill>
                    <a:effectLst/>
                    <a:latin typeface="Arial" charset="0"/>
                    <a:ea typeface="+mn-ea"/>
                    <a:cs typeface="+mn-cs"/>
                  </a:rPr>
                  <a:t>Include a smooth line and report the value of correlation for pairs of ETA.</a:t>
                </a:r>
              </a:p>
              <a:p>
                <a:pPr lvl="1"/>
                <a:r>
                  <a:rPr lang="en-US" sz="1200" b="0" i="0" kern="1200" dirty="0">
                    <a:solidFill>
                      <a:schemeClr val="tx1"/>
                    </a:solidFill>
                    <a:effectLst/>
                    <a:latin typeface="Arial" charset="0"/>
                    <a:ea typeface="+mn-ea"/>
                    <a:cs typeface="+mn-cs"/>
                  </a:rPr>
                  <a:t>The value of </a:t>
                </a:r>
                <a:r>
                  <a:rPr lang="en-US" sz="1200" b="0" i="0" kern="1200" dirty="0">
                    <a:solidFill>
                      <a:schemeClr val="tx1"/>
                    </a:solidFill>
                    <a:effectLst/>
                    <a:latin typeface="Arial" charset="0"/>
                    <a:ea typeface="+mn-ea"/>
                    <a:cs typeface="+mn-cs"/>
                    <a:sym typeface="Symbol" panose="05050102010706020507" pitchFamily="18" charset="2"/>
                  </a:rPr>
                  <a:t></a:t>
                </a:r>
                <a:r>
                  <a:rPr lang="en-US" sz="1200" b="0" i="0" kern="1200" dirty="0">
                    <a:solidFill>
                      <a:schemeClr val="tx1"/>
                    </a:solidFill>
                    <a:effectLst/>
                    <a:latin typeface="Arial" charset="0"/>
                    <a:ea typeface="+mn-ea"/>
                    <a:cs typeface="+mn-cs"/>
                  </a:rPr>
                  <a:t>-shrinkage for each ETA should be displayed.</a:t>
                </a:r>
              </a:p>
              <a:p>
                <a:endParaRPr lang="en-US" dirty="0"/>
              </a:p>
            </p:txBody>
          </p:sp>
        </mc:Fallback>
      </mc:AlternateContent>
      <p:sp>
        <p:nvSpPr>
          <p:cNvPr id="4" name="Slide Number Placeholder 3"/>
          <p:cNvSpPr>
            <a:spLocks noGrp="1"/>
          </p:cNvSpPr>
          <p:nvPr>
            <p:ph type="sldNum" sz="quarter" idx="10"/>
          </p:nvPr>
        </p:nvSpPr>
        <p:spPr/>
        <p:txBody>
          <a:bodyPr/>
          <a:lstStyle/>
          <a:p>
            <a:fld id="{5A6330BE-D91A-D240-B266-E5D5F99B4CCE}" type="slidenum">
              <a:rPr lang="en-US" smtClean="0"/>
              <a:pPr/>
              <a:t>77</a:t>
            </a:fld>
            <a:endParaRPr lang="en-US" dirty="0"/>
          </a:p>
        </p:txBody>
      </p:sp>
    </p:spTree>
    <p:extLst>
      <p:ext uri="{BB962C8B-B14F-4D97-AF65-F5344CB8AC3E}">
        <p14:creationId xmlns:p14="http://schemas.microsoft.com/office/powerpoint/2010/main" val="1176956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Arial" charset="0"/>
                <a:ea typeface="+mn-ea"/>
                <a:cs typeface="+mn-cs"/>
              </a:rPr>
              <a:t>These plots are intended to show that covariate relationships have been appropriately taken into account in the model. </a:t>
            </a:r>
          </a:p>
          <a:p>
            <a:pPr marL="171450" indent="-171450">
              <a:buFont typeface="Arial" panose="020B0604020202020204" pitchFamily="34" charset="0"/>
              <a:buChar char="•"/>
            </a:pPr>
            <a:r>
              <a:rPr lang="en-US" sz="1200" b="0" i="0" kern="1200" dirty="0">
                <a:solidFill>
                  <a:schemeClr val="tx1"/>
                </a:solidFill>
                <a:effectLst/>
                <a:latin typeface="Arial" charset="0"/>
                <a:ea typeface="+mn-ea"/>
                <a:cs typeface="+mn-cs"/>
              </a:rPr>
              <a:t>This should include relevant design features; in particular, it is always important to plot EBE versus dose (for example, this can be useful to detect nonlinearities in PK). Note that plots of ETA versus covariates should be produced both before and after inclusion of covariates in the final model)</a:t>
            </a:r>
            <a:endParaRPr lang="en-US" dirty="0"/>
          </a:p>
        </p:txBody>
      </p:sp>
      <p:sp>
        <p:nvSpPr>
          <p:cNvPr id="4" name="Slide Number Placeholder 3"/>
          <p:cNvSpPr>
            <a:spLocks noGrp="1"/>
          </p:cNvSpPr>
          <p:nvPr>
            <p:ph type="sldNum" sz="quarter" idx="10"/>
          </p:nvPr>
        </p:nvSpPr>
        <p:spPr/>
        <p:txBody>
          <a:bodyPr/>
          <a:lstStyle/>
          <a:p>
            <a:fld id="{5A6330BE-D91A-D240-B266-E5D5F99B4CCE}" type="slidenum">
              <a:rPr lang="en-US" smtClean="0"/>
              <a:pPr/>
              <a:t>78</a:t>
            </a:fld>
            <a:endParaRPr lang="en-US" dirty="0"/>
          </a:p>
        </p:txBody>
      </p:sp>
    </p:spTree>
    <p:extLst>
      <p:ext uri="{BB962C8B-B14F-4D97-AF65-F5344CB8AC3E}">
        <p14:creationId xmlns:p14="http://schemas.microsoft.com/office/powerpoint/2010/main" val="3173032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Plots of individual fits are convenient to have a quick glance at the performance of a model to describe individual data. </a:t>
            </a:r>
            <a:endParaRPr lang="en-US" dirty="0"/>
          </a:p>
        </p:txBody>
      </p:sp>
      <p:sp>
        <p:nvSpPr>
          <p:cNvPr id="4" name="Slide Number Placeholder 3"/>
          <p:cNvSpPr>
            <a:spLocks noGrp="1"/>
          </p:cNvSpPr>
          <p:nvPr>
            <p:ph type="sldNum" sz="quarter" idx="10"/>
          </p:nvPr>
        </p:nvSpPr>
        <p:spPr/>
        <p:txBody>
          <a:bodyPr/>
          <a:lstStyle/>
          <a:p>
            <a:fld id="{5A6330BE-D91A-D240-B266-E5D5F99B4CCE}" type="slidenum">
              <a:rPr lang="en-US" smtClean="0"/>
              <a:pPr/>
              <a:t>79</a:t>
            </a:fld>
            <a:endParaRPr lang="en-US" dirty="0"/>
          </a:p>
        </p:txBody>
      </p:sp>
    </p:spTree>
    <p:extLst>
      <p:ext uri="{BB962C8B-B14F-4D97-AF65-F5344CB8AC3E}">
        <p14:creationId xmlns:p14="http://schemas.microsoft.com/office/powerpoint/2010/main" val="17103403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Arial" charset="0"/>
                <a:ea typeface="+mn-ea"/>
                <a:cs typeface="+mn-cs"/>
              </a:rPr>
              <a:t>In </a:t>
            </a:r>
            <a:r>
              <a:rPr lang="en-US" sz="1200" b="0" i="0" kern="1200" dirty="0">
                <a:solidFill>
                  <a:schemeClr val="tx1"/>
                </a:solidFill>
                <a:effectLst/>
                <a:latin typeface="Arial" charset="0"/>
                <a:ea typeface="+mn-ea"/>
                <a:cs typeface="+mn-cs"/>
              </a:rPr>
              <a:t>such a display, individuals are shown in separate panels. Within each panel, observations are represented as symbols, while population and individual predictions are superimposed as solid lines </a:t>
            </a:r>
            <a:endParaRPr lang="en-US" dirty="0"/>
          </a:p>
        </p:txBody>
      </p:sp>
      <p:sp>
        <p:nvSpPr>
          <p:cNvPr id="4" name="Slide Number Placeholder 3"/>
          <p:cNvSpPr>
            <a:spLocks noGrp="1"/>
          </p:cNvSpPr>
          <p:nvPr>
            <p:ph type="sldNum" sz="quarter" idx="10"/>
          </p:nvPr>
        </p:nvSpPr>
        <p:spPr/>
        <p:txBody>
          <a:bodyPr/>
          <a:lstStyle/>
          <a:p>
            <a:fld id="{5A6330BE-D91A-D240-B266-E5D5F99B4CCE}" type="slidenum">
              <a:rPr lang="en-US" smtClean="0"/>
              <a:pPr/>
              <a:t>80</a:t>
            </a:fld>
            <a:endParaRPr lang="en-US" dirty="0"/>
          </a:p>
        </p:txBody>
      </p:sp>
    </p:spTree>
    <p:extLst>
      <p:ext uri="{BB962C8B-B14F-4D97-AF65-F5344CB8AC3E}">
        <p14:creationId xmlns:p14="http://schemas.microsoft.com/office/powerpoint/2010/main" val="3914709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Arial" charset="0"/>
                <a:ea typeface="+mn-ea"/>
                <a:cs typeface="+mn-cs"/>
              </a:rPr>
              <a:t>Plots of observations versus model predictions are commonly used within the Pharmacometrics community. </a:t>
            </a:r>
          </a:p>
          <a:p>
            <a:pPr marL="171450" indent="-171450">
              <a:buFont typeface="Arial" panose="020B0604020202020204" pitchFamily="34" charset="0"/>
              <a:buChar char="•"/>
            </a:pPr>
            <a:r>
              <a:rPr lang="en-US" sz="1200" b="0" i="0" kern="1200" dirty="0">
                <a:solidFill>
                  <a:schemeClr val="tx1"/>
                </a:solidFill>
                <a:effectLst/>
                <a:latin typeface="Arial" charset="0"/>
                <a:ea typeface="+mn-ea"/>
                <a:cs typeface="+mn-cs"/>
              </a:rPr>
              <a:t>However, their interpretation may be confounded by different factors and spurious trends can appear independently of model misspecification.</a:t>
            </a:r>
            <a:r>
              <a:rPr lang="en-US" sz="1200" b="0" i="0" kern="1200" baseline="0" dirty="0">
                <a:solidFill>
                  <a:schemeClr val="tx1"/>
                </a:solidFill>
                <a:effectLst/>
                <a:latin typeface="Arial" charset="0"/>
                <a:ea typeface="+mn-ea"/>
                <a:cs typeface="+mn-cs"/>
              </a:rPr>
              <a:t> </a:t>
            </a:r>
          </a:p>
          <a:p>
            <a:pPr marL="171450" indent="-171450">
              <a:buFont typeface="Arial" panose="020B0604020202020204" pitchFamily="34" charset="0"/>
              <a:buChar char="•"/>
            </a:pPr>
            <a:r>
              <a:rPr lang="en-US" sz="1200" b="0" i="0" kern="1200" dirty="0">
                <a:solidFill>
                  <a:schemeClr val="tx1"/>
                </a:solidFill>
                <a:effectLst/>
                <a:latin typeface="Arial" charset="0"/>
                <a:ea typeface="+mn-ea"/>
                <a:cs typeface="+mn-cs"/>
              </a:rPr>
              <a:t>Also, for diagnostic purpose such plots do not provide extra information beyond residual-based diagnostics </a:t>
            </a:r>
          </a:p>
          <a:p>
            <a:pPr marL="171450" indent="-171450">
              <a:buFont typeface="Arial" panose="020B0604020202020204" pitchFamily="34" charset="0"/>
              <a:buChar char="•"/>
            </a:pPr>
            <a:r>
              <a:rPr lang="en-US" sz="1200" b="0" i="0" kern="1200" dirty="0">
                <a:solidFill>
                  <a:schemeClr val="tx1"/>
                </a:solidFill>
                <a:effectLst/>
                <a:latin typeface="Arial" charset="0"/>
                <a:ea typeface="+mn-ea"/>
                <a:cs typeface="+mn-cs"/>
              </a:rPr>
              <a:t>We therefore do not recommend them in the package of basic diagnostic tools.  </a:t>
            </a:r>
          </a:p>
          <a:p>
            <a:pPr marL="171450" indent="-171450">
              <a:buFont typeface="Arial" panose="020B0604020202020204" pitchFamily="34" charset="0"/>
              <a:buChar char="•"/>
            </a:pPr>
            <a:r>
              <a:rPr lang="en-US" sz="1200" b="0" i="0" kern="1200" dirty="0">
                <a:solidFill>
                  <a:schemeClr val="tx1"/>
                </a:solidFill>
                <a:effectLst/>
                <a:latin typeface="Arial" charset="0"/>
                <a:ea typeface="+mn-ea"/>
                <a:cs typeface="+mn-cs"/>
              </a:rPr>
              <a:t>It should be acknowledged that such plots can nevertheless be useful, e.g. to communicate how the model is able to describe the observed data. </a:t>
            </a:r>
          </a:p>
          <a:p>
            <a:pPr marL="171450" indent="-171450">
              <a:buFont typeface="Arial" panose="020B0604020202020204" pitchFamily="34" charset="0"/>
              <a:buChar char="•"/>
            </a:pPr>
            <a:r>
              <a:rPr lang="en-US" sz="1200" b="0" i="0" kern="1200" dirty="0">
                <a:solidFill>
                  <a:schemeClr val="tx1"/>
                </a:solidFill>
                <a:effectLst/>
                <a:latin typeface="Arial" charset="0"/>
                <a:ea typeface="+mn-ea"/>
                <a:cs typeface="+mn-cs"/>
              </a:rPr>
              <a:t>They may also be expected by some Health Authorities or journal reviewers. </a:t>
            </a:r>
          </a:p>
          <a:p>
            <a:pPr marL="171450" indent="-171450">
              <a:buFont typeface="Arial" panose="020B0604020202020204" pitchFamily="34" charset="0"/>
              <a:buChar char="•"/>
            </a:pPr>
            <a:r>
              <a:rPr lang="en-US" sz="1200" b="0" i="0" kern="1200" dirty="0">
                <a:solidFill>
                  <a:schemeClr val="tx1"/>
                </a:solidFill>
                <a:effectLst/>
                <a:latin typeface="Arial" charset="0"/>
                <a:ea typeface="+mn-ea"/>
                <a:cs typeface="+mn-cs"/>
              </a:rPr>
              <a:t>Thus, in practice we recommend to include such graphs in the appendix of the Modeling Report</a:t>
            </a:r>
            <a:endParaRPr lang="en-US" dirty="0"/>
          </a:p>
        </p:txBody>
      </p:sp>
      <p:sp>
        <p:nvSpPr>
          <p:cNvPr id="4" name="Slide Number Placeholder 3"/>
          <p:cNvSpPr>
            <a:spLocks noGrp="1"/>
          </p:cNvSpPr>
          <p:nvPr>
            <p:ph type="sldNum" sz="quarter" idx="10"/>
          </p:nvPr>
        </p:nvSpPr>
        <p:spPr/>
        <p:txBody>
          <a:bodyPr/>
          <a:lstStyle/>
          <a:p>
            <a:fld id="{5A6330BE-D91A-D240-B266-E5D5F99B4CCE}" type="slidenum">
              <a:rPr lang="en-US" smtClean="0"/>
              <a:pPr/>
              <a:t>81</a:t>
            </a:fld>
            <a:endParaRPr lang="en-US" dirty="0"/>
          </a:p>
        </p:txBody>
      </p:sp>
    </p:spTree>
    <p:extLst>
      <p:ext uri="{BB962C8B-B14F-4D97-AF65-F5344CB8AC3E}">
        <p14:creationId xmlns:p14="http://schemas.microsoft.com/office/powerpoint/2010/main" val="3490809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Arial" charset="0"/>
                <a:ea typeface="+mn-ea"/>
                <a:cs typeface="+mn-cs"/>
              </a:rPr>
              <a:t>However, their interpretation may be confounded by different factors and spurious trends can appear independently of model misspecification.</a:t>
            </a:r>
            <a:r>
              <a:rPr lang="en-US" sz="1200" b="0" i="0" kern="1200" baseline="0" dirty="0">
                <a:solidFill>
                  <a:schemeClr val="tx1"/>
                </a:solidFill>
                <a:effectLst/>
                <a:latin typeface="Arial" charset="0"/>
                <a:ea typeface="+mn-ea"/>
                <a:cs typeface="+mn-cs"/>
              </a:rPr>
              <a:t> </a:t>
            </a:r>
          </a:p>
          <a:p>
            <a:pPr marL="171450" indent="-171450">
              <a:buFont typeface="Arial" panose="020B0604020202020204" pitchFamily="34" charset="0"/>
              <a:buChar char="•"/>
            </a:pPr>
            <a:r>
              <a:rPr lang="en-US" sz="1200" b="0" i="0" kern="1200" dirty="0">
                <a:solidFill>
                  <a:schemeClr val="tx1"/>
                </a:solidFill>
                <a:effectLst/>
                <a:latin typeface="Arial" charset="0"/>
                <a:ea typeface="+mn-ea"/>
                <a:cs typeface="+mn-cs"/>
              </a:rPr>
              <a:t>Also, for diagnostic purpose such plots do not provide extra information beyond residual-based diagnostics </a:t>
            </a:r>
          </a:p>
          <a:p>
            <a:pPr marL="171450" indent="-171450">
              <a:buFont typeface="Arial" panose="020B0604020202020204" pitchFamily="34" charset="0"/>
              <a:buChar char="•"/>
            </a:pPr>
            <a:r>
              <a:rPr lang="en-US" sz="1200" b="0" i="0" kern="1200" dirty="0">
                <a:solidFill>
                  <a:schemeClr val="tx1"/>
                </a:solidFill>
                <a:effectLst/>
                <a:latin typeface="Arial" charset="0"/>
                <a:ea typeface="+mn-ea"/>
                <a:cs typeface="+mn-cs"/>
              </a:rPr>
              <a:t>We therefore do not recommend them in the package of basic diagnostic tools.  </a:t>
            </a:r>
          </a:p>
          <a:p>
            <a:pPr marL="171450" indent="-171450">
              <a:buFont typeface="Arial" panose="020B0604020202020204" pitchFamily="34" charset="0"/>
              <a:buChar char="•"/>
            </a:pPr>
            <a:r>
              <a:rPr lang="en-US" sz="1200" b="0" i="0" kern="1200" dirty="0">
                <a:solidFill>
                  <a:schemeClr val="tx1"/>
                </a:solidFill>
                <a:effectLst/>
                <a:latin typeface="Arial" charset="0"/>
                <a:ea typeface="+mn-ea"/>
                <a:cs typeface="+mn-cs"/>
              </a:rPr>
              <a:t>It should be acknowledged that such plots can nevertheless be useful, e.g. to communicate how the model is able to describe the observed data. </a:t>
            </a:r>
          </a:p>
          <a:p>
            <a:pPr marL="171450" indent="-171450">
              <a:buFont typeface="Arial" panose="020B0604020202020204" pitchFamily="34" charset="0"/>
              <a:buChar char="•"/>
            </a:pPr>
            <a:r>
              <a:rPr lang="en-US" sz="1200" b="0" i="0" kern="1200" dirty="0">
                <a:solidFill>
                  <a:schemeClr val="tx1"/>
                </a:solidFill>
                <a:effectLst/>
                <a:latin typeface="Arial" charset="0"/>
                <a:ea typeface="+mn-ea"/>
                <a:cs typeface="+mn-cs"/>
              </a:rPr>
              <a:t>They may also be expected by some Health Authorities or journal reviewers. </a:t>
            </a:r>
          </a:p>
          <a:p>
            <a:pPr marL="171450" indent="-171450">
              <a:buFont typeface="Arial" panose="020B0604020202020204" pitchFamily="34" charset="0"/>
              <a:buChar char="•"/>
            </a:pPr>
            <a:r>
              <a:rPr lang="en-US" sz="1200" b="0" i="0" kern="1200" dirty="0">
                <a:solidFill>
                  <a:schemeClr val="tx1"/>
                </a:solidFill>
                <a:effectLst/>
                <a:latin typeface="Arial" charset="0"/>
                <a:ea typeface="+mn-ea"/>
                <a:cs typeface="+mn-cs"/>
              </a:rPr>
              <a:t>Thus, in practice we recommend to include such graphs in the appendix of the Modeling Report</a:t>
            </a:r>
            <a:endParaRPr lang="en-US" dirty="0"/>
          </a:p>
        </p:txBody>
      </p:sp>
      <p:sp>
        <p:nvSpPr>
          <p:cNvPr id="4" name="Slide Number Placeholder 3"/>
          <p:cNvSpPr>
            <a:spLocks noGrp="1"/>
          </p:cNvSpPr>
          <p:nvPr>
            <p:ph type="sldNum" sz="quarter" idx="10"/>
          </p:nvPr>
        </p:nvSpPr>
        <p:spPr/>
        <p:txBody>
          <a:bodyPr/>
          <a:lstStyle/>
          <a:p>
            <a:fld id="{5A6330BE-D91A-D240-B266-E5D5F99B4CCE}" type="slidenum">
              <a:rPr lang="en-US" smtClean="0"/>
              <a:pPr/>
              <a:t>82</a:t>
            </a:fld>
            <a:endParaRPr lang="en-US" dirty="0"/>
          </a:p>
        </p:txBody>
      </p:sp>
    </p:spTree>
    <p:extLst>
      <p:ext uri="{BB962C8B-B14F-4D97-AF65-F5344CB8AC3E}">
        <p14:creationId xmlns:p14="http://schemas.microsoft.com/office/powerpoint/2010/main" val="2629719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This plot compares the observations with their theoretical distribution under the estimated model. </a:t>
            </a:r>
            <a:endParaRPr lang="en-US" dirty="0"/>
          </a:p>
        </p:txBody>
      </p:sp>
      <p:sp>
        <p:nvSpPr>
          <p:cNvPr id="4" name="Slide Number Placeholder 3"/>
          <p:cNvSpPr>
            <a:spLocks noGrp="1"/>
          </p:cNvSpPr>
          <p:nvPr>
            <p:ph type="sldNum" sz="quarter" idx="10"/>
          </p:nvPr>
        </p:nvSpPr>
        <p:spPr/>
        <p:txBody>
          <a:bodyPr/>
          <a:lstStyle/>
          <a:p>
            <a:fld id="{5A6330BE-D91A-D240-B266-E5D5F99B4CCE}" type="slidenum">
              <a:rPr lang="en-US" smtClean="0"/>
              <a:pPr/>
              <a:t>83</a:t>
            </a:fld>
            <a:endParaRPr lang="en-US" dirty="0"/>
          </a:p>
        </p:txBody>
      </p:sp>
    </p:spTree>
    <p:extLst>
      <p:ext uri="{BB962C8B-B14F-4D97-AF65-F5344CB8AC3E}">
        <p14:creationId xmlns:p14="http://schemas.microsoft.com/office/powerpoint/2010/main" val="3121135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6330BE-D91A-D240-B266-E5D5F99B4CCE}" type="slidenum">
              <a:rPr lang="en-US" smtClean="0"/>
              <a:pPr/>
              <a:t>2</a:t>
            </a:fld>
            <a:endParaRPr lang="en-US" dirty="0"/>
          </a:p>
        </p:txBody>
      </p:sp>
    </p:spTree>
    <p:extLst>
      <p:ext uri="{BB962C8B-B14F-4D97-AF65-F5344CB8AC3E}">
        <p14:creationId xmlns:p14="http://schemas.microsoft.com/office/powerpoint/2010/main" val="41055537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Arial" charset="0"/>
                <a:ea typeface="+mn-ea"/>
                <a:cs typeface="+mn-cs"/>
              </a:rPr>
              <a:t>If the model adequately describes the data, the observed percentiles should fall within the confidence intervals generated by simulations. </a:t>
            </a:r>
          </a:p>
          <a:p>
            <a:pPr marL="171450" indent="-171450">
              <a:buFont typeface="Arial" panose="020B0604020202020204" pitchFamily="34" charset="0"/>
              <a:buChar char="•"/>
            </a:pPr>
            <a:r>
              <a:rPr lang="en-US" sz="1200" b="0" i="0" kern="1200" dirty="0">
                <a:solidFill>
                  <a:schemeClr val="tx1"/>
                </a:solidFill>
                <a:effectLst/>
                <a:latin typeface="Arial" charset="0"/>
                <a:ea typeface="+mn-ea"/>
                <a:cs typeface="+mn-cs"/>
              </a:rPr>
              <a:t>However, we do not recommend using the VPC in a more formal testing framework, e.g. by counting the number of points falling outside the confidence intervals as would be done with a numerical predictive check (not discussed here). </a:t>
            </a:r>
          </a:p>
          <a:p>
            <a:pPr marL="171450" indent="-171450">
              <a:buFont typeface="Arial" panose="020B0604020202020204" pitchFamily="34" charset="0"/>
              <a:buChar char="•"/>
            </a:pPr>
            <a:r>
              <a:rPr lang="en-US" sz="1200" b="0" i="0" kern="1200" dirty="0">
                <a:solidFill>
                  <a:schemeClr val="tx1"/>
                </a:solidFill>
                <a:effectLst/>
                <a:latin typeface="Arial" charset="0"/>
                <a:ea typeface="+mn-ea"/>
                <a:cs typeface="+mn-cs"/>
              </a:rPr>
              <a:t>Because the VPC focuses on central tendency and spread in the data, it is helpful to inform about the appropriateness of the structural model and the random-effects structure. </a:t>
            </a:r>
          </a:p>
          <a:p>
            <a:pPr marL="171450" indent="-171450">
              <a:buFont typeface="Arial" panose="020B0604020202020204" pitchFamily="34" charset="0"/>
              <a:buChar char="•"/>
            </a:pPr>
            <a:r>
              <a:rPr lang="en-US" sz="1200" b="0" i="0" kern="1200" dirty="0">
                <a:solidFill>
                  <a:schemeClr val="tx1"/>
                </a:solidFill>
                <a:effectLst/>
                <a:latin typeface="Arial" charset="0"/>
                <a:ea typeface="+mn-ea"/>
                <a:cs typeface="+mn-cs"/>
              </a:rPr>
              <a:t>It is also useful to contrast model fit with new data </a:t>
            </a:r>
            <a:endParaRPr lang="en-US" dirty="0"/>
          </a:p>
        </p:txBody>
      </p:sp>
      <p:sp>
        <p:nvSpPr>
          <p:cNvPr id="4" name="Slide Number Placeholder 3"/>
          <p:cNvSpPr>
            <a:spLocks noGrp="1"/>
          </p:cNvSpPr>
          <p:nvPr>
            <p:ph type="sldNum" sz="quarter" idx="10"/>
          </p:nvPr>
        </p:nvSpPr>
        <p:spPr/>
        <p:txBody>
          <a:bodyPr/>
          <a:lstStyle/>
          <a:p>
            <a:fld id="{5A6330BE-D91A-D240-B266-E5D5F99B4CCE}" type="slidenum">
              <a:rPr lang="en-US" smtClean="0"/>
              <a:pPr/>
              <a:t>84</a:t>
            </a:fld>
            <a:endParaRPr lang="en-US" dirty="0"/>
          </a:p>
        </p:txBody>
      </p:sp>
    </p:spTree>
    <p:extLst>
      <p:ext uri="{BB962C8B-B14F-4D97-AF65-F5344CB8AC3E}">
        <p14:creationId xmlns:p14="http://schemas.microsoft.com/office/powerpoint/2010/main" val="2090154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ggPMX is part of a new workflow for PMX in R – fully</a:t>
            </a:r>
            <a:r>
              <a:rPr lang="en-US" baseline="0" dirty="0"/>
              <a:t> initiated by Novartis</a:t>
            </a:r>
            <a:endParaRPr lang="en-US" dirty="0"/>
          </a:p>
        </p:txBody>
      </p:sp>
      <p:sp>
        <p:nvSpPr>
          <p:cNvPr id="4" name="Slide Number Placeholder 3"/>
          <p:cNvSpPr>
            <a:spLocks noGrp="1"/>
          </p:cNvSpPr>
          <p:nvPr>
            <p:ph type="sldNum" sz="quarter" idx="10"/>
          </p:nvPr>
        </p:nvSpPr>
        <p:spPr/>
        <p:txBody>
          <a:bodyPr/>
          <a:lstStyle/>
          <a:p>
            <a:fld id="{5A6330BE-D91A-D240-B266-E5D5F99B4CCE}" type="slidenum">
              <a:rPr lang="en-US" smtClean="0"/>
              <a:pPr/>
              <a:t>3</a:t>
            </a:fld>
            <a:endParaRPr lang="en-US" dirty="0"/>
          </a:p>
        </p:txBody>
      </p:sp>
    </p:spTree>
    <p:extLst>
      <p:ext uri="{BB962C8B-B14F-4D97-AF65-F5344CB8AC3E}">
        <p14:creationId xmlns:p14="http://schemas.microsoft.com/office/powerpoint/2010/main" val="883497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9</a:t>
            </a:fld>
            <a:endParaRPr lang="en-US" dirty="0"/>
          </a:p>
        </p:txBody>
      </p:sp>
    </p:spTree>
    <p:extLst>
      <p:ext uri="{BB962C8B-B14F-4D97-AF65-F5344CB8AC3E}">
        <p14:creationId xmlns:p14="http://schemas.microsoft.com/office/powerpoint/2010/main" val="109185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10</a:t>
            </a:fld>
            <a:endParaRPr lang="en-US" dirty="0"/>
          </a:p>
        </p:txBody>
      </p:sp>
    </p:spTree>
    <p:extLst>
      <p:ext uri="{BB962C8B-B14F-4D97-AF65-F5344CB8AC3E}">
        <p14:creationId xmlns:p14="http://schemas.microsoft.com/office/powerpoint/2010/main" val="1136611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charset="0"/>
                <a:ea typeface="+mn-ea"/>
                <a:cs typeface="+mn-cs"/>
              </a:rPr>
              <a:t>Section of modeling report: This suggests where to place the different plots, either in the main body or the appendix of the modeling report. It should not be seen as a strict rule; we want to emphasize content (i.e. the overall package of diagnostics that we consider essential for model evaluation) rather than where they should go in the report.</a:t>
            </a:r>
          </a:p>
          <a:p>
            <a:endParaRPr lang="en-US" dirty="0"/>
          </a:p>
        </p:txBody>
      </p:sp>
      <p:sp>
        <p:nvSpPr>
          <p:cNvPr id="4" name="Slide Number Placeholder 3"/>
          <p:cNvSpPr>
            <a:spLocks noGrp="1"/>
          </p:cNvSpPr>
          <p:nvPr>
            <p:ph type="sldNum" sz="quarter" idx="10"/>
          </p:nvPr>
        </p:nvSpPr>
        <p:spPr/>
        <p:txBody>
          <a:bodyPr/>
          <a:lstStyle/>
          <a:p>
            <a:fld id="{5A6330BE-D91A-D240-B266-E5D5F99B4CCE}" type="slidenum">
              <a:rPr lang="en-US" smtClean="0"/>
              <a:pPr/>
              <a:t>11</a:t>
            </a:fld>
            <a:endParaRPr lang="en-US" dirty="0"/>
          </a:p>
        </p:txBody>
      </p:sp>
    </p:spTree>
    <p:extLst>
      <p:ext uri="{BB962C8B-B14F-4D97-AF65-F5344CB8AC3E}">
        <p14:creationId xmlns:p14="http://schemas.microsoft.com/office/powerpoint/2010/main" val="2837348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Arial" charset="0"/>
                <a:ea typeface="+mn-ea"/>
                <a:cs typeface="+mn-cs"/>
              </a:rPr>
              <a:t>Residual plots provide a direct evaluation of systematic deviations between model predictions and observations along a horizontal (zero) line</a:t>
            </a:r>
          </a:p>
          <a:p>
            <a:pPr marL="171450" indent="-171450">
              <a:buFont typeface="Arial" panose="020B0604020202020204" pitchFamily="34" charset="0"/>
              <a:buChar char="•"/>
            </a:pPr>
            <a:r>
              <a:rPr lang="en-US" sz="1200" b="0" i="0" kern="1200" dirty="0">
                <a:solidFill>
                  <a:schemeClr val="tx1"/>
                </a:solidFill>
                <a:effectLst/>
                <a:latin typeface="Arial" charset="0"/>
                <a:ea typeface="+mn-ea"/>
                <a:cs typeface="+mn-cs"/>
              </a:rPr>
              <a:t>NPD are plotted versus population predictions or versus time, which is a key independent variable in most population analyses. </a:t>
            </a:r>
            <a:endParaRPr lang="en-US" dirty="0"/>
          </a:p>
        </p:txBody>
      </p:sp>
      <p:sp>
        <p:nvSpPr>
          <p:cNvPr id="4" name="Slide Number Placeholder 3"/>
          <p:cNvSpPr>
            <a:spLocks noGrp="1"/>
          </p:cNvSpPr>
          <p:nvPr>
            <p:ph type="sldNum" sz="quarter" idx="10"/>
          </p:nvPr>
        </p:nvSpPr>
        <p:spPr/>
        <p:txBody>
          <a:bodyPr/>
          <a:lstStyle/>
          <a:p>
            <a:fld id="{5A6330BE-D91A-D240-B266-E5D5F99B4CCE}" type="slidenum">
              <a:rPr lang="en-US" smtClean="0"/>
              <a:pPr/>
              <a:t>71</a:t>
            </a:fld>
            <a:endParaRPr lang="en-US" dirty="0"/>
          </a:p>
        </p:txBody>
      </p:sp>
    </p:spTree>
    <p:extLst>
      <p:ext uri="{BB962C8B-B14F-4D97-AF65-F5344CB8AC3E}">
        <p14:creationId xmlns:p14="http://schemas.microsoft.com/office/powerpoint/2010/main" val="3663433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72</a:t>
            </a:fld>
            <a:endParaRPr lang="en-US" dirty="0"/>
          </a:p>
        </p:txBody>
      </p:sp>
    </p:spTree>
    <p:extLst>
      <p:ext uri="{BB962C8B-B14F-4D97-AF65-F5344CB8AC3E}">
        <p14:creationId xmlns:p14="http://schemas.microsoft.com/office/powerpoint/2010/main" val="113413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Arial" charset="0"/>
                <a:ea typeface="+mn-ea"/>
                <a:cs typeface="+mn-cs"/>
              </a:rPr>
              <a:t>These plots inform about adequacy of individual predictions and correctness of the residual error model</a:t>
            </a:r>
          </a:p>
        </p:txBody>
      </p:sp>
      <p:sp>
        <p:nvSpPr>
          <p:cNvPr id="4" name="Slide Number Placeholder 3"/>
          <p:cNvSpPr>
            <a:spLocks noGrp="1"/>
          </p:cNvSpPr>
          <p:nvPr>
            <p:ph type="sldNum" sz="quarter" idx="10"/>
          </p:nvPr>
        </p:nvSpPr>
        <p:spPr/>
        <p:txBody>
          <a:bodyPr/>
          <a:lstStyle/>
          <a:p>
            <a:fld id="{5A6330BE-D91A-D240-B266-E5D5F99B4CCE}" type="slidenum">
              <a:rPr lang="en-US" smtClean="0"/>
              <a:pPr/>
              <a:t>73</a:t>
            </a:fld>
            <a:endParaRPr lang="en-US" dirty="0"/>
          </a:p>
        </p:txBody>
      </p:sp>
    </p:spTree>
    <p:extLst>
      <p:ext uri="{BB962C8B-B14F-4D97-AF65-F5344CB8AC3E}">
        <p14:creationId xmlns:p14="http://schemas.microsoft.com/office/powerpoint/2010/main" val="2804314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5" name="Group 4"/>
          <p:cNvGrpSpPr/>
          <p:nvPr userDrawn="1"/>
        </p:nvGrpSpPr>
        <p:grpSpPr>
          <a:xfrm>
            <a:off x="-137160" y="-137160"/>
            <a:ext cx="9418320" cy="5422392"/>
            <a:chOff x="-137160" y="-137160"/>
            <a:chExt cx="9418320" cy="5422392"/>
          </a:xfrm>
        </p:grpSpPr>
        <p:cxnSp>
          <p:nvCxnSpPr>
            <p:cNvPr id="8" name="Straight Connector 7"/>
            <p:cNvCxnSpPr/>
            <p:nvPr userDrawn="1"/>
          </p:nvCxnSpPr>
          <p:spPr>
            <a:xfrm flipV="1">
              <a:off x="1050626"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1050626"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1600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600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89720" y="118872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37160" y="118872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9189720" y="64008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7160" y="64008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ctrTitle"/>
          </p:nvPr>
        </p:nvSpPr>
        <p:spPr bwMode="auto">
          <a:xfrm>
            <a:off x="1600200" y="3108959"/>
            <a:ext cx="7086600" cy="914400"/>
          </a:xfrm>
        </p:spPr>
        <p:txBody>
          <a:bodyPr anchor="b" anchorCtr="0">
            <a:noAutofit/>
          </a:bodyPr>
          <a:lstStyle>
            <a:lvl1pPr>
              <a:defRPr sz="3200" b="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bwMode="auto">
          <a:xfrm>
            <a:off x="1600200" y="4114800"/>
            <a:ext cx="5029200" cy="731520"/>
          </a:xfrm>
          <a:noFill/>
        </p:spPr>
        <p:txBody>
          <a:bodyPr>
            <a:noAutofit/>
          </a:bodyPr>
          <a:lstStyle>
            <a:lvl1pPr marL="0" indent="0" algn="l">
              <a:lnSpc>
                <a:spcPct val="100000"/>
              </a:lnSpc>
              <a:spcBef>
                <a:spcPts val="0"/>
              </a:spcBef>
              <a:buNone/>
              <a:defRPr sz="1400" b="1" i="0" baseline="0">
                <a:solidFill>
                  <a:schemeClr val="tx1"/>
                </a:solidFill>
                <a:latin typeface="+mn-lt"/>
                <a:ea typeface="Arial Regular" charset="0"/>
                <a:cs typeface="Arial Regular"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28" name="Picture 27" title="Novarti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40600" y="4641092"/>
            <a:ext cx="1371600" cy="250433"/>
          </a:xfrm>
          <a:prstGeom prst="rect">
            <a:avLst/>
          </a:prstGeom>
        </p:spPr>
      </p:pic>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051249" cy="5143500"/>
          </a:xfrm>
          <a:prstGeom prst="rect">
            <a:avLst/>
          </a:prstGeom>
        </p:spPr>
      </p:pic>
      <p:sp>
        <p:nvSpPr>
          <p:cNvPr id="27" name="Picture Placeholder 3"/>
          <p:cNvSpPr>
            <a:spLocks noGrp="1"/>
          </p:cNvSpPr>
          <p:nvPr>
            <p:ph type="pic" sz="quarter" idx="10" hasCustomPrompt="1"/>
          </p:nvPr>
        </p:nvSpPr>
        <p:spPr>
          <a:xfrm>
            <a:off x="525624" y="316156"/>
            <a:ext cx="8157600" cy="2635200"/>
          </a:xfrm>
          <a:solidFill>
            <a:srgbClr val="CCCCCC"/>
          </a:solidFill>
        </p:spPr>
        <p:txBody>
          <a:bodyPr tIns="1116000" anchor="t" anchorCtr="0">
            <a:normAutofit/>
          </a:bodyPr>
          <a:lstStyle>
            <a:lvl1pPr marL="1079500" marR="0" indent="0" algn="l" defTabSz="914400" rtl="0" eaLnBrk="1" fontAlgn="auto" latinLnBrk="0" hangingPunct="1">
              <a:lnSpc>
                <a:spcPct val="100000"/>
              </a:lnSpc>
              <a:spcBef>
                <a:spcPts val="1200"/>
              </a:spcBef>
              <a:spcAft>
                <a:spcPts val="0"/>
              </a:spcAft>
              <a:buClrTx/>
              <a:buSzPct val="120000"/>
              <a:buFont typeface="Arial" pitchFamily="34" charset="0"/>
              <a:buNone/>
              <a:tabLst>
                <a:tab pos="3998913" algn="r"/>
                <a:tab pos="8229600" algn="r"/>
              </a:tabLst>
              <a:defRPr lang="en-US" sz="950" smtClean="0">
                <a:effectLst/>
                <a:latin typeface="+mn-lt"/>
              </a:defRPr>
            </a:lvl1pPr>
          </a:lstStyle>
          <a:p>
            <a:r>
              <a:rPr lang="en-US" dirty="0"/>
              <a:t>This space is reserved for cropped images only sourced from Novartis Brand Lab at https://</a:t>
            </a:r>
            <a:r>
              <a:rPr lang="en-US" dirty="0" err="1"/>
              <a:t>www.novartisbrandlab.com</a:t>
            </a:r>
            <a:r>
              <a:rPr lang="en-US" dirty="0"/>
              <a:t>/resources/assets/5982</a:t>
            </a:r>
            <a:br>
              <a:rPr lang="en-US" dirty="0"/>
            </a:br>
            <a:r>
              <a:rPr lang="en-US" dirty="0"/>
              <a:t>Once you have chosen your image, select the asset for download from the drop-down menu.                                                            For this template, you would download the image cropped to fit the </a:t>
            </a:r>
            <a:r>
              <a:rPr lang="en-US" dirty="0">
                <a:solidFill>
                  <a:srgbClr val="000000"/>
                </a:solidFill>
                <a:effectLst/>
                <a:latin typeface="Arial" charset="0"/>
              </a:rPr>
              <a:t>PPT Presentation Wide Screen 16:9 template</a:t>
            </a:r>
            <a:r>
              <a:rPr lang="en-US" dirty="0"/>
              <a:t>.</a:t>
            </a:r>
            <a:br>
              <a:rPr lang="en-US" dirty="0"/>
            </a:br>
            <a:r>
              <a:rPr lang="en-US" dirty="0"/>
              <a:t>Illustrations, graphics or icons are not allowed. Photography must follow our </a:t>
            </a:r>
            <a:r>
              <a:rPr lang="en-US" dirty="0" err="1"/>
              <a:t>monocolor</a:t>
            </a:r>
            <a:r>
              <a:rPr lang="en-US" dirty="0"/>
              <a:t> rule.                                                                 That means for this template in Novartis Blue </a:t>
            </a:r>
            <a:r>
              <a:rPr lang="en-US" dirty="0" err="1"/>
              <a:t>monocolor</a:t>
            </a:r>
            <a:r>
              <a:rPr lang="en-US" dirty="0"/>
              <a:t> theme, choose an image with a pop of Novartis Blue color.</a:t>
            </a:r>
          </a:p>
        </p:txBody>
      </p:sp>
      <p:sp>
        <p:nvSpPr>
          <p:cNvPr id="24" name="Text Placeholder 7"/>
          <p:cNvSpPr>
            <a:spLocks noGrp="1"/>
          </p:cNvSpPr>
          <p:nvPr>
            <p:ph type="body" sz="quarter" idx="12" hasCustomPrompt="1"/>
          </p:nvPr>
        </p:nvSpPr>
        <p:spPr bwMode="gray">
          <a:xfrm>
            <a:off x="0" y="640080"/>
            <a:ext cx="2286000" cy="548640"/>
          </a:xfrm>
          <a:solidFill>
            <a:schemeClr val="accent2"/>
          </a:solidFill>
        </p:spPr>
        <p:txBody>
          <a:bodyPr lIns="182880" tIns="45720" rIns="91440" bIns="45720" anchor="ctr" anchorCtr="0">
            <a:normAutofit/>
          </a:bodyPr>
          <a:lstStyle>
            <a:lvl1pPr marL="0" marR="0" indent="0" algn="l" defTabSz="914400" rtl="0" eaLnBrk="1" fontAlgn="auto" latinLnBrk="0" hangingPunct="1">
              <a:lnSpc>
                <a:spcPct val="100000"/>
              </a:lnSpc>
              <a:spcBef>
                <a:spcPts val="0"/>
              </a:spcBef>
              <a:spcAft>
                <a:spcPts val="0"/>
              </a:spcAft>
              <a:buClrTx/>
              <a:buSzPct val="120000"/>
              <a:buFont typeface="Arial"/>
              <a:buNone/>
              <a:tabLst>
                <a:tab pos="3998913" algn="r"/>
                <a:tab pos="8229600" algn="r"/>
              </a:tabLst>
              <a:defRPr sz="1000" b="1" i="0" spc="0" baseline="0">
                <a:solidFill>
                  <a:schemeClr val="bg1"/>
                </a:solidFill>
                <a:latin typeface="+mn-lt"/>
                <a:ea typeface="Arial Regular" charset="0"/>
                <a:cs typeface="Arial Regular" charset="0"/>
              </a:defRPr>
            </a:lvl1pPr>
            <a:lvl2pPr marL="0" indent="0" algn="l">
              <a:spcBef>
                <a:spcPts val="0"/>
              </a:spcBef>
              <a:buFont typeface="Arial"/>
              <a:buNone/>
              <a:defRPr sz="900" b="1">
                <a:solidFill>
                  <a:schemeClr val="bg1"/>
                </a:solidFill>
              </a:defRPr>
            </a:lvl2pPr>
            <a:lvl3pPr marL="0" indent="0">
              <a:spcBef>
                <a:spcPts val="0"/>
              </a:spcBef>
              <a:buFont typeface="Arial"/>
              <a:buNone/>
              <a:defRPr sz="1000" b="1">
                <a:solidFill>
                  <a:schemeClr val="bg1"/>
                </a:solidFill>
              </a:defRPr>
            </a:lvl3pPr>
            <a:lvl4pPr marL="0" indent="0">
              <a:spcBef>
                <a:spcPts val="0"/>
              </a:spcBef>
              <a:buFont typeface="Arial"/>
              <a:buNone/>
              <a:defRPr sz="1000" b="1">
                <a:solidFill>
                  <a:schemeClr val="bg1"/>
                </a:solidFill>
              </a:defRPr>
            </a:lvl4pPr>
            <a:lvl5pPr marL="0" indent="0">
              <a:spcBef>
                <a:spcPts val="0"/>
              </a:spcBef>
              <a:buFont typeface="Arial"/>
              <a:buNone/>
              <a:defRPr sz="1000" b="1">
                <a:solidFill>
                  <a:schemeClr val="bg1"/>
                </a:solidFill>
              </a:defRPr>
            </a:lvl5pPr>
          </a:lstStyle>
          <a:p>
            <a:pPr marL="0" marR="0" lvl="0" indent="0" algn="l" defTabSz="914400" rtl="0" eaLnBrk="1" fontAlgn="auto" latinLnBrk="0" hangingPunct="1">
              <a:lnSpc>
                <a:spcPct val="100000"/>
              </a:lnSpc>
              <a:spcBef>
                <a:spcPts val="0"/>
              </a:spcBef>
              <a:spcAft>
                <a:spcPts val="0"/>
              </a:spcAft>
              <a:buClrTx/>
              <a:buSzPct val="120000"/>
              <a:buFont typeface="Arial"/>
              <a:buNone/>
              <a:tabLst>
                <a:tab pos="3998913" algn="r"/>
                <a:tab pos="8229600" algn="r"/>
              </a:tabLst>
              <a:defRPr/>
            </a:pPr>
            <a:r>
              <a:rPr lang="en-US" dirty="0">
                <a:solidFill>
                  <a:srgbClr val="FFFFFF"/>
                </a:solidFill>
              </a:rPr>
              <a:t>Business or </a:t>
            </a:r>
            <a:r>
              <a:rPr lang="en-US" dirty="0"/>
              <a:t>Organizational</a:t>
            </a:r>
            <a:r>
              <a:rPr lang="en-US" dirty="0">
                <a:solidFill>
                  <a:srgbClr val="FFFFFF"/>
                </a:solidFill>
              </a:rPr>
              <a:t> Unit</a:t>
            </a:r>
            <a:br>
              <a:rPr lang="en-US" dirty="0">
                <a:solidFill>
                  <a:srgbClr val="FFFFFF"/>
                </a:solidFill>
              </a:rPr>
            </a:br>
            <a:r>
              <a:rPr lang="en-US" b="0" dirty="0">
                <a:solidFill>
                  <a:srgbClr val="FFFFFF"/>
                </a:solidFill>
              </a:rPr>
              <a:t>Franchise or Department</a:t>
            </a:r>
          </a:p>
        </p:txBody>
      </p:sp>
    </p:spTree>
    <p:extLst>
      <p:ext uri="{BB962C8B-B14F-4D97-AF65-F5344CB8AC3E}">
        <p14:creationId xmlns:p14="http://schemas.microsoft.com/office/powerpoint/2010/main" val="1808711482"/>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3 Pictures">
    <p:spTree>
      <p:nvGrpSpPr>
        <p:cNvPr id="1" name=""/>
        <p:cNvGrpSpPr/>
        <p:nvPr/>
      </p:nvGrpSpPr>
      <p:grpSpPr>
        <a:xfrm>
          <a:off x="0" y="0"/>
          <a:ext cx="0" cy="0"/>
          <a:chOff x="0" y="0"/>
          <a:chExt cx="0" cy="0"/>
        </a:xfrm>
      </p:grpSpPr>
      <p:sp>
        <p:nvSpPr>
          <p:cNvPr id="4" name="Title 3"/>
          <p:cNvSpPr>
            <a:spLocks noGrp="1"/>
          </p:cNvSpPr>
          <p:nvPr>
            <p:ph type="title"/>
          </p:nvPr>
        </p:nvSpPr>
        <p:spPr>
          <a:xfrm>
            <a:off x="457200" y="342900"/>
            <a:ext cx="8229600" cy="960120"/>
          </a:xfrm>
        </p:spPr>
        <p:txBody>
          <a:bodyPr/>
          <a:lstStyle/>
          <a:p>
            <a:r>
              <a:rPr lang="en-US"/>
              <a:t>Click to edit Master title style</a:t>
            </a:r>
            <a:endParaRPr lang="en-US" dirty="0"/>
          </a:p>
        </p:txBody>
      </p:sp>
      <p:sp>
        <p:nvSpPr>
          <p:cNvPr id="2" name="Footer Placeholder 1"/>
          <p:cNvSpPr>
            <a:spLocks noGrp="1"/>
          </p:cNvSpPr>
          <p:nvPr>
            <p:ph type="ftr" sz="quarter" idx="20"/>
          </p:nvPr>
        </p:nvSpPr>
        <p:spPr/>
        <p:txBody>
          <a:bodyPr/>
          <a:lstStyle/>
          <a:p>
            <a:r>
              <a:rPr lang="en-US"/>
              <a:t>ggPMX</a:t>
            </a:r>
            <a:endParaRPr lang="en-US" dirty="0"/>
          </a:p>
        </p:txBody>
      </p:sp>
      <p:sp>
        <p:nvSpPr>
          <p:cNvPr id="3" name="Slide Number Placeholder 2"/>
          <p:cNvSpPr>
            <a:spLocks noGrp="1"/>
          </p:cNvSpPr>
          <p:nvPr>
            <p:ph type="sldNum" sz="quarter" idx="21"/>
          </p:nvPr>
        </p:nvSpPr>
        <p:spPr/>
        <p:txBody>
          <a:bodyPr/>
          <a:lstStyle/>
          <a:p>
            <a:fld id="{47547CF9-5B10-D24F-A8D7-45A9778164F7}" type="slidenum">
              <a:rPr lang="uk-UA" smtClean="0"/>
              <a:pPr/>
              <a:t>‹#›</a:t>
            </a:fld>
            <a:endParaRPr lang="uk-UA" dirty="0"/>
          </a:p>
        </p:txBody>
      </p:sp>
      <p:sp>
        <p:nvSpPr>
          <p:cNvPr id="19" name="Content Placeholder 2"/>
          <p:cNvSpPr>
            <a:spLocks noGrp="1"/>
          </p:cNvSpPr>
          <p:nvPr>
            <p:ph sz="half" idx="22"/>
          </p:nvPr>
        </p:nvSpPr>
        <p:spPr>
          <a:xfrm>
            <a:off x="457200" y="1786467"/>
            <a:ext cx="2606040" cy="2282613"/>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endParaRPr lang="en-US" dirty="0"/>
          </a:p>
        </p:txBody>
      </p:sp>
      <p:sp>
        <p:nvSpPr>
          <p:cNvPr id="20" name="Content Placeholder 2"/>
          <p:cNvSpPr>
            <a:spLocks noGrp="1"/>
          </p:cNvSpPr>
          <p:nvPr>
            <p:ph sz="half" idx="23"/>
          </p:nvPr>
        </p:nvSpPr>
        <p:spPr>
          <a:xfrm>
            <a:off x="3268980" y="1786467"/>
            <a:ext cx="2606040" cy="2282613"/>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endParaRPr lang="en-US" dirty="0"/>
          </a:p>
        </p:txBody>
      </p:sp>
      <p:sp>
        <p:nvSpPr>
          <p:cNvPr id="21" name="Content Placeholder 2"/>
          <p:cNvSpPr>
            <a:spLocks noGrp="1"/>
          </p:cNvSpPr>
          <p:nvPr>
            <p:ph sz="half" idx="24"/>
          </p:nvPr>
        </p:nvSpPr>
        <p:spPr>
          <a:xfrm>
            <a:off x="6080760" y="1786467"/>
            <a:ext cx="2606040" cy="2282613"/>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endParaRPr lang="en-US" dirty="0"/>
          </a:p>
        </p:txBody>
      </p:sp>
      <p:sp>
        <p:nvSpPr>
          <p:cNvPr id="13" name="Text Placeholder 7"/>
          <p:cNvSpPr>
            <a:spLocks noGrp="1"/>
          </p:cNvSpPr>
          <p:nvPr>
            <p:ph type="body" sz="quarter" idx="12" hasCustomPrompt="1"/>
          </p:nvPr>
        </p:nvSpPr>
        <p:spPr>
          <a:xfrm>
            <a:off x="457200" y="1371600"/>
            <a:ext cx="8229600" cy="361445"/>
          </a:xfrm>
        </p:spPr>
        <p:txBody>
          <a:bodyPr anchor="t" anchorCtr="0">
            <a:normAutofit/>
          </a:bodyPr>
          <a:lstStyle>
            <a:lvl1pPr marL="0" indent="0">
              <a:spcBef>
                <a:spcPts val="0"/>
              </a:spcBef>
              <a:buFont typeface="Arial"/>
              <a:buNone/>
              <a:defRPr sz="1800" b="0" baseline="0">
                <a:solidFill>
                  <a:srgbClr val="000000"/>
                </a:solidFill>
              </a:defRPr>
            </a:lvl1pPr>
            <a:lvl2pPr marL="0" indent="0">
              <a:spcBef>
                <a:spcPts val="0"/>
              </a:spcBef>
              <a:buFont typeface="Arial"/>
              <a:buNone/>
              <a:defRPr sz="1800" b="0">
                <a:solidFill>
                  <a:srgbClr val="000000"/>
                </a:solidFill>
              </a:defRPr>
            </a:lvl2pPr>
            <a:lvl3pPr marL="0" indent="0">
              <a:spcBef>
                <a:spcPts val="0"/>
              </a:spcBef>
              <a:buFont typeface="Arial"/>
              <a:buNone/>
              <a:defRPr sz="1800" b="0">
                <a:solidFill>
                  <a:srgbClr val="000000"/>
                </a:solidFill>
              </a:defRPr>
            </a:lvl3pPr>
            <a:lvl4pPr marL="0" indent="0">
              <a:spcBef>
                <a:spcPts val="0"/>
              </a:spcBef>
              <a:buFont typeface="Arial"/>
              <a:buNone/>
              <a:defRPr sz="1800" b="0">
                <a:solidFill>
                  <a:srgbClr val="000000"/>
                </a:solidFill>
              </a:defRPr>
            </a:lvl4pPr>
            <a:lvl5pPr marL="0" indent="0">
              <a:spcBef>
                <a:spcPts val="0"/>
              </a:spcBef>
              <a:buFont typeface="Arial"/>
              <a:buNone/>
              <a:defRPr sz="1800" b="0">
                <a:solidFill>
                  <a:srgbClr val="000000"/>
                </a:solidFill>
              </a:defRPr>
            </a:lvl5pPr>
          </a:lstStyle>
          <a:p>
            <a:pPr lvl="0"/>
            <a:r>
              <a:rPr lang="en-US" dirty="0"/>
              <a:t>Optional picture title</a:t>
            </a:r>
          </a:p>
        </p:txBody>
      </p:sp>
      <p:sp>
        <p:nvSpPr>
          <p:cNvPr id="22" name="Text Placeholder 7"/>
          <p:cNvSpPr>
            <a:spLocks noGrp="1"/>
          </p:cNvSpPr>
          <p:nvPr>
            <p:ph type="body" sz="quarter" idx="18" hasCustomPrompt="1"/>
          </p:nvPr>
        </p:nvSpPr>
        <p:spPr>
          <a:xfrm>
            <a:off x="457200" y="4160520"/>
            <a:ext cx="260604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dirty="0"/>
              <a:t>Optional picture caption</a:t>
            </a:r>
          </a:p>
        </p:txBody>
      </p:sp>
      <p:sp>
        <p:nvSpPr>
          <p:cNvPr id="23" name="Text Placeholder 7"/>
          <p:cNvSpPr>
            <a:spLocks noGrp="1"/>
          </p:cNvSpPr>
          <p:nvPr>
            <p:ph type="body" sz="quarter" idx="25" hasCustomPrompt="1"/>
          </p:nvPr>
        </p:nvSpPr>
        <p:spPr>
          <a:xfrm>
            <a:off x="3268980" y="4160520"/>
            <a:ext cx="260604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dirty="0"/>
              <a:t>Optional picture caption</a:t>
            </a:r>
          </a:p>
        </p:txBody>
      </p:sp>
      <p:sp>
        <p:nvSpPr>
          <p:cNvPr id="24" name="Text Placeholder 7"/>
          <p:cNvSpPr>
            <a:spLocks noGrp="1"/>
          </p:cNvSpPr>
          <p:nvPr>
            <p:ph type="body" sz="quarter" idx="26" hasCustomPrompt="1"/>
          </p:nvPr>
        </p:nvSpPr>
        <p:spPr>
          <a:xfrm>
            <a:off x="6080760" y="4160520"/>
            <a:ext cx="260604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dirty="0"/>
              <a:t>Optional picture caption</a:t>
            </a:r>
          </a:p>
        </p:txBody>
      </p:sp>
    </p:spTree>
    <p:extLst>
      <p:ext uri="{BB962C8B-B14F-4D97-AF65-F5344CB8AC3E}">
        <p14:creationId xmlns:p14="http://schemas.microsoft.com/office/powerpoint/2010/main" val="1193407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and Big Statem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4663440" y="1371600"/>
            <a:ext cx="4023360" cy="3108960"/>
          </a:xfrm>
        </p:spPr>
        <p:txBody>
          <a:bodyPr>
            <a:normAutofit/>
          </a:bodyPr>
          <a:lstStyle>
            <a:lvl1pPr marL="0" indent="0">
              <a:lnSpc>
                <a:spcPct val="90000"/>
              </a:lnSpc>
              <a:spcBef>
                <a:spcPts val="0"/>
              </a:spcBef>
              <a:buFont typeface="Arial"/>
              <a:buNone/>
              <a:defRPr sz="3600" b="0" i="0" spc="0" baseline="0">
                <a:solidFill>
                  <a:schemeClr val="accent2"/>
                </a:solidFill>
                <a:latin typeface="+mn-lt"/>
                <a:ea typeface="Arial" charset="0"/>
                <a:cs typeface="Arial" charset="0"/>
              </a:defRPr>
            </a:lvl1pPr>
            <a:lvl2pPr marL="0" indent="0">
              <a:lnSpc>
                <a:spcPct val="90000"/>
              </a:lnSpc>
              <a:spcBef>
                <a:spcPts val="0"/>
              </a:spcBef>
              <a:buFont typeface="Arial"/>
              <a:buNone/>
              <a:defRPr sz="4400">
                <a:solidFill>
                  <a:srgbClr val="0460A9"/>
                </a:solidFill>
              </a:defRPr>
            </a:lvl2pPr>
            <a:lvl3pPr marL="0" indent="0">
              <a:lnSpc>
                <a:spcPct val="90000"/>
              </a:lnSpc>
              <a:spcBef>
                <a:spcPts val="0"/>
              </a:spcBef>
              <a:buFont typeface="Arial"/>
              <a:buNone/>
              <a:defRPr sz="4400">
                <a:solidFill>
                  <a:srgbClr val="0460A9"/>
                </a:solidFill>
              </a:defRPr>
            </a:lvl3pPr>
            <a:lvl4pPr marL="0" indent="0">
              <a:lnSpc>
                <a:spcPct val="90000"/>
              </a:lnSpc>
              <a:spcBef>
                <a:spcPts val="0"/>
              </a:spcBef>
              <a:buFont typeface="Arial"/>
              <a:buNone/>
              <a:defRPr sz="4400">
                <a:solidFill>
                  <a:srgbClr val="0460A9"/>
                </a:solidFill>
              </a:defRPr>
            </a:lvl4pPr>
            <a:lvl5pPr marL="0" indent="0">
              <a:lnSpc>
                <a:spcPct val="90000"/>
              </a:lnSpc>
              <a:spcBef>
                <a:spcPts val="0"/>
              </a:spcBef>
              <a:buFont typeface="Arial"/>
              <a:buNone/>
              <a:defRPr sz="4400">
                <a:solidFill>
                  <a:srgbClr val="0460A9"/>
                </a:solidFill>
              </a:defRPr>
            </a:lvl5pPr>
            <a:lvl6pPr>
              <a:defRPr sz="1800"/>
            </a:lvl6pPr>
            <a:lvl7pPr>
              <a:defRPr sz="1800"/>
            </a:lvl7pPr>
            <a:lvl8pPr>
              <a:defRPr sz="1800"/>
            </a:lvl8pPr>
            <a:lvl9pPr>
              <a:defRPr sz="1800"/>
            </a:lvl9pPr>
          </a:lstStyle>
          <a:p>
            <a:pPr lvl="0"/>
            <a:r>
              <a:rPr lang="en-US" dirty="0"/>
              <a:t>Click to edit Master text styles</a:t>
            </a:r>
          </a:p>
        </p:txBody>
      </p:sp>
      <p:sp>
        <p:nvSpPr>
          <p:cNvPr id="3" name="Footer Placeholder 2"/>
          <p:cNvSpPr>
            <a:spLocks noGrp="1"/>
          </p:cNvSpPr>
          <p:nvPr>
            <p:ph type="ftr" sz="quarter" idx="19"/>
          </p:nvPr>
        </p:nvSpPr>
        <p:spPr/>
        <p:txBody>
          <a:bodyPr/>
          <a:lstStyle/>
          <a:p>
            <a:r>
              <a:rPr lang="en-US"/>
              <a:t>ggPMX</a:t>
            </a:r>
            <a:endParaRPr lang="en-US" dirty="0"/>
          </a:p>
        </p:txBody>
      </p:sp>
      <p:sp>
        <p:nvSpPr>
          <p:cNvPr id="4" name="Slide Number Placeholder 3"/>
          <p:cNvSpPr>
            <a:spLocks noGrp="1"/>
          </p:cNvSpPr>
          <p:nvPr>
            <p:ph type="sldNum" sz="quarter" idx="20"/>
          </p:nvPr>
        </p:nvSpPr>
        <p:spPr/>
        <p:txBody>
          <a:bodyPr/>
          <a:lstStyle/>
          <a:p>
            <a:fld id="{47547CF9-5B10-D24F-A8D7-45A9778164F7}" type="slidenum">
              <a:rPr lang="uk-UA" smtClean="0"/>
              <a:pPr/>
              <a:t>‹#›</a:t>
            </a:fld>
            <a:endParaRPr lang="uk-UA" dirty="0"/>
          </a:p>
        </p:txBody>
      </p:sp>
      <p:sp>
        <p:nvSpPr>
          <p:cNvPr id="9" name="Content Placeholder 2"/>
          <p:cNvSpPr>
            <a:spLocks noGrp="1"/>
          </p:cNvSpPr>
          <p:nvPr>
            <p:ph sz="half" idx="17"/>
          </p:nvPr>
        </p:nvSpPr>
        <p:spPr>
          <a:xfrm>
            <a:off x="457200" y="1371600"/>
            <a:ext cx="4023360" cy="2697480"/>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endParaRPr lang="en-US" dirty="0"/>
          </a:p>
        </p:txBody>
      </p:sp>
      <p:sp>
        <p:nvSpPr>
          <p:cNvPr id="10" name="Text Placeholder 7"/>
          <p:cNvSpPr>
            <a:spLocks noGrp="1"/>
          </p:cNvSpPr>
          <p:nvPr>
            <p:ph type="body" sz="quarter" idx="21" hasCustomPrompt="1"/>
          </p:nvPr>
        </p:nvSpPr>
        <p:spPr>
          <a:xfrm>
            <a:off x="457200" y="4160520"/>
            <a:ext cx="402336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dirty="0"/>
              <a:t>Optional picture caption</a:t>
            </a:r>
          </a:p>
        </p:txBody>
      </p:sp>
      <p:sp>
        <p:nvSpPr>
          <p:cNvPr id="6" name="Title 5"/>
          <p:cNvSpPr>
            <a:spLocks noGrp="1"/>
          </p:cNvSpPr>
          <p:nvPr>
            <p:ph type="title"/>
          </p:nvPr>
        </p:nvSpPr>
        <p:spPr>
          <a:xfrm>
            <a:off x="457200" y="342900"/>
            <a:ext cx="8229600" cy="960120"/>
          </a:xfrm>
        </p:spPr>
        <p:txBody>
          <a:bodyPr/>
          <a:lstStyle/>
          <a:p>
            <a:r>
              <a:rPr lang="en-US" dirty="0"/>
              <a:t>Click to edit Master title style</a:t>
            </a:r>
          </a:p>
        </p:txBody>
      </p:sp>
    </p:spTree>
    <p:extLst>
      <p:ext uri="{BB962C8B-B14F-4D97-AF65-F5344CB8AC3E}">
        <p14:creationId xmlns:p14="http://schemas.microsoft.com/office/powerpoint/2010/main" val="8186260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and Big Statement - Alternate">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246120" y="1371600"/>
            <a:ext cx="5440680" cy="3108960"/>
          </a:xfrm>
        </p:spPr>
        <p:txBody>
          <a:bodyPr>
            <a:normAutofit/>
          </a:bodyPr>
          <a:lstStyle>
            <a:lvl1pPr marL="0" indent="0">
              <a:lnSpc>
                <a:spcPct val="90000"/>
              </a:lnSpc>
              <a:spcBef>
                <a:spcPts val="0"/>
              </a:spcBef>
              <a:buFont typeface="Arial"/>
              <a:buNone/>
              <a:defRPr sz="3600" b="0" i="0" spc="0" baseline="0">
                <a:solidFill>
                  <a:schemeClr val="accent2"/>
                </a:solidFill>
                <a:latin typeface="+mn-lt"/>
                <a:ea typeface="Arial" charset="0"/>
                <a:cs typeface="Arial" charset="0"/>
              </a:defRPr>
            </a:lvl1pPr>
            <a:lvl2pPr marL="0" indent="0">
              <a:lnSpc>
                <a:spcPct val="90000"/>
              </a:lnSpc>
              <a:spcBef>
                <a:spcPts val="0"/>
              </a:spcBef>
              <a:buFont typeface="Arial"/>
              <a:buNone/>
              <a:defRPr sz="4400">
                <a:solidFill>
                  <a:srgbClr val="0460A9"/>
                </a:solidFill>
              </a:defRPr>
            </a:lvl2pPr>
            <a:lvl3pPr marL="0" indent="0">
              <a:lnSpc>
                <a:spcPct val="90000"/>
              </a:lnSpc>
              <a:spcBef>
                <a:spcPts val="0"/>
              </a:spcBef>
              <a:buFont typeface="Arial"/>
              <a:buNone/>
              <a:defRPr sz="4400">
                <a:solidFill>
                  <a:srgbClr val="0460A9"/>
                </a:solidFill>
              </a:defRPr>
            </a:lvl3pPr>
            <a:lvl4pPr marL="0" indent="0">
              <a:lnSpc>
                <a:spcPct val="90000"/>
              </a:lnSpc>
              <a:spcBef>
                <a:spcPts val="0"/>
              </a:spcBef>
              <a:buFont typeface="Arial"/>
              <a:buNone/>
              <a:defRPr sz="4400">
                <a:solidFill>
                  <a:srgbClr val="0460A9"/>
                </a:solidFill>
              </a:defRPr>
            </a:lvl4pPr>
            <a:lvl5pPr marL="0" indent="0">
              <a:lnSpc>
                <a:spcPct val="90000"/>
              </a:lnSpc>
              <a:spcBef>
                <a:spcPts val="0"/>
              </a:spcBef>
              <a:buFont typeface="Arial"/>
              <a:buNone/>
              <a:defRPr sz="4400">
                <a:solidFill>
                  <a:srgbClr val="0460A9"/>
                </a:solidFill>
              </a:defRPr>
            </a:lvl5pPr>
            <a:lvl6pPr>
              <a:defRPr sz="1800"/>
            </a:lvl6pPr>
            <a:lvl7pPr>
              <a:defRPr sz="1800"/>
            </a:lvl7pPr>
            <a:lvl8pPr>
              <a:defRPr sz="1800"/>
            </a:lvl8pPr>
            <a:lvl9pPr>
              <a:defRPr sz="1800"/>
            </a:lvl9pPr>
          </a:lstStyle>
          <a:p>
            <a:pPr lvl="0"/>
            <a:r>
              <a:rPr lang="en-US" dirty="0"/>
              <a:t>Click to edit Master text styles</a:t>
            </a:r>
          </a:p>
        </p:txBody>
      </p:sp>
      <p:sp>
        <p:nvSpPr>
          <p:cNvPr id="3" name="Footer Placeholder 2"/>
          <p:cNvSpPr>
            <a:spLocks noGrp="1"/>
          </p:cNvSpPr>
          <p:nvPr>
            <p:ph type="ftr" sz="quarter" idx="19"/>
          </p:nvPr>
        </p:nvSpPr>
        <p:spPr/>
        <p:txBody>
          <a:bodyPr/>
          <a:lstStyle/>
          <a:p>
            <a:r>
              <a:rPr lang="en-US"/>
              <a:t>ggPMX</a:t>
            </a:r>
            <a:endParaRPr lang="en-US" dirty="0"/>
          </a:p>
        </p:txBody>
      </p:sp>
      <p:sp>
        <p:nvSpPr>
          <p:cNvPr id="4" name="Slide Number Placeholder 3"/>
          <p:cNvSpPr>
            <a:spLocks noGrp="1"/>
          </p:cNvSpPr>
          <p:nvPr>
            <p:ph type="sldNum" sz="quarter" idx="20"/>
          </p:nvPr>
        </p:nvSpPr>
        <p:spPr/>
        <p:txBody>
          <a:bodyPr/>
          <a:lstStyle/>
          <a:p>
            <a:fld id="{47547CF9-5B10-D24F-A8D7-45A9778164F7}" type="slidenum">
              <a:rPr lang="uk-UA" smtClean="0"/>
              <a:pPr/>
              <a:t>‹#›</a:t>
            </a:fld>
            <a:endParaRPr lang="uk-UA" dirty="0"/>
          </a:p>
        </p:txBody>
      </p:sp>
      <p:sp>
        <p:nvSpPr>
          <p:cNvPr id="9" name="Content Placeholder 2"/>
          <p:cNvSpPr>
            <a:spLocks noGrp="1"/>
          </p:cNvSpPr>
          <p:nvPr>
            <p:ph sz="half" idx="17"/>
          </p:nvPr>
        </p:nvSpPr>
        <p:spPr>
          <a:xfrm>
            <a:off x="457200" y="1371600"/>
            <a:ext cx="2606040" cy="2697480"/>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endParaRPr lang="en-US" dirty="0"/>
          </a:p>
        </p:txBody>
      </p:sp>
      <p:sp>
        <p:nvSpPr>
          <p:cNvPr id="10" name="Text Placeholder 7"/>
          <p:cNvSpPr>
            <a:spLocks noGrp="1"/>
          </p:cNvSpPr>
          <p:nvPr>
            <p:ph type="body" sz="quarter" idx="21" hasCustomPrompt="1"/>
          </p:nvPr>
        </p:nvSpPr>
        <p:spPr>
          <a:xfrm>
            <a:off x="457200" y="4160520"/>
            <a:ext cx="260604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dirty="0"/>
              <a:t>Optional picture caption</a:t>
            </a:r>
          </a:p>
        </p:txBody>
      </p:sp>
      <p:sp>
        <p:nvSpPr>
          <p:cNvPr id="6" name="Title 5"/>
          <p:cNvSpPr>
            <a:spLocks noGrp="1"/>
          </p:cNvSpPr>
          <p:nvPr>
            <p:ph type="title"/>
          </p:nvPr>
        </p:nvSpPr>
        <p:spPr>
          <a:xfrm>
            <a:off x="457200" y="342900"/>
            <a:ext cx="8229600" cy="960120"/>
          </a:xfrm>
        </p:spPr>
        <p:txBody>
          <a:bodyPr/>
          <a:lstStyle/>
          <a:p>
            <a:r>
              <a:rPr lang="en-US"/>
              <a:t>Click to edit Master title style</a:t>
            </a:r>
            <a:endParaRPr lang="en-US" dirty="0"/>
          </a:p>
        </p:txBody>
      </p:sp>
    </p:spTree>
    <p:extLst>
      <p:ext uri="{BB962C8B-B14F-4D97-AF65-F5344CB8AC3E}">
        <p14:creationId xmlns:p14="http://schemas.microsoft.com/office/powerpoint/2010/main" val="22975140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ig Quot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47547CF9-5B10-D24F-A8D7-45A9778164F7}" type="slidenum">
              <a:rPr lang="uk-UA" smtClean="0"/>
              <a:pPr/>
              <a:t>‹#›</a:t>
            </a:fld>
            <a:endParaRPr lang="uk-UA" dirty="0"/>
          </a:p>
        </p:txBody>
      </p:sp>
      <p:pic>
        <p:nvPicPr>
          <p:cNvPr id="10" name="Picture 9" title="Novarti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40600" y="4641092"/>
            <a:ext cx="1371600" cy="250433"/>
          </a:xfrm>
          <a:prstGeom prst="rect">
            <a:avLst/>
          </a:prstGeom>
        </p:spPr>
      </p:pic>
      <p:grpSp>
        <p:nvGrpSpPr>
          <p:cNvPr id="9" name="Group 8"/>
          <p:cNvGrpSpPr/>
          <p:nvPr userDrawn="1"/>
        </p:nvGrpSpPr>
        <p:grpSpPr>
          <a:xfrm>
            <a:off x="1050626" y="-137160"/>
            <a:ext cx="7636174" cy="5422392"/>
            <a:chOff x="1050626" y="-137160"/>
            <a:chExt cx="7636174" cy="5422392"/>
          </a:xfrm>
        </p:grpSpPr>
        <p:cxnSp>
          <p:nvCxnSpPr>
            <p:cNvPr id="11" name="Straight Connector 10"/>
            <p:cNvCxnSpPr/>
            <p:nvPr userDrawn="1"/>
          </p:nvCxnSpPr>
          <p:spPr>
            <a:xfrm flipV="1">
              <a:off x="1050626"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1050626"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1600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600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sp>
        <p:nvSpPr>
          <p:cNvPr id="3" name="Text Placeholder 2"/>
          <p:cNvSpPr>
            <a:spLocks noGrp="1"/>
          </p:cNvSpPr>
          <p:nvPr>
            <p:ph type="body" sz="quarter" idx="12" hasCustomPrompt="1"/>
          </p:nvPr>
        </p:nvSpPr>
        <p:spPr>
          <a:xfrm>
            <a:off x="1600200" y="1005839"/>
            <a:ext cx="7086600" cy="3104949"/>
          </a:xfrm>
        </p:spPr>
        <p:txBody>
          <a:bodyPr anchor="ctr" anchorCtr="0"/>
          <a:lstStyle>
            <a:lvl1pPr marL="0" indent="0">
              <a:lnSpc>
                <a:spcPct val="90000"/>
              </a:lnSpc>
              <a:spcBef>
                <a:spcPts val="0"/>
              </a:spcBef>
              <a:buNone/>
              <a:defRPr sz="4800" b="0" i="0" spc="0" baseline="0">
                <a:solidFill>
                  <a:schemeClr val="accent2"/>
                </a:solidFill>
                <a:latin typeface="+mn-lt"/>
                <a:ea typeface="Arial" charset="0"/>
                <a:cs typeface="Arial" charset="0"/>
              </a:defRPr>
            </a:lvl1pPr>
            <a:lvl2pPr marL="230188" indent="-230188">
              <a:spcBef>
                <a:spcPts val="600"/>
              </a:spcBef>
              <a:defRPr b="0" i="0" baseline="0">
                <a:latin typeface="+mn-lt"/>
                <a:ea typeface="Arial" charset="0"/>
                <a:cs typeface="Arial" charset="0"/>
              </a:defRPr>
            </a:lvl2pPr>
            <a:lvl3pPr marL="230188" indent="0">
              <a:spcBef>
                <a:spcPts val="600"/>
              </a:spcBef>
              <a:buNone/>
              <a:defRPr/>
            </a:lvl3pPr>
            <a:lvl4pPr marL="685800" indent="-230188">
              <a:spcBef>
                <a:spcPts val="600"/>
              </a:spcBef>
              <a:defRPr/>
            </a:lvl4pPr>
            <a:lvl5pPr marL="917575" indent="-231775">
              <a:spcBef>
                <a:spcPts val="600"/>
              </a:spcBef>
              <a:defRPr/>
            </a:lvl5pPr>
          </a:lstStyle>
          <a:p>
            <a:pPr lvl="0"/>
            <a:r>
              <a:rPr lang="en-US" dirty="0"/>
              <a:t>“Quote goes here.”</a:t>
            </a:r>
          </a:p>
          <a:p>
            <a:pPr lvl="1"/>
            <a:r>
              <a:rPr lang="en-US" dirty="0"/>
              <a:t>Attribution, if needed</a:t>
            </a:r>
          </a:p>
        </p:txBody>
      </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051249" cy="5143500"/>
          </a:xfrm>
          <a:prstGeom prst="rect">
            <a:avLst/>
          </a:prstGeom>
        </p:spPr>
      </p:pic>
    </p:spTree>
    <p:extLst>
      <p:ext uri="{BB962C8B-B14F-4D97-AF65-F5344CB8AC3E}">
        <p14:creationId xmlns:p14="http://schemas.microsoft.com/office/powerpoint/2010/main" val="26977155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grpSp>
        <p:nvGrpSpPr>
          <p:cNvPr id="41" name="Group 40"/>
          <p:cNvGrpSpPr/>
          <p:nvPr userDrawn="1"/>
        </p:nvGrpSpPr>
        <p:grpSpPr>
          <a:xfrm>
            <a:off x="-137160" y="-137160"/>
            <a:ext cx="9418320" cy="5422392"/>
            <a:chOff x="-137160" y="-137160"/>
            <a:chExt cx="9418320" cy="5422392"/>
          </a:xfrm>
        </p:grpSpPr>
        <p:cxnSp>
          <p:nvCxnSpPr>
            <p:cNvPr id="42" name="Straight Connector 41"/>
            <p:cNvCxnSpPr/>
            <p:nvPr userDrawn="1"/>
          </p:nvCxnSpPr>
          <p:spPr>
            <a:xfrm flipV="1">
              <a:off x="1050626"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V="1">
              <a:off x="1050626"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V="1">
              <a:off x="1600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V="1">
              <a:off x="1600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a:off x="9189720" y="4389119"/>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a:off x="-137160" y="4389119"/>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pic>
        <p:nvPicPr>
          <p:cNvPr id="54" name="Picture 53" title="Novarti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40600" y="4641092"/>
            <a:ext cx="1371600" cy="250433"/>
          </a:xfrm>
          <a:prstGeom prst="rect">
            <a:avLst/>
          </a:prstGeom>
        </p:spPr>
      </p:pic>
      <p:sp>
        <p:nvSpPr>
          <p:cNvPr id="55" name="Title 1"/>
          <p:cNvSpPr>
            <a:spLocks noGrp="1"/>
          </p:cNvSpPr>
          <p:nvPr>
            <p:ph type="ctrTitle"/>
          </p:nvPr>
        </p:nvSpPr>
        <p:spPr bwMode="auto">
          <a:xfrm>
            <a:off x="1600200" y="3108960"/>
            <a:ext cx="7086600" cy="914400"/>
          </a:xfrm>
        </p:spPr>
        <p:txBody>
          <a:bodyPr anchor="b" anchorCtr="0">
            <a:noAutofit/>
          </a:bodyPr>
          <a:lstStyle>
            <a:lvl1pPr>
              <a:defRPr sz="3200">
                <a:solidFill>
                  <a:schemeClr val="tx1"/>
                </a:solidFill>
              </a:defRPr>
            </a:lvl1pPr>
          </a:lstStyle>
          <a:p>
            <a:r>
              <a:rPr lang="en-US" dirty="0"/>
              <a:t>Click to edit Master title style</a:t>
            </a:r>
          </a:p>
        </p:txBody>
      </p:sp>
      <p:sp>
        <p:nvSpPr>
          <p:cNvPr id="56" name="Subtitle 2"/>
          <p:cNvSpPr>
            <a:spLocks noGrp="1"/>
          </p:cNvSpPr>
          <p:nvPr>
            <p:ph type="subTitle" idx="1" hasCustomPrompt="1"/>
          </p:nvPr>
        </p:nvSpPr>
        <p:spPr bwMode="auto">
          <a:xfrm>
            <a:off x="1600200" y="4114800"/>
            <a:ext cx="5029200" cy="731520"/>
          </a:xfrm>
        </p:spPr>
        <p:txBody>
          <a:bodyPr>
            <a:noAutofit/>
          </a:bodyPr>
          <a:lstStyle>
            <a:lvl1pPr marL="0" indent="0" algn="l">
              <a:lnSpc>
                <a:spcPct val="100000"/>
              </a:lnSpc>
              <a:spcBef>
                <a:spcPts val="0"/>
              </a:spcBef>
              <a:buNone/>
              <a:defRPr sz="1400" b="1" i="0" spc="0" baseline="0">
                <a:solidFill>
                  <a:schemeClr val="tx1"/>
                </a:solidFill>
                <a:latin typeface="+mn-lt"/>
                <a:ea typeface="Arial Regular" charset="0"/>
                <a:cs typeface="Arial Regular"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a:t>
            </a:r>
            <a:r>
              <a:rPr lang="en-US" dirty="0" err="1"/>
              <a:t>su</a:t>
            </a:r>
            <a:r>
              <a:rPr lang="en-US" dirty="0"/>
              <a:t>   </a:t>
            </a:r>
            <a:r>
              <a:rPr lang="en-US" dirty="0" err="1"/>
              <a:t>btitle</a:t>
            </a:r>
            <a:r>
              <a:rPr lang="en-US" dirty="0"/>
              <a:t> style</a:t>
            </a:r>
          </a:p>
        </p:txBody>
      </p:sp>
      <p:pic>
        <p:nvPicPr>
          <p:cNvPr id="20" name="Picture 1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051249" cy="5143500"/>
          </a:xfrm>
          <a:prstGeom prst="rect">
            <a:avLst/>
          </a:prstGeom>
        </p:spPr>
      </p:pic>
      <p:sp>
        <p:nvSpPr>
          <p:cNvPr id="16" name="Picture Placeholder 3"/>
          <p:cNvSpPr>
            <a:spLocks noGrp="1"/>
          </p:cNvSpPr>
          <p:nvPr>
            <p:ph type="pic" sz="quarter" idx="10" hasCustomPrompt="1"/>
          </p:nvPr>
        </p:nvSpPr>
        <p:spPr>
          <a:xfrm>
            <a:off x="525624" y="316156"/>
            <a:ext cx="8157600" cy="2635200"/>
          </a:xfrm>
          <a:solidFill>
            <a:srgbClr val="CCCCCC"/>
          </a:solidFill>
        </p:spPr>
        <p:txBody>
          <a:bodyPr tIns="0" anchor="ctr" anchorCtr="0">
            <a:normAutofit/>
          </a:bodyPr>
          <a:lstStyle>
            <a:lvl1pPr marL="1079500" marR="0" indent="0" algn="l" defTabSz="914400" rtl="0" eaLnBrk="1" fontAlgn="auto" latinLnBrk="0" hangingPunct="1">
              <a:lnSpc>
                <a:spcPct val="100000"/>
              </a:lnSpc>
              <a:spcBef>
                <a:spcPts val="1200"/>
              </a:spcBef>
              <a:spcAft>
                <a:spcPts val="0"/>
              </a:spcAft>
              <a:buClrTx/>
              <a:buSzPct val="120000"/>
              <a:buFont typeface="Arial" pitchFamily="34" charset="0"/>
              <a:buNone/>
              <a:tabLst>
                <a:tab pos="3998913" algn="r"/>
                <a:tab pos="8229600" algn="r"/>
              </a:tabLst>
              <a:defRPr lang="en-US" sz="950" smtClean="0">
                <a:effectLst/>
                <a:latin typeface="+mn-lt"/>
              </a:defRPr>
            </a:lvl1pPr>
          </a:lstStyle>
          <a:p>
            <a:r>
              <a:rPr lang="en-US" dirty="0"/>
              <a:t>This space is reserved for cropped images only sourced from Novartis Brand Lab at https://</a:t>
            </a:r>
            <a:r>
              <a:rPr lang="en-US" dirty="0" err="1"/>
              <a:t>www.novartisbrandlab.com</a:t>
            </a:r>
            <a:r>
              <a:rPr lang="en-US" dirty="0"/>
              <a:t>/resources/assets/5982</a:t>
            </a:r>
            <a:br>
              <a:rPr lang="en-US" dirty="0"/>
            </a:br>
            <a:r>
              <a:rPr lang="en-US" dirty="0"/>
              <a:t>Once you have chosen your image, select the asset for download from the drop-down menu.                                                            For this template, you would download the image cropped to fit the </a:t>
            </a:r>
            <a:r>
              <a:rPr lang="en-US" dirty="0">
                <a:solidFill>
                  <a:srgbClr val="000000"/>
                </a:solidFill>
                <a:effectLst/>
                <a:latin typeface="Arial" charset="0"/>
              </a:rPr>
              <a:t>PPT Presentation Wide Screen 16:9 template</a:t>
            </a:r>
            <a:r>
              <a:rPr lang="en-US" dirty="0"/>
              <a:t>.</a:t>
            </a:r>
            <a:br>
              <a:rPr lang="en-US" dirty="0"/>
            </a:br>
            <a:r>
              <a:rPr lang="en-US" dirty="0"/>
              <a:t>Illustrations, graphics or icons are not allowed. Photography must follow our </a:t>
            </a:r>
            <a:r>
              <a:rPr lang="en-US" dirty="0" err="1"/>
              <a:t>monocolor</a:t>
            </a:r>
            <a:r>
              <a:rPr lang="en-US" dirty="0"/>
              <a:t> rule.                                                                 That means for this template in Novartis Blue </a:t>
            </a:r>
            <a:r>
              <a:rPr lang="en-US" dirty="0" err="1"/>
              <a:t>monocolor</a:t>
            </a:r>
            <a:r>
              <a:rPr lang="en-US" dirty="0"/>
              <a:t> theme, choose an image with a pop of Novartis Blue color.</a:t>
            </a:r>
          </a:p>
        </p:txBody>
      </p:sp>
    </p:spTree>
    <p:extLst>
      <p:ext uri="{BB962C8B-B14F-4D97-AF65-F5344CB8AC3E}">
        <p14:creationId xmlns:p14="http://schemas.microsoft.com/office/powerpoint/2010/main" val="24802151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Header - No Picture">
    <p:spTree>
      <p:nvGrpSpPr>
        <p:cNvPr id="1" name=""/>
        <p:cNvGrpSpPr/>
        <p:nvPr/>
      </p:nvGrpSpPr>
      <p:grpSpPr>
        <a:xfrm>
          <a:off x="0" y="0"/>
          <a:ext cx="0" cy="0"/>
          <a:chOff x="0" y="0"/>
          <a:chExt cx="0" cy="0"/>
        </a:xfrm>
      </p:grpSpPr>
      <p:grpSp>
        <p:nvGrpSpPr>
          <p:cNvPr id="14" name="Group 13"/>
          <p:cNvGrpSpPr/>
          <p:nvPr userDrawn="1"/>
        </p:nvGrpSpPr>
        <p:grpSpPr>
          <a:xfrm>
            <a:off x="1050626" y="-137160"/>
            <a:ext cx="7636174" cy="5422392"/>
            <a:chOff x="1050626" y="-137160"/>
            <a:chExt cx="7636174" cy="5422392"/>
          </a:xfrm>
        </p:grpSpPr>
        <p:cxnSp>
          <p:nvCxnSpPr>
            <p:cNvPr id="15" name="Straight Connector 14"/>
            <p:cNvCxnSpPr/>
            <p:nvPr userDrawn="1"/>
          </p:nvCxnSpPr>
          <p:spPr>
            <a:xfrm flipV="1">
              <a:off x="1050626"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flipV="1">
              <a:off x="1050626"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V="1">
              <a:off x="1600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flipV="1">
              <a:off x="1600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sp>
        <p:nvSpPr>
          <p:cNvPr id="18" name="Title 1"/>
          <p:cNvSpPr>
            <a:spLocks noGrp="1"/>
          </p:cNvSpPr>
          <p:nvPr>
            <p:ph type="ctrTitle"/>
          </p:nvPr>
        </p:nvSpPr>
        <p:spPr bwMode="auto">
          <a:xfrm>
            <a:off x="1600200" y="1463040"/>
            <a:ext cx="7086600" cy="2102185"/>
          </a:xfrm>
        </p:spPr>
        <p:txBody>
          <a:bodyPr anchor="b" anchorCtr="0">
            <a:noAutofit/>
          </a:bodyPr>
          <a:lstStyle>
            <a:lvl1pPr>
              <a:defRPr sz="3200" baseline="0"/>
            </a:lvl1pPr>
          </a:lstStyle>
          <a:p>
            <a:r>
              <a:rPr lang="en-US" dirty="0"/>
              <a:t>Click to edit Master title style</a:t>
            </a:r>
          </a:p>
        </p:txBody>
      </p:sp>
      <p:sp>
        <p:nvSpPr>
          <p:cNvPr id="19" name="Subtitle 2"/>
          <p:cNvSpPr>
            <a:spLocks noGrp="1"/>
          </p:cNvSpPr>
          <p:nvPr>
            <p:ph type="subTitle" idx="1"/>
          </p:nvPr>
        </p:nvSpPr>
        <p:spPr bwMode="auto">
          <a:xfrm>
            <a:off x="1600200" y="3657600"/>
            <a:ext cx="7086600" cy="822960"/>
          </a:xfrm>
        </p:spPr>
        <p:txBody>
          <a:bodyPr>
            <a:noAutofit/>
          </a:bodyPr>
          <a:lstStyle>
            <a:lvl1pPr marL="0" indent="0" algn="l">
              <a:lnSpc>
                <a:spcPct val="100000"/>
              </a:lnSpc>
              <a:spcBef>
                <a:spcPts val="0"/>
              </a:spcBef>
              <a:buNone/>
              <a:defRPr sz="1400" b="1" i="0" baseline="0">
                <a:solidFill>
                  <a:srgbClr val="000000"/>
                </a:solidFill>
                <a:latin typeface="+mn-lt"/>
                <a:ea typeface="Arial Regular" charset="0"/>
                <a:cs typeface="Arial Regular"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37" name="Picture 36" title="Novarti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40600" y="4641092"/>
            <a:ext cx="1371600" cy="250433"/>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051249" cy="5143500"/>
          </a:xfrm>
          <a:prstGeom prst="rect">
            <a:avLst/>
          </a:prstGeom>
        </p:spPr>
      </p:pic>
    </p:spTree>
    <p:extLst>
      <p:ext uri="{BB962C8B-B14F-4D97-AF65-F5344CB8AC3E}">
        <p14:creationId xmlns:p14="http://schemas.microsoft.com/office/powerpoint/2010/main" val="611576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ggPMX</a:t>
            </a:r>
            <a:endParaRPr lang="en-US" dirty="0"/>
          </a:p>
        </p:txBody>
      </p:sp>
      <p:sp>
        <p:nvSpPr>
          <p:cNvPr id="4" name="Slide Number Placeholder 3"/>
          <p:cNvSpPr>
            <a:spLocks noGrp="1"/>
          </p:cNvSpPr>
          <p:nvPr>
            <p:ph type="sldNum" sz="quarter" idx="11"/>
          </p:nvPr>
        </p:nvSpPr>
        <p:spPr/>
        <p:txBody>
          <a:bodyPr/>
          <a:lstStyle/>
          <a:p>
            <a:fld id="{47547CF9-5B10-D24F-A8D7-45A9778164F7}" type="slidenum">
              <a:rPr lang="uk-UA" smtClean="0"/>
              <a:pPr/>
              <a:t>‹#›</a:t>
            </a:fld>
            <a:endParaRPr lang="uk-UA" dirty="0"/>
          </a:p>
        </p:txBody>
      </p:sp>
    </p:spTree>
    <p:extLst>
      <p:ext uri="{BB962C8B-B14F-4D97-AF65-F5344CB8AC3E}">
        <p14:creationId xmlns:p14="http://schemas.microsoft.com/office/powerpoint/2010/main" val="2124254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t>ggPMX</a:t>
            </a:r>
            <a:endParaRPr lang="en-US" dirty="0"/>
          </a:p>
        </p:txBody>
      </p:sp>
      <p:sp>
        <p:nvSpPr>
          <p:cNvPr id="3" name="Slide Number Placeholder 2"/>
          <p:cNvSpPr>
            <a:spLocks noGrp="1"/>
          </p:cNvSpPr>
          <p:nvPr>
            <p:ph type="sldNum" sz="quarter" idx="11"/>
          </p:nvPr>
        </p:nvSpPr>
        <p:spPr/>
        <p:txBody>
          <a:bodyPr/>
          <a:lstStyle/>
          <a:p>
            <a:fld id="{47547CF9-5B10-D24F-A8D7-45A9778164F7}" type="slidenum">
              <a:rPr lang="uk-UA" smtClean="0"/>
              <a:pPr/>
              <a:t>‹#›</a:t>
            </a:fld>
            <a:endParaRPr lang="uk-UA" dirty="0"/>
          </a:p>
        </p:txBody>
      </p:sp>
    </p:spTree>
    <p:extLst>
      <p:ext uri="{BB962C8B-B14F-4D97-AF65-F5344CB8AC3E}">
        <p14:creationId xmlns:p14="http://schemas.microsoft.com/office/powerpoint/2010/main" val="8520098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19" name="Title 1"/>
          <p:cNvSpPr txBox="1">
            <a:spLocks/>
          </p:cNvSpPr>
          <p:nvPr userDrawn="1"/>
        </p:nvSpPr>
        <p:spPr>
          <a:xfrm>
            <a:off x="1600200" y="3108960"/>
            <a:ext cx="7086600" cy="914984"/>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nSpc>
                <a:spcPct val="90000"/>
              </a:lnSpc>
            </a:pPr>
            <a:r>
              <a:rPr lang="en-US" sz="3200" b="1" i="0" spc="-100" dirty="0">
                <a:latin typeface="+mj-lt"/>
                <a:ea typeface="Arial Black" charset="0"/>
                <a:cs typeface="Arial Black" charset="0"/>
              </a:rPr>
              <a:t>Thank</a:t>
            </a:r>
            <a:r>
              <a:rPr lang="en-US" sz="3200" b="1" i="0" spc="-100" baseline="0" dirty="0">
                <a:latin typeface="+mj-lt"/>
                <a:ea typeface="Arial Black" charset="0"/>
                <a:cs typeface="Arial Black" charset="0"/>
              </a:rPr>
              <a:t> you</a:t>
            </a:r>
            <a:endParaRPr lang="en-US" sz="3200" b="1" i="0" spc="-100" dirty="0">
              <a:latin typeface="+mj-lt"/>
              <a:ea typeface="Arial Black" charset="0"/>
              <a:cs typeface="Arial Black" charset="0"/>
            </a:endParaRPr>
          </a:p>
        </p:txBody>
      </p:sp>
      <p:grpSp>
        <p:nvGrpSpPr>
          <p:cNvPr id="37" name="Group 36"/>
          <p:cNvGrpSpPr/>
          <p:nvPr userDrawn="1"/>
        </p:nvGrpSpPr>
        <p:grpSpPr>
          <a:xfrm>
            <a:off x="-137160" y="-137160"/>
            <a:ext cx="9418320" cy="5422392"/>
            <a:chOff x="-137160" y="-137160"/>
            <a:chExt cx="9418320" cy="5422392"/>
          </a:xfrm>
        </p:grpSpPr>
        <p:cxnSp>
          <p:nvCxnSpPr>
            <p:cNvPr id="38" name="Straight Connector 37"/>
            <p:cNvCxnSpPr/>
            <p:nvPr userDrawn="1"/>
          </p:nvCxnSpPr>
          <p:spPr>
            <a:xfrm flipV="1">
              <a:off x="1050626"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flipV="1">
              <a:off x="1050626"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flipV="1">
              <a:off x="1600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1600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a:off x="9189720" y="4389119"/>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a:off x="-137160" y="4389119"/>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pic>
        <p:nvPicPr>
          <p:cNvPr id="52" name="Picture 51" title="Novarti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40600" y="4641092"/>
            <a:ext cx="1371600" cy="250433"/>
          </a:xfrm>
          <a:prstGeom prst="rect">
            <a:avLst/>
          </a:prstGeom>
        </p:spPr>
      </p:pic>
      <p:pic>
        <p:nvPicPr>
          <p:cNvPr id="20" name="Picture 1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051249" cy="5143500"/>
          </a:xfrm>
          <a:prstGeom prst="rect">
            <a:avLst/>
          </a:prstGeom>
        </p:spPr>
      </p:pic>
      <p:sp>
        <p:nvSpPr>
          <p:cNvPr id="15" name="Picture Placeholder 3"/>
          <p:cNvSpPr>
            <a:spLocks noGrp="1"/>
          </p:cNvSpPr>
          <p:nvPr>
            <p:ph type="pic" sz="quarter" idx="10" hasCustomPrompt="1"/>
          </p:nvPr>
        </p:nvSpPr>
        <p:spPr>
          <a:xfrm>
            <a:off x="525624" y="316156"/>
            <a:ext cx="8157600" cy="2635200"/>
          </a:xfrm>
          <a:solidFill>
            <a:srgbClr val="CCCCCC"/>
          </a:solidFill>
        </p:spPr>
        <p:txBody>
          <a:bodyPr tIns="0" anchor="ctr" anchorCtr="0">
            <a:normAutofit/>
          </a:bodyPr>
          <a:lstStyle>
            <a:lvl1pPr marL="1079500" marR="0" indent="0" algn="l" defTabSz="914400" rtl="0" eaLnBrk="1" fontAlgn="auto" latinLnBrk="0" hangingPunct="1">
              <a:lnSpc>
                <a:spcPct val="100000"/>
              </a:lnSpc>
              <a:spcBef>
                <a:spcPts val="1200"/>
              </a:spcBef>
              <a:spcAft>
                <a:spcPts val="0"/>
              </a:spcAft>
              <a:buClrTx/>
              <a:buSzPct val="120000"/>
              <a:buFont typeface="Arial" pitchFamily="34" charset="0"/>
              <a:buNone/>
              <a:tabLst>
                <a:tab pos="3998913" algn="r"/>
                <a:tab pos="8229600" algn="r"/>
              </a:tabLst>
              <a:defRPr lang="en-US" sz="950" smtClean="0">
                <a:effectLst/>
                <a:latin typeface="+mn-lt"/>
              </a:defRPr>
            </a:lvl1pPr>
          </a:lstStyle>
          <a:p>
            <a:r>
              <a:rPr lang="en-US" dirty="0"/>
              <a:t>This space is reserved for cropped images only sourced from Novartis Brand Lab at https://</a:t>
            </a:r>
            <a:r>
              <a:rPr lang="en-US" dirty="0" err="1"/>
              <a:t>www.novartisbrandlab.com</a:t>
            </a:r>
            <a:r>
              <a:rPr lang="en-US" dirty="0"/>
              <a:t>/resources/assets/5982</a:t>
            </a:r>
            <a:br>
              <a:rPr lang="en-US" dirty="0"/>
            </a:br>
            <a:r>
              <a:rPr lang="en-US" dirty="0"/>
              <a:t>Once you have chosen your image, select the asset for download from the drop-down menu.                                                            For this template, you would download the image cropped to fit the </a:t>
            </a:r>
            <a:r>
              <a:rPr lang="en-US" dirty="0">
                <a:solidFill>
                  <a:srgbClr val="000000"/>
                </a:solidFill>
                <a:effectLst/>
                <a:latin typeface="Arial" charset="0"/>
              </a:rPr>
              <a:t>PPT Presentation Wide Screen 16:9 template</a:t>
            </a:r>
            <a:r>
              <a:rPr lang="en-US" dirty="0"/>
              <a:t>.</a:t>
            </a:r>
            <a:br>
              <a:rPr lang="en-US" dirty="0"/>
            </a:br>
            <a:r>
              <a:rPr lang="en-US" dirty="0"/>
              <a:t>Illustrations, graphics or icons are not allowed. Photography must follow our </a:t>
            </a:r>
            <a:r>
              <a:rPr lang="en-US" dirty="0" err="1"/>
              <a:t>monocolor</a:t>
            </a:r>
            <a:r>
              <a:rPr lang="en-US" dirty="0"/>
              <a:t> rule.                                                                 That means for this template in Novartis Blue </a:t>
            </a:r>
            <a:r>
              <a:rPr lang="en-US" dirty="0" err="1"/>
              <a:t>monocolor</a:t>
            </a:r>
            <a:r>
              <a:rPr lang="en-US" dirty="0"/>
              <a:t> theme, choose an image with a pop of Novartis Blue color.</a:t>
            </a:r>
          </a:p>
        </p:txBody>
      </p:sp>
    </p:spTree>
    <p:extLst>
      <p:ext uri="{BB962C8B-B14F-4D97-AF65-F5344CB8AC3E}">
        <p14:creationId xmlns:p14="http://schemas.microsoft.com/office/powerpoint/2010/main" val="3128218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End Slide - No Picture">
    <p:spTree>
      <p:nvGrpSpPr>
        <p:cNvPr id="1" name=""/>
        <p:cNvGrpSpPr/>
        <p:nvPr/>
      </p:nvGrpSpPr>
      <p:grpSpPr>
        <a:xfrm>
          <a:off x="0" y="0"/>
          <a:ext cx="0" cy="0"/>
          <a:chOff x="0" y="0"/>
          <a:chExt cx="0" cy="0"/>
        </a:xfrm>
      </p:grpSpPr>
      <p:grpSp>
        <p:nvGrpSpPr>
          <p:cNvPr id="13" name="Group 12"/>
          <p:cNvGrpSpPr/>
          <p:nvPr userDrawn="1"/>
        </p:nvGrpSpPr>
        <p:grpSpPr>
          <a:xfrm>
            <a:off x="1050626" y="-137160"/>
            <a:ext cx="7636174" cy="5422392"/>
            <a:chOff x="1050626" y="-137160"/>
            <a:chExt cx="7636174" cy="5422392"/>
          </a:xfrm>
        </p:grpSpPr>
        <p:cxnSp>
          <p:nvCxnSpPr>
            <p:cNvPr id="14" name="Straight Connector 13"/>
            <p:cNvCxnSpPr/>
            <p:nvPr userDrawn="1"/>
          </p:nvCxnSpPr>
          <p:spPr>
            <a:xfrm flipV="1">
              <a:off x="1050626"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050626"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flipV="1">
              <a:off x="1600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1600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sp>
        <p:nvSpPr>
          <p:cNvPr id="26" name="Title 1"/>
          <p:cNvSpPr txBox="1">
            <a:spLocks/>
          </p:cNvSpPr>
          <p:nvPr userDrawn="1"/>
        </p:nvSpPr>
        <p:spPr>
          <a:xfrm>
            <a:off x="1600200" y="1463040"/>
            <a:ext cx="7086600" cy="2103120"/>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nSpc>
                <a:spcPct val="90000"/>
              </a:lnSpc>
            </a:pPr>
            <a:r>
              <a:rPr lang="en-US" sz="3200" b="1" i="0" spc="-100" dirty="0">
                <a:latin typeface="+mj-lt"/>
                <a:ea typeface="Arial Black" charset="0"/>
                <a:cs typeface="Arial Black" charset="0"/>
              </a:rPr>
              <a:t>Thank</a:t>
            </a:r>
            <a:r>
              <a:rPr lang="en-US" sz="3200" b="1" i="0" spc="-100" baseline="0" dirty="0">
                <a:latin typeface="+mj-lt"/>
                <a:ea typeface="Arial Black" charset="0"/>
                <a:cs typeface="Arial Black" charset="0"/>
              </a:rPr>
              <a:t> you</a:t>
            </a:r>
            <a:endParaRPr lang="en-US" sz="3200" b="1" i="0" spc="-100" dirty="0">
              <a:latin typeface="+mj-lt"/>
              <a:ea typeface="Arial Black" charset="0"/>
              <a:cs typeface="Arial Black" charset="0"/>
            </a:endParaRPr>
          </a:p>
        </p:txBody>
      </p:sp>
      <p:pic>
        <p:nvPicPr>
          <p:cNvPr id="32" name="Picture 31" title="Novarti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40600" y="4641092"/>
            <a:ext cx="1371600" cy="250433"/>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051249" cy="5143500"/>
          </a:xfrm>
          <a:prstGeom prst="rect">
            <a:avLst/>
          </a:prstGeom>
        </p:spPr>
      </p:pic>
    </p:spTree>
    <p:extLst>
      <p:ext uri="{BB962C8B-B14F-4D97-AF65-F5344CB8AC3E}">
        <p14:creationId xmlns:p14="http://schemas.microsoft.com/office/powerpoint/2010/main" val="398166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No Picture">
    <p:spTree>
      <p:nvGrpSpPr>
        <p:cNvPr id="1" name=""/>
        <p:cNvGrpSpPr/>
        <p:nvPr/>
      </p:nvGrpSpPr>
      <p:grpSpPr>
        <a:xfrm>
          <a:off x="0" y="0"/>
          <a:ext cx="0" cy="0"/>
          <a:chOff x="0" y="0"/>
          <a:chExt cx="0" cy="0"/>
        </a:xfrm>
      </p:grpSpPr>
      <p:grpSp>
        <p:nvGrpSpPr>
          <p:cNvPr id="24" name="Group 23"/>
          <p:cNvGrpSpPr/>
          <p:nvPr userDrawn="1"/>
        </p:nvGrpSpPr>
        <p:grpSpPr>
          <a:xfrm>
            <a:off x="-137160" y="-137160"/>
            <a:ext cx="9418320" cy="5422392"/>
            <a:chOff x="-137160" y="-137160"/>
            <a:chExt cx="9418320" cy="5422392"/>
          </a:xfrm>
        </p:grpSpPr>
        <p:cxnSp>
          <p:nvCxnSpPr>
            <p:cNvPr id="28" name="Straight Connector 27"/>
            <p:cNvCxnSpPr/>
            <p:nvPr userDrawn="1"/>
          </p:nvCxnSpPr>
          <p:spPr>
            <a:xfrm flipV="1">
              <a:off x="1050626"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V="1">
              <a:off x="1050626"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flipV="1">
              <a:off x="1600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flipV="1">
              <a:off x="1600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189720" y="118872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137160" y="118872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189720" y="64008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137160" y="64008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ctrTitle"/>
          </p:nvPr>
        </p:nvSpPr>
        <p:spPr bwMode="auto">
          <a:xfrm>
            <a:off x="1600200" y="1463040"/>
            <a:ext cx="7086600" cy="2102185"/>
          </a:xfrm>
        </p:spPr>
        <p:txBody>
          <a:bodyPr anchor="b" anchorCtr="0">
            <a:noAutofit/>
          </a:bodyPr>
          <a:lstStyle>
            <a:lvl1pPr>
              <a:defRPr sz="3200" b="0"/>
            </a:lvl1pPr>
          </a:lstStyle>
          <a:p>
            <a:r>
              <a:rPr lang="en-US" dirty="0"/>
              <a:t>Click to edit Master title style</a:t>
            </a:r>
          </a:p>
        </p:txBody>
      </p:sp>
      <p:sp>
        <p:nvSpPr>
          <p:cNvPr id="3" name="Subtitle 2"/>
          <p:cNvSpPr>
            <a:spLocks noGrp="1"/>
          </p:cNvSpPr>
          <p:nvPr>
            <p:ph type="subTitle" idx="1"/>
          </p:nvPr>
        </p:nvSpPr>
        <p:spPr bwMode="auto">
          <a:xfrm>
            <a:off x="1600200" y="3657600"/>
            <a:ext cx="7086600" cy="822960"/>
          </a:xfrm>
        </p:spPr>
        <p:txBody>
          <a:bodyPr>
            <a:noAutofit/>
          </a:bodyPr>
          <a:lstStyle>
            <a:lvl1pPr marL="0" indent="0" algn="l">
              <a:lnSpc>
                <a:spcPct val="100000"/>
              </a:lnSpc>
              <a:spcBef>
                <a:spcPts val="0"/>
              </a:spcBef>
              <a:buNone/>
              <a:defRPr sz="1400" b="1" i="0" baseline="0">
                <a:solidFill>
                  <a:srgbClr val="000000"/>
                </a:solidFill>
                <a:latin typeface="+mn-lt"/>
                <a:ea typeface="Arial Regular" charset="0"/>
                <a:cs typeface="Arial Regular"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21" name="Picture 20" title="Novarti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40600" y="4641092"/>
            <a:ext cx="1371600" cy="250433"/>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051249" cy="5143500"/>
          </a:xfrm>
          <a:prstGeom prst="rect">
            <a:avLst/>
          </a:prstGeom>
        </p:spPr>
      </p:pic>
      <p:sp>
        <p:nvSpPr>
          <p:cNvPr id="18" name="Text Placeholder 7"/>
          <p:cNvSpPr>
            <a:spLocks noGrp="1"/>
          </p:cNvSpPr>
          <p:nvPr>
            <p:ph type="body" sz="quarter" idx="12" hasCustomPrompt="1"/>
          </p:nvPr>
        </p:nvSpPr>
        <p:spPr bwMode="gray">
          <a:xfrm>
            <a:off x="0" y="640080"/>
            <a:ext cx="2286000" cy="548640"/>
          </a:xfrm>
          <a:solidFill>
            <a:schemeClr val="accent2"/>
          </a:solidFill>
        </p:spPr>
        <p:txBody>
          <a:bodyPr lIns="182880" tIns="45720" rIns="91440" bIns="45720" anchor="ctr" anchorCtr="0">
            <a:normAutofit/>
          </a:bodyPr>
          <a:lstStyle>
            <a:lvl1pPr marL="0" marR="0" indent="0" algn="l" defTabSz="914400" rtl="0" eaLnBrk="1" fontAlgn="auto" latinLnBrk="0" hangingPunct="1">
              <a:lnSpc>
                <a:spcPct val="100000"/>
              </a:lnSpc>
              <a:spcBef>
                <a:spcPts val="0"/>
              </a:spcBef>
              <a:spcAft>
                <a:spcPts val="0"/>
              </a:spcAft>
              <a:buClrTx/>
              <a:buSzPct val="120000"/>
              <a:buFont typeface="Arial"/>
              <a:buNone/>
              <a:tabLst>
                <a:tab pos="3998913" algn="r"/>
                <a:tab pos="8229600" algn="r"/>
              </a:tabLst>
              <a:defRPr sz="1000" b="1" i="0" spc="0" baseline="0">
                <a:solidFill>
                  <a:schemeClr val="bg1"/>
                </a:solidFill>
                <a:latin typeface="+mn-lt"/>
                <a:ea typeface="Arial Regular" charset="0"/>
                <a:cs typeface="Arial Regular" charset="0"/>
              </a:defRPr>
            </a:lvl1pPr>
            <a:lvl2pPr marL="0" indent="0" algn="l">
              <a:spcBef>
                <a:spcPts val="0"/>
              </a:spcBef>
              <a:buFont typeface="Arial"/>
              <a:buNone/>
              <a:defRPr sz="900" b="1">
                <a:solidFill>
                  <a:schemeClr val="bg1"/>
                </a:solidFill>
              </a:defRPr>
            </a:lvl2pPr>
            <a:lvl3pPr marL="0" indent="0">
              <a:spcBef>
                <a:spcPts val="0"/>
              </a:spcBef>
              <a:buFont typeface="Arial"/>
              <a:buNone/>
              <a:defRPr sz="1000" b="1">
                <a:solidFill>
                  <a:schemeClr val="bg1"/>
                </a:solidFill>
              </a:defRPr>
            </a:lvl3pPr>
            <a:lvl4pPr marL="0" indent="0">
              <a:spcBef>
                <a:spcPts val="0"/>
              </a:spcBef>
              <a:buFont typeface="Arial"/>
              <a:buNone/>
              <a:defRPr sz="1000" b="1">
                <a:solidFill>
                  <a:schemeClr val="bg1"/>
                </a:solidFill>
              </a:defRPr>
            </a:lvl4pPr>
            <a:lvl5pPr marL="0" indent="0">
              <a:spcBef>
                <a:spcPts val="0"/>
              </a:spcBef>
              <a:buFont typeface="Arial"/>
              <a:buNone/>
              <a:defRPr sz="1000" b="1">
                <a:solidFill>
                  <a:schemeClr val="bg1"/>
                </a:solidFill>
              </a:defRPr>
            </a:lvl5pPr>
          </a:lstStyle>
          <a:p>
            <a:pPr marL="0" marR="0" lvl="0" indent="0" algn="l" defTabSz="914400" rtl="0" eaLnBrk="1" fontAlgn="auto" latinLnBrk="0" hangingPunct="1">
              <a:lnSpc>
                <a:spcPct val="100000"/>
              </a:lnSpc>
              <a:spcBef>
                <a:spcPts val="0"/>
              </a:spcBef>
              <a:spcAft>
                <a:spcPts val="0"/>
              </a:spcAft>
              <a:buClrTx/>
              <a:buSzPct val="120000"/>
              <a:buFont typeface="Arial"/>
              <a:buNone/>
              <a:tabLst>
                <a:tab pos="3998913" algn="r"/>
                <a:tab pos="8229600" algn="r"/>
              </a:tabLst>
              <a:defRPr/>
            </a:pPr>
            <a:r>
              <a:rPr lang="en-US" dirty="0">
                <a:solidFill>
                  <a:srgbClr val="FFFFFF"/>
                </a:solidFill>
              </a:rPr>
              <a:t>Business or </a:t>
            </a:r>
            <a:r>
              <a:rPr lang="en-US" dirty="0"/>
              <a:t>Organizational</a:t>
            </a:r>
            <a:r>
              <a:rPr lang="en-US" dirty="0">
                <a:solidFill>
                  <a:srgbClr val="FFFFFF"/>
                </a:solidFill>
              </a:rPr>
              <a:t> Unit</a:t>
            </a:r>
            <a:br>
              <a:rPr lang="en-US" dirty="0">
                <a:solidFill>
                  <a:srgbClr val="FFFFFF"/>
                </a:solidFill>
              </a:rPr>
            </a:br>
            <a:r>
              <a:rPr lang="en-US" b="0" dirty="0">
                <a:solidFill>
                  <a:srgbClr val="FFFFFF"/>
                </a:solidFill>
              </a:rPr>
              <a:t>Franchise or Department</a:t>
            </a:r>
          </a:p>
        </p:txBody>
      </p:sp>
    </p:spTree>
    <p:extLst>
      <p:ext uri="{BB962C8B-B14F-4D97-AF65-F5344CB8AC3E}">
        <p14:creationId xmlns:p14="http://schemas.microsoft.com/office/powerpoint/2010/main" val="24489850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Text and 1 Picture">
    <p:spTree>
      <p:nvGrpSpPr>
        <p:cNvPr id="1" name=""/>
        <p:cNvGrpSpPr/>
        <p:nvPr/>
      </p:nvGrpSpPr>
      <p:grpSpPr>
        <a:xfrm>
          <a:off x="0" y="0"/>
          <a:ext cx="0" cy="0"/>
          <a:chOff x="0" y="0"/>
          <a:chExt cx="0" cy="0"/>
        </a:xfrm>
      </p:grpSpPr>
      <p:sp>
        <p:nvSpPr>
          <p:cNvPr id="7" name="Text Placeholder 7"/>
          <p:cNvSpPr>
            <a:spLocks noGrp="1"/>
          </p:cNvSpPr>
          <p:nvPr>
            <p:ph type="body" sz="quarter" idx="13" hasCustomPrompt="1"/>
          </p:nvPr>
        </p:nvSpPr>
        <p:spPr>
          <a:xfrm>
            <a:off x="4663440" y="4217671"/>
            <a:ext cx="3794760" cy="307896"/>
          </a:xfrm>
        </p:spPr>
        <p:txBody>
          <a:bodyPr anchor="t" anchorCtr="0">
            <a:noAutofit/>
          </a:bodyPr>
          <a:lstStyle>
            <a:lvl1pPr marL="0" indent="0">
              <a:spcBef>
                <a:spcPts val="0"/>
              </a:spcBef>
              <a:buFont typeface="Arial"/>
              <a:buNone/>
              <a:defRPr sz="900" b="1" baseline="0">
                <a:solidFill>
                  <a:srgbClr val="000000"/>
                </a:solidFill>
              </a:defRPr>
            </a:lvl1pPr>
            <a:lvl2pPr marL="0" indent="0">
              <a:spcBef>
                <a:spcPts val="0"/>
              </a:spcBef>
              <a:buFont typeface="Arial"/>
              <a:buNone/>
              <a:defRPr sz="900" b="1">
                <a:solidFill>
                  <a:srgbClr val="000000"/>
                </a:solidFill>
              </a:defRPr>
            </a:lvl2pPr>
            <a:lvl3pPr marL="0" indent="0">
              <a:spcBef>
                <a:spcPts val="0"/>
              </a:spcBef>
              <a:buFont typeface="Arial"/>
              <a:buNone/>
              <a:defRPr sz="900" b="1">
                <a:solidFill>
                  <a:srgbClr val="000000"/>
                </a:solidFill>
              </a:defRPr>
            </a:lvl3pPr>
            <a:lvl4pPr marL="0" indent="0">
              <a:spcBef>
                <a:spcPts val="0"/>
              </a:spcBef>
              <a:buFont typeface="Arial"/>
              <a:buNone/>
              <a:defRPr sz="900" b="1">
                <a:solidFill>
                  <a:srgbClr val="000000"/>
                </a:solidFill>
              </a:defRPr>
            </a:lvl4pPr>
            <a:lvl5pPr marL="0" indent="0">
              <a:spcBef>
                <a:spcPts val="0"/>
              </a:spcBef>
              <a:buFont typeface="Arial"/>
              <a:buNone/>
              <a:defRPr sz="900" b="1">
                <a:solidFill>
                  <a:srgbClr val="000000"/>
                </a:solidFill>
              </a:defRPr>
            </a:lvl5pPr>
          </a:lstStyle>
          <a:p>
            <a:pPr lvl="0"/>
            <a:r>
              <a:rPr lang="en-US" dirty="0"/>
              <a:t>Optional picture caption</a:t>
            </a:r>
          </a:p>
        </p:txBody>
      </p:sp>
      <p:sp>
        <p:nvSpPr>
          <p:cNvPr id="8" name="Content Placeholder 2"/>
          <p:cNvSpPr>
            <a:spLocks noGrp="1"/>
          </p:cNvSpPr>
          <p:nvPr>
            <p:ph sz="half" idx="1"/>
          </p:nvPr>
        </p:nvSpPr>
        <p:spPr>
          <a:xfrm>
            <a:off x="685800" y="1131571"/>
            <a:ext cx="3794760" cy="3393996"/>
          </a:xfrm>
        </p:spPr>
        <p:txBody>
          <a:bodyPr>
            <a:normAutofit/>
          </a:bodyPr>
          <a:lstStyle>
            <a:lvl1pPr>
              <a:defRPr sz="1800"/>
            </a:lvl1pPr>
            <a:lvl2pPr>
              <a:defRPr sz="1350"/>
            </a:lvl2pPr>
            <a:lvl3pPr>
              <a:defRPr sz="1200"/>
            </a:lvl3pPr>
            <a:lvl4pPr>
              <a:defRPr sz="1200"/>
            </a:lvl4pPr>
            <a:lvl5pPr>
              <a:defRPr sz="120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685800" y="342900"/>
            <a:ext cx="7772400" cy="720090"/>
          </a:xfrm>
        </p:spPr>
        <p:txBody>
          <a:bodyPr/>
          <a:lstStyle/>
          <a:p>
            <a:r>
              <a:rPr lang="en-US"/>
              <a:t>Click to edit Master title style</a:t>
            </a:r>
            <a:endParaRPr lang="en-US" dirty="0"/>
          </a:p>
        </p:txBody>
      </p:sp>
      <p:sp>
        <p:nvSpPr>
          <p:cNvPr id="3" name="Footer Placeholder 2"/>
          <p:cNvSpPr>
            <a:spLocks noGrp="1"/>
          </p:cNvSpPr>
          <p:nvPr>
            <p:ph type="ftr" sz="quarter" idx="15"/>
          </p:nvPr>
        </p:nvSpPr>
        <p:spPr/>
        <p:txBody>
          <a:bodyPr/>
          <a:lstStyle/>
          <a:p>
            <a:r>
              <a:rPr lang="en-US"/>
              <a:t>ggPMX</a:t>
            </a:r>
            <a:endParaRPr lang="en-US" dirty="0"/>
          </a:p>
        </p:txBody>
      </p:sp>
      <p:sp>
        <p:nvSpPr>
          <p:cNvPr id="4" name="Slide Number Placeholder 3"/>
          <p:cNvSpPr>
            <a:spLocks noGrp="1"/>
          </p:cNvSpPr>
          <p:nvPr>
            <p:ph type="sldNum" sz="quarter" idx="16"/>
          </p:nvPr>
        </p:nvSpPr>
        <p:spPr/>
        <p:txBody>
          <a:bodyPr/>
          <a:lstStyle/>
          <a:p>
            <a:fld id="{47547CF9-5B10-D24F-A8D7-45A9778164F7}" type="slidenum">
              <a:rPr lang="uk-UA" smtClean="0"/>
              <a:pPr/>
              <a:t>‹#›</a:t>
            </a:fld>
            <a:endParaRPr lang="uk-UA" dirty="0"/>
          </a:p>
        </p:txBody>
      </p:sp>
      <p:sp>
        <p:nvSpPr>
          <p:cNvPr id="11" name="Content Placeholder 2"/>
          <p:cNvSpPr>
            <a:spLocks noGrp="1"/>
          </p:cNvSpPr>
          <p:nvPr>
            <p:ph sz="half" idx="17" hasCustomPrompt="1"/>
          </p:nvPr>
        </p:nvSpPr>
        <p:spPr>
          <a:xfrm>
            <a:off x="4663440" y="1131571"/>
            <a:ext cx="3794760" cy="3017519"/>
          </a:xfrm>
          <a:solidFill>
            <a:srgbClr val="CCCCCC"/>
          </a:solidFill>
        </p:spPr>
        <p:txBody>
          <a:bodyPr anchor="ctr" anchorCtr="0">
            <a:normAutofit/>
          </a:bodyPr>
          <a:lstStyle>
            <a:lvl1pPr marL="0" indent="0" algn="ctr">
              <a:spcBef>
                <a:spcPts val="0"/>
              </a:spcBef>
              <a:buNone/>
              <a:defRPr sz="900"/>
            </a:lvl1pPr>
            <a:lvl2pPr marL="0" indent="0" algn="ctr">
              <a:spcBef>
                <a:spcPts val="0"/>
              </a:spcBef>
              <a:buNone/>
              <a:defRPr sz="900"/>
            </a:lvl2pPr>
            <a:lvl3pPr marL="0" indent="0" algn="ctr">
              <a:spcBef>
                <a:spcPts val="0"/>
              </a:spcBef>
              <a:buNone/>
              <a:defRPr sz="900"/>
            </a:lvl3pPr>
            <a:lvl4pPr marL="0" indent="0" algn="ctr">
              <a:spcBef>
                <a:spcPts val="0"/>
              </a:spcBef>
              <a:buNone/>
              <a:defRPr sz="900"/>
            </a:lvl4pPr>
            <a:lvl5pPr marL="0" indent="0" algn="ctr">
              <a:spcBef>
                <a:spcPts val="0"/>
              </a:spcBef>
              <a:buNone/>
              <a:defRPr sz="900"/>
            </a:lvl5pPr>
            <a:lvl6pPr>
              <a:defRPr sz="1350"/>
            </a:lvl6pPr>
            <a:lvl7pPr>
              <a:defRPr sz="1350"/>
            </a:lvl7pPr>
            <a:lvl8pPr>
              <a:defRPr sz="1350"/>
            </a:lvl8pPr>
            <a:lvl9pPr>
              <a:defRPr sz="1350"/>
            </a:lvl9pPr>
          </a:lstStyle>
          <a:p>
            <a:pPr lvl="0"/>
            <a:r>
              <a:rPr lang="en-US" dirty="0"/>
              <a:t>Insert picture. Get approved pictures at http://</a:t>
            </a:r>
            <a:r>
              <a:rPr lang="en-US" dirty="0" err="1"/>
              <a:t>www.novartisbrandlab.com</a:t>
            </a:r>
            <a:r>
              <a:rPr lang="en-US" dirty="0"/>
              <a:t>/resources/library</a:t>
            </a:r>
          </a:p>
        </p:txBody>
      </p:sp>
    </p:spTree>
    <p:extLst>
      <p:ext uri="{BB962C8B-B14F-4D97-AF65-F5344CB8AC3E}">
        <p14:creationId xmlns:p14="http://schemas.microsoft.com/office/powerpoint/2010/main" val="3972717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
        <p:nvSpPr>
          <p:cNvPr id="3" name="Content Placeholder 2"/>
          <p:cNvSpPr>
            <a:spLocks noGrp="1"/>
          </p:cNvSpPr>
          <p:nvPr>
            <p:ph idx="1"/>
          </p:nvPr>
        </p:nvSpPr>
        <p:spPr/>
        <p:txBody>
          <a:bodyPr/>
          <a:lstStyle>
            <a:lvl1pPr marL="341313" indent="-341313">
              <a:buSzPct val="100000"/>
              <a:buFont typeface="+mj-lt"/>
              <a:buAutoNum type="arabicPeriod"/>
              <a:tabLst>
                <a:tab pos="3998913" algn="r"/>
                <a:tab pos="8229600" algn="r"/>
              </a:tabLst>
              <a:defRPr baseline="0"/>
            </a:lvl1pPr>
            <a:lvl2pPr marL="574675" indent="-233363">
              <a:defRPr baseline="0"/>
            </a:lvl2pPr>
            <a:lvl3pPr marL="801688" indent="-227013">
              <a:defRPr baseline="0"/>
            </a:lvl3pPr>
            <a:lvl4pPr marL="1028700" indent="-227013">
              <a:defRPr baseline="0"/>
            </a:lvl4pPr>
            <a:lvl5pPr marL="1257300" indent="-228600">
              <a:defRPr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p:cNvSpPr>
            <a:spLocks noGrp="1"/>
          </p:cNvSpPr>
          <p:nvPr>
            <p:ph type="ftr" sz="quarter" idx="10"/>
          </p:nvPr>
        </p:nvSpPr>
        <p:spPr/>
        <p:txBody>
          <a:bodyPr/>
          <a:lstStyle/>
          <a:p>
            <a:r>
              <a:rPr lang="en-US"/>
              <a:t>ggPMX</a:t>
            </a:r>
            <a:endParaRPr lang="en-US"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a:t>
            </a:fld>
            <a:endParaRPr lang="uk-UA" dirty="0"/>
          </a:p>
        </p:txBody>
      </p:sp>
    </p:spTree>
    <p:extLst>
      <p:ext uri="{BB962C8B-B14F-4D97-AF65-F5344CB8AC3E}">
        <p14:creationId xmlns:p14="http://schemas.microsoft.com/office/powerpoint/2010/main" val="4063075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228600" indent="-228600">
              <a:buSzPct val="100000"/>
              <a:buFont typeface="Wingdings" charset="2"/>
              <a:buChar char="§"/>
              <a:defRPr spc="0" baseline="0"/>
            </a:lvl1pPr>
            <a:lvl2pPr>
              <a:defRPr spc="0" baseline="0"/>
            </a:lvl2pPr>
            <a:lvl3pPr>
              <a:defRPr spc="0" baseline="0"/>
            </a:lvl3pPr>
            <a:lvl4pPr>
              <a:defRPr spc="0" baseline="0"/>
            </a:lvl4pPr>
            <a:lvl5pPr>
              <a:defRPr spc="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p:cNvSpPr>
            <a:spLocks noGrp="1"/>
          </p:cNvSpPr>
          <p:nvPr>
            <p:ph type="ftr" sz="quarter" idx="10"/>
          </p:nvPr>
        </p:nvSpPr>
        <p:spPr/>
        <p:txBody>
          <a:bodyPr/>
          <a:lstStyle/>
          <a:p>
            <a:r>
              <a:rPr lang="en-US"/>
              <a:t>ggPMX</a:t>
            </a:r>
            <a:endParaRPr lang="en-US"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a:t>
            </a:fld>
            <a:endParaRPr lang="uk-UA" dirty="0"/>
          </a:p>
        </p:txBody>
      </p:sp>
    </p:spTree>
    <p:extLst>
      <p:ext uri="{BB962C8B-B14F-4D97-AF65-F5344CB8AC3E}">
        <p14:creationId xmlns:p14="http://schemas.microsoft.com/office/powerpoint/2010/main" val="4278367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371600"/>
            <a:ext cx="4021138" cy="3108960"/>
          </a:xfrm>
        </p:spPr>
        <p:txBody>
          <a:bodyPr>
            <a:normAutofit/>
          </a:bodyPr>
          <a:lstStyle>
            <a:lvl1pPr marL="228600" indent="-228600">
              <a:buSzPct val="100000"/>
              <a:buFont typeface="Wingdings" charset="2"/>
              <a:buChar char="§"/>
              <a:defRPr sz="1800" baseline="0"/>
            </a:lvl1pPr>
            <a:lvl2pPr>
              <a:defRPr sz="1600" baseline="0"/>
            </a:lvl2pPr>
            <a:lvl3pPr>
              <a:defRPr sz="1600" baseline="0"/>
            </a:lvl3pPr>
            <a:lvl4pPr>
              <a:defRPr sz="1600" baseline="0"/>
            </a:lvl4pPr>
            <a:lvl5pPr>
              <a:defRPr sz="1600" baseline="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63440" y="1371600"/>
            <a:ext cx="4023360" cy="3108960"/>
          </a:xfrm>
        </p:spPr>
        <p:txBody>
          <a:bodyPr>
            <a:normAutofit/>
          </a:bodyPr>
          <a:lstStyle>
            <a:lvl1pPr marL="228600" indent="-228600">
              <a:buSzPct val="100000"/>
              <a:buFont typeface="Wingdings" charset="2"/>
              <a:buChar char="§"/>
              <a:defRPr sz="1800" baseline="0"/>
            </a:lvl1pPr>
            <a:lvl2pPr>
              <a:defRPr sz="1600" baseline="0"/>
            </a:lvl2pPr>
            <a:lvl3pPr>
              <a:defRPr sz="1600" baseline="0"/>
            </a:lvl3pPr>
            <a:lvl4pPr>
              <a:defRPr sz="1600" baseline="0"/>
            </a:lvl4pPr>
            <a:lvl5pPr>
              <a:defRPr sz="1600" baseline="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0"/>
          </p:nvPr>
        </p:nvSpPr>
        <p:spPr/>
        <p:txBody>
          <a:bodyPr/>
          <a:lstStyle/>
          <a:p>
            <a:r>
              <a:rPr lang="en-US"/>
              <a:t>ggPMX</a:t>
            </a:r>
            <a:endParaRPr lang="en-US" dirty="0"/>
          </a:p>
        </p:txBody>
      </p:sp>
      <p:sp>
        <p:nvSpPr>
          <p:cNvPr id="6" name="Slide Number Placeholder 5"/>
          <p:cNvSpPr>
            <a:spLocks noGrp="1"/>
          </p:cNvSpPr>
          <p:nvPr>
            <p:ph type="sldNum" sz="quarter" idx="11"/>
          </p:nvPr>
        </p:nvSpPr>
        <p:spPr/>
        <p:txBody>
          <a:bodyPr/>
          <a:lstStyle/>
          <a:p>
            <a:fld id="{47547CF9-5B10-D24F-A8D7-45A9778164F7}" type="slidenum">
              <a:rPr lang="uk-UA" smtClean="0"/>
              <a:pPr/>
              <a:t>‹#›</a:t>
            </a:fld>
            <a:endParaRPr lang="uk-UA" dirty="0"/>
          </a:p>
        </p:txBody>
      </p:sp>
      <p:sp>
        <p:nvSpPr>
          <p:cNvPr id="7" name="Title 6"/>
          <p:cNvSpPr>
            <a:spLocks noGrp="1"/>
          </p:cNvSpPr>
          <p:nvPr>
            <p:ph type="title"/>
          </p:nvPr>
        </p:nvSpPr>
        <p:spPr>
          <a:xfrm>
            <a:off x="457200" y="342900"/>
            <a:ext cx="8229600" cy="960120"/>
          </a:xfrm>
        </p:spPr>
        <p:txBody>
          <a:bodyPr/>
          <a:lstStyle/>
          <a:p>
            <a:r>
              <a:rPr lang="en-US" dirty="0"/>
              <a:t>Click to edit Master title style</a:t>
            </a:r>
          </a:p>
        </p:txBody>
      </p:sp>
    </p:spTree>
    <p:extLst>
      <p:ext uri="{BB962C8B-B14F-4D97-AF65-F5344CB8AC3E}">
        <p14:creationId xmlns:p14="http://schemas.microsoft.com/office/powerpoint/2010/main" val="1146975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371600"/>
            <a:ext cx="2606040" cy="3108960"/>
          </a:xfrm>
        </p:spPr>
        <p:txBody>
          <a:bodyPr>
            <a:normAutofit/>
          </a:bodyPr>
          <a:lstStyle>
            <a:lvl1pPr marL="228600" indent="-228600">
              <a:buSzPct val="100000"/>
              <a:buFont typeface="Wingdings" charset="2"/>
              <a:buChar char="§"/>
              <a:defRPr sz="1800" baseline="0"/>
            </a:lvl1pPr>
            <a:lvl2pPr>
              <a:defRPr sz="1600" baseline="0"/>
            </a:lvl2pPr>
            <a:lvl3pPr>
              <a:defRPr sz="1600" baseline="0"/>
            </a:lvl3pPr>
            <a:lvl4pPr>
              <a:defRPr sz="1600" baseline="0"/>
            </a:lvl4pPr>
            <a:lvl5pPr>
              <a:defRPr sz="1600" baseline="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3268980" y="1371600"/>
            <a:ext cx="2606040" cy="3108960"/>
          </a:xfrm>
        </p:spPr>
        <p:txBody>
          <a:bodyPr>
            <a:normAutofit/>
          </a:bodyPr>
          <a:lstStyle>
            <a:lvl1pPr marL="228600" indent="-228600">
              <a:buSzPct val="100000"/>
              <a:buFont typeface="Wingdings" charset="2"/>
              <a:buChar char="§"/>
              <a:defRPr sz="1800" baseline="0"/>
            </a:lvl1pPr>
            <a:lvl2pPr>
              <a:defRPr sz="1600" baseline="0"/>
            </a:lvl2pPr>
            <a:lvl3pPr>
              <a:defRPr sz="1600" baseline="0"/>
            </a:lvl3pPr>
            <a:lvl4pPr>
              <a:defRPr sz="1600" baseline="0"/>
            </a:lvl4pPr>
            <a:lvl5pPr>
              <a:defRPr sz="1600" baseline="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0"/>
          </p:nvPr>
        </p:nvSpPr>
        <p:spPr/>
        <p:txBody>
          <a:bodyPr/>
          <a:lstStyle/>
          <a:p>
            <a:r>
              <a:rPr lang="en-US"/>
              <a:t>ggPMX</a:t>
            </a:r>
            <a:endParaRPr lang="en-US" dirty="0"/>
          </a:p>
        </p:txBody>
      </p:sp>
      <p:sp>
        <p:nvSpPr>
          <p:cNvPr id="6" name="Slide Number Placeholder 5"/>
          <p:cNvSpPr>
            <a:spLocks noGrp="1"/>
          </p:cNvSpPr>
          <p:nvPr>
            <p:ph type="sldNum" sz="quarter" idx="11"/>
          </p:nvPr>
        </p:nvSpPr>
        <p:spPr/>
        <p:txBody>
          <a:bodyPr/>
          <a:lstStyle/>
          <a:p>
            <a:fld id="{47547CF9-5B10-D24F-A8D7-45A9778164F7}" type="slidenum">
              <a:rPr lang="uk-UA" smtClean="0"/>
              <a:pPr/>
              <a:t>‹#›</a:t>
            </a:fld>
            <a:endParaRPr lang="uk-UA" dirty="0"/>
          </a:p>
        </p:txBody>
      </p:sp>
      <p:sp>
        <p:nvSpPr>
          <p:cNvPr id="7" name="Title 6"/>
          <p:cNvSpPr>
            <a:spLocks noGrp="1"/>
          </p:cNvSpPr>
          <p:nvPr>
            <p:ph type="title"/>
          </p:nvPr>
        </p:nvSpPr>
        <p:spPr>
          <a:xfrm>
            <a:off x="457200" y="342900"/>
            <a:ext cx="8229600" cy="960120"/>
          </a:xfrm>
        </p:spPr>
        <p:txBody>
          <a:bodyPr/>
          <a:lstStyle/>
          <a:p>
            <a:r>
              <a:rPr lang="en-US"/>
              <a:t>Click to edit Master title style</a:t>
            </a:r>
            <a:endParaRPr lang="en-US" dirty="0"/>
          </a:p>
        </p:txBody>
      </p:sp>
      <p:sp>
        <p:nvSpPr>
          <p:cNvPr id="11" name="Content Placeholder 3"/>
          <p:cNvSpPr>
            <a:spLocks noGrp="1"/>
          </p:cNvSpPr>
          <p:nvPr>
            <p:ph sz="half" idx="25"/>
          </p:nvPr>
        </p:nvSpPr>
        <p:spPr>
          <a:xfrm>
            <a:off x="6080760" y="1371600"/>
            <a:ext cx="2606040" cy="3108960"/>
          </a:xfrm>
        </p:spPr>
        <p:txBody>
          <a:bodyPr>
            <a:normAutofit/>
          </a:bodyPr>
          <a:lstStyle>
            <a:lvl1pPr marL="228600" indent="-228600">
              <a:buSzPct val="100000"/>
              <a:buFont typeface="Wingdings" charset="2"/>
              <a:buChar cha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79308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Text and 1 Picture">
    <p:spTree>
      <p:nvGrpSpPr>
        <p:cNvPr id="1" name=""/>
        <p:cNvGrpSpPr/>
        <p:nvPr/>
      </p:nvGrpSpPr>
      <p:grpSpPr>
        <a:xfrm>
          <a:off x="0" y="0"/>
          <a:ext cx="0" cy="0"/>
          <a:chOff x="0" y="0"/>
          <a:chExt cx="0" cy="0"/>
        </a:xfrm>
      </p:grpSpPr>
      <p:sp>
        <p:nvSpPr>
          <p:cNvPr id="8" name="Content Placeholder 2"/>
          <p:cNvSpPr>
            <a:spLocks noGrp="1"/>
          </p:cNvSpPr>
          <p:nvPr>
            <p:ph sz="half" idx="1"/>
          </p:nvPr>
        </p:nvSpPr>
        <p:spPr>
          <a:xfrm>
            <a:off x="457200" y="1371600"/>
            <a:ext cx="4023360" cy="3108960"/>
          </a:xfrm>
        </p:spPr>
        <p:txBody>
          <a:bodyPr>
            <a:normAutofit/>
          </a:bodyPr>
          <a:lstStyle>
            <a:lvl1pPr marL="228600" indent="-228600">
              <a:buSzPct val="100000"/>
              <a:buFont typeface="Wingdings" charset="2"/>
              <a:buChar char="§"/>
              <a:defRPr sz="1800" baseline="0"/>
            </a:lvl1pPr>
            <a:lvl2pPr>
              <a:defRPr sz="1600" baseline="0"/>
            </a:lvl2pPr>
            <a:lvl3pPr>
              <a:defRPr sz="1600" baseline="0"/>
            </a:lvl3pPr>
            <a:lvl4pPr>
              <a:defRPr sz="1600" baseline="0"/>
            </a:lvl4pPr>
            <a:lvl5pPr>
              <a:defRPr sz="1600" baseline="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5"/>
          </p:nvPr>
        </p:nvSpPr>
        <p:spPr/>
        <p:txBody>
          <a:bodyPr/>
          <a:lstStyle/>
          <a:p>
            <a:r>
              <a:rPr lang="en-US"/>
              <a:t>ggPMX</a:t>
            </a:r>
            <a:endParaRPr lang="en-US" dirty="0"/>
          </a:p>
        </p:txBody>
      </p:sp>
      <p:sp>
        <p:nvSpPr>
          <p:cNvPr id="4" name="Slide Number Placeholder 3"/>
          <p:cNvSpPr>
            <a:spLocks noGrp="1"/>
          </p:cNvSpPr>
          <p:nvPr>
            <p:ph type="sldNum" sz="quarter" idx="16"/>
          </p:nvPr>
        </p:nvSpPr>
        <p:spPr/>
        <p:txBody>
          <a:bodyPr/>
          <a:lstStyle/>
          <a:p>
            <a:fld id="{47547CF9-5B10-D24F-A8D7-45A9778164F7}" type="slidenum">
              <a:rPr lang="uk-UA" smtClean="0"/>
              <a:pPr/>
              <a:t>‹#›</a:t>
            </a:fld>
            <a:endParaRPr lang="uk-UA" dirty="0"/>
          </a:p>
        </p:txBody>
      </p:sp>
      <p:sp>
        <p:nvSpPr>
          <p:cNvPr id="11" name="Content Placeholder 2"/>
          <p:cNvSpPr>
            <a:spLocks noGrp="1"/>
          </p:cNvSpPr>
          <p:nvPr>
            <p:ph sz="half" idx="17"/>
          </p:nvPr>
        </p:nvSpPr>
        <p:spPr>
          <a:xfrm>
            <a:off x="4663440" y="1371600"/>
            <a:ext cx="4023360" cy="2697480"/>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endParaRPr lang="en-US" dirty="0"/>
          </a:p>
        </p:txBody>
      </p:sp>
      <p:sp>
        <p:nvSpPr>
          <p:cNvPr id="5" name="Title 4"/>
          <p:cNvSpPr>
            <a:spLocks noGrp="1"/>
          </p:cNvSpPr>
          <p:nvPr>
            <p:ph type="title"/>
          </p:nvPr>
        </p:nvSpPr>
        <p:spPr>
          <a:xfrm>
            <a:off x="457200" y="342900"/>
            <a:ext cx="8229600" cy="960120"/>
          </a:xfrm>
        </p:spPr>
        <p:txBody>
          <a:bodyPr/>
          <a:lstStyle/>
          <a:p>
            <a:r>
              <a:rPr lang="en-US"/>
              <a:t>Click to edit Master title style</a:t>
            </a:r>
            <a:endParaRPr lang="en-US" dirty="0"/>
          </a:p>
        </p:txBody>
      </p:sp>
      <p:sp>
        <p:nvSpPr>
          <p:cNvPr id="10" name="Text Placeholder 7"/>
          <p:cNvSpPr>
            <a:spLocks noGrp="1"/>
          </p:cNvSpPr>
          <p:nvPr>
            <p:ph type="body" sz="quarter" idx="18" hasCustomPrompt="1"/>
          </p:nvPr>
        </p:nvSpPr>
        <p:spPr>
          <a:xfrm>
            <a:off x="4663440" y="4160520"/>
            <a:ext cx="402336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dirty="0"/>
              <a:t>Optional picture caption</a:t>
            </a:r>
          </a:p>
        </p:txBody>
      </p:sp>
    </p:spTree>
    <p:extLst>
      <p:ext uri="{BB962C8B-B14F-4D97-AF65-F5344CB8AC3E}">
        <p14:creationId xmlns:p14="http://schemas.microsoft.com/office/powerpoint/2010/main" val="738342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1 Picture">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0"/>
            <a:ext cx="8229600" cy="960120"/>
          </a:xfrm>
        </p:spPr>
        <p:txBody>
          <a:bodyPr/>
          <a:lstStyle/>
          <a:p>
            <a:r>
              <a:rPr lang="en-US"/>
              <a:t>Click to edit Master title style</a:t>
            </a:r>
            <a:endParaRPr lang="en-US" dirty="0"/>
          </a:p>
        </p:txBody>
      </p:sp>
      <p:sp>
        <p:nvSpPr>
          <p:cNvPr id="6" name="Text Placeholder 7"/>
          <p:cNvSpPr>
            <a:spLocks noGrp="1"/>
          </p:cNvSpPr>
          <p:nvPr>
            <p:ph type="body" sz="quarter" idx="12" hasCustomPrompt="1"/>
          </p:nvPr>
        </p:nvSpPr>
        <p:spPr>
          <a:xfrm>
            <a:off x="457200" y="1371600"/>
            <a:ext cx="8229600" cy="361445"/>
          </a:xfrm>
        </p:spPr>
        <p:txBody>
          <a:bodyPr anchor="t" anchorCtr="0">
            <a:normAutofit/>
          </a:bodyPr>
          <a:lstStyle>
            <a:lvl1pPr marL="0" indent="0">
              <a:spcBef>
                <a:spcPts val="0"/>
              </a:spcBef>
              <a:buFont typeface="Arial"/>
              <a:buNone/>
              <a:defRPr sz="1800" b="0" baseline="0">
                <a:solidFill>
                  <a:srgbClr val="000000"/>
                </a:solidFill>
              </a:defRPr>
            </a:lvl1pPr>
            <a:lvl2pPr marL="0" indent="0">
              <a:spcBef>
                <a:spcPts val="0"/>
              </a:spcBef>
              <a:buFont typeface="Arial"/>
              <a:buNone/>
              <a:defRPr sz="1800" b="0">
                <a:solidFill>
                  <a:srgbClr val="000000"/>
                </a:solidFill>
              </a:defRPr>
            </a:lvl2pPr>
            <a:lvl3pPr marL="0" indent="0">
              <a:spcBef>
                <a:spcPts val="0"/>
              </a:spcBef>
              <a:buFont typeface="Arial"/>
              <a:buNone/>
              <a:defRPr sz="1800" b="0">
                <a:solidFill>
                  <a:srgbClr val="000000"/>
                </a:solidFill>
              </a:defRPr>
            </a:lvl3pPr>
            <a:lvl4pPr marL="0" indent="0">
              <a:spcBef>
                <a:spcPts val="0"/>
              </a:spcBef>
              <a:buFont typeface="Arial"/>
              <a:buNone/>
              <a:defRPr sz="1800" b="0">
                <a:solidFill>
                  <a:srgbClr val="000000"/>
                </a:solidFill>
              </a:defRPr>
            </a:lvl4pPr>
            <a:lvl5pPr marL="0" indent="0">
              <a:spcBef>
                <a:spcPts val="0"/>
              </a:spcBef>
              <a:buFont typeface="Arial"/>
              <a:buNone/>
              <a:defRPr sz="1800" b="0">
                <a:solidFill>
                  <a:srgbClr val="000000"/>
                </a:solidFill>
              </a:defRPr>
            </a:lvl5pPr>
          </a:lstStyle>
          <a:p>
            <a:pPr lvl="0"/>
            <a:r>
              <a:rPr lang="en-US" dirty="0"/>
              <a:t>Optional picture title</a:t>
            </a:r>
          </a:p>
        </p:txBody>
      </p:sp>
      <p:sp>
        <p:nvSpPr>
          <p:cNvPr id="3" name="Footer Placeholder 2"/>
          <p:cNvSpPr>
            <a:spLocks noGrp="1"/>
          </p:cNvSpPr>
          <p:nvPr>
            <p:ph type="ftr" sz="quarter" idx="14"/>
          </p:nvPr>
        </p:nvSpPr>
        <p:spPr/>
        <p:txBody>
          <a:bodyPr/>
          <a:lstStyle/>
          <a:p>
            <a:r>
              <a:rPr lang="en-US"/>
              <a:t>ggPMX</a:t>
            </a:r>
            <a:endParaRPr lang="en-US" dirty="0"/>
          </a:p>
        </p:txBody>
      </p:sp>
      <p:sp>
        <p:nvSpPr>
          <p:cNvPr id="4" name="Slide Number Placeholder 3"/>
          <p:cNvSpPr>
            <a:spLocks noGrp="1"/>
          </p:cNvSpPr>
          <p:nvPr>
            <p:ph type="sldNum" sz="quarter" idx="15"/>
          </p:nvPr>
        </p:nvSpPr>
        <p:spPr/>
        <p:txBody>
          <a:bodyPr/>
          <a:lstStyle/>
          <a:p>
            <a:fld id="{47547CF9-5B10-D24F-A8D7-45A9778164F7}" type="slidenum">
              <a:rPr lang="uk-UA" smtClean="0"/>
              <a:pPr/>
              <a:t>‹#›</a:t>
            </a:fld>
            <a:endParaRPr lang="uk-UA" dirty="0"/>
          </a:p>
        </p:txBody>
      </p:sp>
      <p:sp>
        <p:nvSpPr>
          <p:cNvPr id="9" name="Content Placeholder 2"/>
          <p:cNvSpPr>
            <a:spLocks noGrp="1"/>
          </p:cNvSpPr>
          <p:nvPr>
            <p:ph sz="half" idx="17"/>
          </p:nvPr>
        </p:nvSpPr>
        <p:spPr>
          <a:xfrm>
            <a:off x="457200" y="1786467"/>
            <a:ext cx="8229600" cy="2282613"/>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endParaRPr lang="en-US" dirty="0"/>
          </a:p>
        </p:txBody>
      </p:sp>
      <p:sp>
        <p:nvSpPr>
          <p:cNvPr id="12" name="Text Placeholder 7"/>
          <p:cNvSpPr>
            <a:spLocks noGrp="1"/>
          </p:cNvSpPr>
          <p:nvPr>
            <p:ph type="body" sz="quarter" idx="18" hasCustomPrompt="1"/>
          </p:nvPr>
        </p:nvSpPr>
        <p:spPr>
          <a:xfrm>
            <a:off x="457200" y="4160520"/>
            <a:ext cx="822960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dirty="0"/>
              <a:t>Optional picture caption</a:t>
            </a:r>
          </a:p>
        </p:txBody>
      </p:sp>
    </p:spTree>
    <p:extLst>
      <p:ext uri="{BB962C8B-B14F-4D97-AF65-F5344CB8AC3E}">
        <p14:creationId xmlns:p14="http://schemas.microsoft.com/office/powerpoint/2010/main" val="2662087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2 Pictures">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0"/>
            <a:ext cx="8229600" cy="960120"/>
          </a:xfrm>
        </p:spPr>
        <p:txBody>
          <a:bodyPr/>
          <a:lstStyle/>
          <a:p>
            <a:r>
              <a:rPr lang="en-US"/>
              <a:t>Click to edit Master title style</a:t>
            </a:r>
            <a:endParaRPr lang="en-US" dirty="0"/>
          </a:p>
        </p:txBody>
      </p:sp>
      <p:sp>
        <p:nvSpPr>
          <p:cNvPr id="3" name="Footer Placeholder 2"/>
          <p:cNvSpPr>
            <a:spLocks noGrp="1"/>
          </p:cNvSpPr>
          <p:nvPr>
            <p:ph type="ftr" sz="quarter" idx="16"/>
          </p:nvPr>
        </p:nvSpPr>
        <p:spPr/>
        <p:txBody>
          <a:bodyPr/>
          <a:lstStyle/>
          <a:p>
            <a:r>
              <a:rPr lang="en-US"/>
              <a:t>ggPMX</a:t>
            </a:r>
            <a:endParaRPr lang="en-US" dirty="0"/>
          </a:p>
        </p:txBody>
      </p:sp>
      <p:sp>
        <p:nvSpPr>
          <p:cNvPr id="4" name="Slide Number Placeholder 3"/>
          <p:cNvSpPr>
            <a:spLocks noGrp="1"/>
          </p:cNvSpPr>
          <p:nvPr>
            <p:ph type="sldNum" sz="quarter" idx="17"/>
          </p:nvPr>
        </p:nvSpPr>
        <p:spPr/>
        <p:txBody>
          <a:bodyPr/>
          <a:lstStyle/>
          <a:p>
            <a:fld id="{47547CF9-5B10-D24F-A8D7-45A9778164F7}" type="slidenum">
              <a:rPr lang="uk-UA" smtClean="0"/>
              <a:pPr/>
              <a:t>‹#›</a:t>
            </a:fld>
            <a:endParaRPr lang="uk-UA" dirty="0"/>
          </a:p>
        </p:txBody>
      </p:sp>
      <p:sp>
        <p:nvSpPr>
          <p:cNvPr id="14" name="Content Placeholder 2"/>
          <p:cNvSpPr>
            <a:spLocks noGrp="1"/>
          </p:cNvSpPr>
          <p:nvPr>
            <p:ph sz="half" idx="18"/>
          </p:nvPr>
        </p:nvSpPr>
        <p:spPr>
          <a:xfrm>
            <a:off x="457200" y="1786467"/>
            <a:ext cx="4023360" cy="2282613"/>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endParaRPr lang="en-US" dirty="0"/>
          </a:p>
        </p:txBody>
      </p:sp>
      <p:sp>
        <p:nvSpPr>
          <p:cNvPr id="15" name="Content Placeholder 2"/>
          <p:cNvSpPr>
            <a:spLocks noGrp="1"/>
          </p:cNvSpPr>
          <p:nvPr>
            <p:ph sz="half" idx="19"/>
          </p:nvPr>
        </p:nvSpPr>
        <p:spPr>
          <a:xfrm>
            <a:off x="4663440" y="1786467"/>
            <a:ext cx="4023360" cy="2282613"/>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endParaRPr lang="en-US" dirty="0"/>
          </a:p>
        </p:txBody>
      </p:sp>
      <p:sp>
        <p:nvSpPr>
          <p:cNvPr id="10" name="Text Placeholder 7"/>
          <p:cNvSpPr>
            <a:spLocks noGrp="1"/>
          </p:cNvSpPr>
          <p:nvPr>
            <p:ph type="body" sz="quarter" idx="12" hasCustomPrompt="1"/>
          </p:nvPr>
        </p:nvSpPr>
        <p:spPr>
          <a:xfrm>
            <a:off x="457200" y="1371600"/>
            <a:ext cx="8229600" cy="361445"/>
          </a:xfrm>
        </p:spPr>
        <p:txBody>
          <a:bodyPr anchor="t" anchorCtr="0">
            <a:normAutofit/>
          </a:bodyPr>
          <a:lstStyle>
            <a:lvl1pPr marL="0" indent="0">
              <a:spcBef>
                <a:spcPts val="0"/>
              </a:spcBef>
              <a:buFont typeface="Arial"/>
              <a:buNone/>
              <a:defRPr sz="1800" b="0" baseline="0">
                <a:solidFill>
                  <a:srgbClr val="000000"/>
                </a:solidFill>
              </a:defRPr>
            </a:lvl1pPr>
            <a:lvl2pPr marL="0" indent="0">
              <a:spcBef>
                <a:spcPts val="0"/>
              </a:spcBef>
              <a:buFont typeface="Arial"/>
              <a:buNone/>
              <a:defRPr sz="1800" b="0">
                <a:solidFill>
                  <a:srgbClr val="000000"/>
                </a:solidFill>
              </a:defRPr>
            </a:lvl2pPr>
            <a:lvl3pPr marL="0" indent="0">
              <a:spcBef>
                <a:spcPts val="0"/>
              </a:spcBef>
              <a:buFont typeface="Arial"/>
              <a:buNone/>
              <a:defRPr sz="1800" b="0">
                <a:solidFill>
                  <a:srgbClr val="000000"/>
                </a:solidFill>
              </a:defRPr>
            </a:lvl3pPr>
            <a:lvl4pPr marL="0" indent="0">
              <a:spcBef>
                <a:spcPts val="0"/>
              </a:spcBef>
              <a:buFont typeface="Arial"/>
              <a:buNone/>
              <a:defRPr sz="1800" b="0">
                <a:solidFill>
                  <a:srgbClr val="000000"/>
                </a:solidFill>
              </a:defRPr>
            </a:lvl4pPr>
            <a:lvl5pPr marL="0" indent="0">
              <a:spcBef>
                <a:spcPts val="0"/>
              </a:spcBef>
              <a:buFont typeface="Arial"/>
              <a:buNone/>
              <a:defRPr sz="1800" b="0">
                <a:solidFill>
                  <a:srgbClr val="000000"/>
                </a:solidFill>
              </a:defRPr>
            </a:lvl5pPr>
          </a:lstStyle>
          <a:p>
            <a:pPr lvl="0"/>
            <a:r>
              <a:rPr lang="en-US" dirty="0"/>
              <a:t>Optional picture title</a:t>
            </a:r>
          </a:p>
        </p:txBody>
      </p:sp>
      <p:sp>
        <p:nvSpPr>
          <p:cNvPr id="17" name="Text Placeholder 7"/>
          <p:cNvSpPr>
            <a:spLocks noGrp="1"/>
          </p:cNvSpPr>
          <p:nvPr>
            <p:ph type="body" sz="quarter" idx="20" hasCustomPrompt="1"/>
          </p:nvPr>
        </p:nvSpPr>
        <p:spPr>
          <a:xfrm>
            <a:off x="457200" y="4160520"/>
            <a:ext cx="402336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dirty="0"/>
              <a:t>Optional picture caption</a:t>
            </a:r>
          </a:p>
        </p:txBody>
      </p:sp>
      <p:sp>
        <p:nvSpPr>
          <p:cNvPr id="18" name="Text Placeholder 7"/>
          <p:cNvSpPr>
            <a:spLocks noGrp="1"/>
          </p:cNvSpPr>
          <p:nvPr>
            <p:ph type="body" sz="quarter" idx="21" hasCustomPrompt="1"/>
          </p:nvPr>
        </p:nvSpPr>
        <p:spPr>
          <a:xfrm>
            <a:off x="4663440" y="4160520"/>
            <a:ext cx="402336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dirty="0"/>
              <a:t>Optional picture caption</a:t>
            </a:r>
          </a:p>
        </p:txBody>
      </p:sp>
    </p:spTree>
    <p:extLst>
      <p:ext uri="{BB962C8B-B14F-4D97-AF65-F5344CB8AC3E}">
        <p14:creationId xmlns:p14="http://schemas.microsoft.com/office/powerpoint/2010/main" val="3623645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userDrawn="1"/>
        </p:nvGrpSpPr>
        <p:grpSpPr>
          <a:xfrm>
            <a:off x="-137160" y="-137160"/>
            <a:ext cx="9418320" cy="5422392"/>
            <a:chOff x="-137160" y="-137160"/>
            <a:chExt cx="9418320" cy="5422392"/>
          </a:xfrm>
        </p:grpSpPr>
        <p:cxnSp>
          <p:nvCxnSpPr>
            <p:cNvPr id="12" name="Straight Connector 11"/>
            <p:cNvCxnSpPr/>
            <p:nvPr userDrawn="1"/>
          </p:nvCxnSpPr>
          <p:spPr>
            <a:xfrm flipV="1">
              <a:off x="457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457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448056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V="1">
              <a:off x="448056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V="1">
              <a:off x="466344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V="1">
              <a:off x="466344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9189720" y="1371375"/>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9189720" y="448056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137160" y="1371375"/>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137160" y="448056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9189720" y="34290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7160" y="34290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userDrawn="1">
            <p:ph type="title"/>
          </p:nvPr>
        </p:nvSpPr>
        <p:spPr>
          <a:xfrm>
            <a:off x="457200" y="342900"/>
            <a:ext cx="8229600" cy="960919"/>
          </a:xfrm>
          <a:prstGeom prst="rect">
            <a:avLst/>
          </a:prstGeom>
          <a:noFill/>
        </p:spPr>
        <p:txBody>
          <a:bodyPr vert="horz" lIns="0" tIns="0" rIns="0" bIns="0" rtlCol="0" anchor="t" anchorCtr="0">
            <a:normAutofit/>
          </a:bodyPr>
          <a:lstStyle/>
          <a:p>
            <a:r>
              <a:rPr lang="en-US" dirty="0"/>
              <a:t>Click to edit Master title style</a:t>
            </a:r>
          </a:p>
        </p:txBody>
      </p:sp>
      <p:sp>
        <p:nvSpPr>
          <p:cNvPr id="3" name="Text Placeholder 2"/>
          <p:cNvSpPr>
            <a:spLocks noGrp="1"/>
          </p:cNvSpPr>
          <p:nvPr userDrawn="1">
            <p:ph type="body" idx="1"/>
          </p:nvPr>
        </p:nvSpPr>
        <p:spPr>
          <a:xfrm>
            <a:off x="457200" y="1371375"/>
            <a:ext cx="8229600" cy="3105375"/>
          </a:xfrm>
          <a:prstGeom prst="rect">
            <a:avLst/>
          </a:prstGeom>
        </p:spPr>
        <p:txBody>
          <a:bodyPr vert="horz" lIns="0" tIns="0" rIns="0" bIns="0" spcCol="18288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userDrawn="1">
            <p:ph type="sldNum" sz="quarter" idx="4"/>
          </p:nvPr>
        </p:nvSpPr>
        <p:spPr>
          <a:xfrm>
            <a:off x="457200" y="4919472"/>
            <a:ext cx="228600" cy="228600"/>
          </a:xfrm>
          <a:prstGeom prst="rect">
            <a:avLst/>
          </a:prstGeom>
        </p:spPr>
        <p:txBody>
          <a:bodyPr vert="horz" lIns="0" tIns="0" rIns="0" bIns="0" rtlCol="0" anchor="t" anchorCtr="0"/>
          <a:lstStyle>
            <a:lvl1pPr>
              <a:defRPr lang="en-US" sz="700" b="0" i="0" spc="0" baseline="0" smtClean="0">
                <a:solidFill>
                  <a:srgbClr val="7F7F7F"/>
                </a:solidFill>
                <a:latin typeface="+mn-lt"/>
              </a:defRPr>
            </a:lvl1pPr>
          </a:lstStyle>
          <a:p>
            <a:fld id="{47547CF9-5B10-D24F-A8D7-45A9778164F7}" type="slidenum">
              <a:rPr lang="uk-UA" smtClean="0"/>
              <a:pPr/>
              <a:t>‹#›</a:t>
            </a:fld>
            <a:endParaRPr lang="uk-UA" dirty="0"/>
          </a:p>
        </p:txBody>
      </p:sp>
      <p:sp>
        <p:nvSpPr>
          <p:cNvPr id="5" name="Footer Placeholder 4"/>
          <p:cNvSpPr>
            <a:spLocks noGrp="1"/>
          </p:cNvSpPr>
          <p:nvPr userDrawn="1">
            <p:ph type="ftr" sz="quarter" idx="3"/>
          </p:nvPr>
        </p:nvSpPr>
        <p:spPr>
          <a:xfrm>
            <a:off x="685800" y="4919472"/>
            <a:ext cx="3792538" cy="228600"/>
          </a:xfrm>
          <a:prstGeom prst="rect">
            <a:avLst/>
          </a:prstGeom>
          <a:noFill/>
        </p:spPr>
        <p:txBody>
          <a:bodyPr wrap="square" lIns="0" tIns="0" rIns="0" bIns="0" rtlCol="0" anchor="t" anchorCtr="0">
            <a:noAutofit/>
          </a:bodyPr>
          <a:lstStyle>
            <a:lvl1pPr>
              <a:defRPr lang="en-US" sz="700" b="0" i="0" spc="0" baseline="0" dirty="0">
                <a:solidFill>
                  <a:srgbClr val="7F7F7F"/>
                </a:solidFill>
                <a:latin typeface="+mn-lt"/>
              </a:defRPr>
            </a:lvl1pPr>
          </a:lstStyle>
          <a:p>
            <a:r>
              <a:rPr lang="en-US"/>
              <a:t>ggPMX</a:t>
            </a:r>
            <a:endParaRPr lang="en-US" dirty="0"/>
          </a:p>
        </p:txBody>
      </p:sp>
      <p:pic>
        <p:nvPicPr>
          <p:cNvPr id="26" name="Picture 25" title="Novartis"/>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7340600" y="4641092"/>
            <a:ext cx="1371600" cy="250433"/>
          </a:xfrm>
          <a:prstGeom prst="rect">
            <a:avLst/>
          </a:prstGeom>
        </p:spPr>
      </p:pic>
    </p:spTree>
    <p:extLst>
      <p:ext uri="{BB962C8B-B14F-4D97-AF65-F5344CB8AC3E}">
        <p14:creationId xmlns:p14="http://schemas.microsoft.com/office/powerpoint/2010/main" val="1686022313"/>
      </p:ext>
    </p:extLst>
  </p:cSld>
  <p:clrMap bg1="lt1" tx1="dk1" bg2="lt2" tx2="dk2" accent1="accent1" accent2="accent2" accent3="accent3" accent4="accent4" accent5="accent5" accent6="accent6" hlink="hlink" folHlink="folHlink"/>
  <p:sldLayoutIdLst>
    <p:sldLayoutId id="2147483649" r:id="rId1"/>
    <p:sldLayoutId id="2147483674" r:id="rId2"/>
    <p:sldLayoutId id="2147483662" r:id="rId3"/>
    <p:sldLayoutId id="2147483650" r:id="rId4"/>
    <p:sldLayoutId id="2147483652" r:id="rId5"/>
    <p:sldLayoutId id="2147483676" r:id="rId6"/>
    <p:sldLayoutId id="2147483667" r:id="rId7"/>
    <p:sldLayoutId id="2147483663" r:id="rId8"/>
    <p:sldLayoutId id="2147483664" r:id="rId9"/>
    <p:sldLayoutId id="2147483665" r:id="rId10"/>
    <p:sldLayoutId id="2147483666" r:id="rId11"/>
    <p:sldLayoutId id="2147483680" r:id="rId12"/>
    <p:sldLayoutId id="2147483677" r:id="rId13"/>
    <p:sldLayoutId id="2147483651" r:id="rId14"/>
    <p:sldLayoutId id="2147483673" r:id="rId15"/>
    <p:sldLayoutId id="2147483670" r:id="rId16"/>
    <p:sldLayoutId id="2147483671" r:id="rId17"/>
    <p:sldLayoutId id="2147483669" r:id="rId18"/>
    <p:sldLayoutId id="2147483668" r:id="rId19"/>
    <p:sldLayoutId id="2147483681" r:id="rId20"/>
  </p:sldLayoutIdLst>
  <p:hf hdr="0" dt="0"/>
  <p:txStyles>
    <p:titleStyle>
      <a:lvl1pPr algn="l" defTabSz="914400" rtl="0" eaLnBrk="1" latinLnBrk="0" hangingPunct="1">
        <a:lnSpc>
          <a:spcPct val="90000"/>
        </a:lnSpc>
        <a:spcBef>
          <a:spcPct val="0"/>
        </a:spcBef>
        <a:buNone/>
        <a:defRPr sz="3200" b="1" i="0" kern="1200" spc="-100" baseline="0">
          <a:solidFill>
            <a:schemeClr val="tx1"/>
          </a:solidFill>
          <a:latin typeface="+mj-lt"/>
          <a:ea typeface="Arial Black" charset="0"/>
          <a:cs typeface="Arial Black" charset="0"/>
        </a:defRPr>
      </a:lvl1pPr>
    </p:titleStyle>
    <p:bodyStyle>
      <a:lvl1pPr marL="228600" indent="-228600" algn="l" defTabSz="914400" rtl="0" eaLnBrk="1" latinLnBrk="0" hangingPunct="1">
        <a:spcBef>
          <a:spcPts val="900"/>
        </a:spcBef>
        <a:buClrTx/>
        <a:buSzPct val="100000"/>
        <a:buFont typeface="Wingdings" charset="2"/>
        <a:buChar char="§"/>
        <a:tabLst>
          <a:tab pos="3998913" algn="r"/>
          <a:tab pos="8229600" algn="r"/>
        </a:tabLst>
        <a:defRPr sz="1800" b="0" i="0" kern="1200" spc="0" baseline="0">
          <a:solidFill>
            <a:schemeClr val="tx1"/>
          </a:solidFill>
          <a:latin typeface="+mn-lt"/>
          <a:ea typeface="+mn-ea"/>
          <a:cs typeface="+mn-cs"/>
        </a:defRPr>
      </a:lvl1pPr>
      <a:lvl2pPr marL="4572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2pPr>
      <a:lvl3pPr marL="6858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3pPr>
      <a:lvl4pPr marL="9144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4pPr>
      <a:lvl5pPr marL="11430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image" Target="../media/image9.emf"/></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ithub.com/ggPMXdevelopment/ggPMX"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4.xml"/><Relationship Id="rId1" Type="http://schemas.openxmlformats.org/officeDocument/2006/relationships/vmlDrawing" Target="../drawings/vmlDrawing2.vml"/><Relationship Id="rId4" Type="http://schemas.openxmlformats.org/officeDocument/2006/relationships/image" Target="../media/image19.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hyperlink" Target="https://github.com/ggPMXdevelopment/ggPMX" TargetMode="Externa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16.xml"/><Relationship Id="rId1" Type="http://schemas.openxmlformats.org/officeDocument/2006/relationships/vmlDrawing" Target="../drawings/vmlDrawing3.vml"/><Relationship Id="rId5" Type="http://schemas.openxmlformats.org/officeDocument/2006/relationships/image" Target="../media/image37.emf"/><Relationship Id="rId4" Type="http://schemas.openxmlformats.org/officeDocument/2006/relationships/oleObject" Target="../embeddings/oleObject3.bin"/></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3.png"/></Relationships>
</file>

<file path=ppt/slides/_rels/slide7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7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600200" y="3409950"/>
            <a:ext cx="7086600" cy="529591"/>
          </a:xfrm>
        </p:spPr>
        <p:txBody>
          <a:bodyPr/>
          <a:lstStyle/>
          <a:p>
            <a:r>
              <a:rPr lang="en-US" dirty="0">
                <a:solidFill>
                  <a:schemeClr val="accent1"/>
                </a:solidFill>
              </a:rPr>
              <a:t>ggPMX Workshop </a:t>
            </a:r>
            <a:endParaRPr lang="en-US" sz="3600" dirty="0"/>
          </a:p>
        </p:txBody>
      </p:sp>
      <p:pic>
        <p:nvPicPr>
          <p:cNvPr id="13" name="Picture Placeholder 7"/>
          <p:cNvPicPr>
            <a:picLocks noGrp="1" noChangeAspect="1"/>
          </p:cNvPicPr>
          <p:nvPr>
            <p:ph type="pic" sz="quarter" idx="4294967295"/>
          </p:nvPr>
        </p:nvPicPr>
        <p:blipFill>
          <a:blip r:embed="rId4">
            <a:extLst>
              <a:ext uri="{28A0092B-C50C-407E-A947-70E740481C1C}">
                <a14:useLocalDpi xmlns:a14="http://schemas.microsoft.com/office/drawing/2010/main" val="0"/>
              </a:ext>
            </a:extLst>
          </a:blip>
          <a:srcRect t="1709" b="1709"/>
          <a:stretch>
            <a:fillRect/>
          </a:stretch>
        </p:blipFill>
        <p:spPr>
          <a:xfrm>
            <a:off x="2058591" y="348615"/>
            <a:ext cx="5828110" cy="2846070"/>
          </a:xfrm>
          <a:prstGeom prst="rect">
            <a:avLst/>
          </a:prstGeom>
        </p:spPr>
      </p:pic>
      <p:sp>
        <p:nvSpPr>
          <p:cNvPr id="20" name="Subtitle 2"/>
          <p:cNvSpPr>
            <a:spLocks noGrp="1"/>
          </p:cNvSpPr>
          <p:nvPr>
            <p:ph type="subTitle" idx="1"/>
          </p:nvPr>
        </p:nvSpPr>
        <p:spPr/>
        <p:txBody>
          <a:bodyPr/>
          <a:lstStyle/>
          <a:p>
            <a:r>
              <a:rPr lang="en-US" dirty="0"/>
              <a:t>Irina Baltcheva, Bruno Bieth &amp; Souvik Bhattacharya</a:t>
            </a:r>
            <a:endParaRPr lang="en-US" sz="1050" dirty="0">
              <a:solidFill>
                <a:schemeClr val="bg1">
                  <a:lumMod val="50000"/>
                </a:schemeClr>
              </a:solidFill>
            </a:endParaRPr>
          </a:p>
          <a:p>
            <a:r>
              <a:rPr lang="en-US" sz="1050" dirty="0">
                <a:solidFill>
                  <a:schemeClr val="bg1">
                    <a:lumMod val="50000"/>
                  </a:schemeClr>
                </a:solidFill>
              </a:rPr>
              <a:t>March 2019</a:t>
            </a:r>
          </a:p>
        </p:txBody>
      </p:sp>
    </p:spTree>
    <p:custDataLst>
      <p:tags r:id="rId1"/>
    </p:custDataLst>
    <p:extLst>
      <p:ext uri="{BB962C8B-B14F-4D97-AF65-F5344CB8AC3E}">
        <p14:creationId xmlns:p14="http://schemas.microsoft.com/office/powerpoint/2010/main" val="391943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0"/>
          </p:nvPr>
        </p:nvSpPr>
        <p:spPr/>
        <p:txBody>
          <a:bodyPr/>
          <a:lstStyle/>
          <a:p>
            <a:r>
              <a:rPr lang="en-US"/>
              <a:t>ggPMX</a:t>
            </a:r>
            <a:endParaRPr lang="en-US" dirty="0"/>
          </a:p>
        </p:txBody>
      </p:sp>
      <p:sp>
        <p:nvSpPr>
          <p:cNvPr id="3" name="Title 2"/>
          <p:cNvSpPr>
            <a:spLocks noGrp="1"/>
          </p:cNvSpPr>
          <p:nvPr>
            <p:ph type="title"/>
          </p:nvPr>
        </p:nvSpPr>
        <p:spPr/>
        <p:txBody>
          <a:bodyPr>
            <a:noAutofit/>
          </a:bodyPr>
          <a:lstStyle/>
          <a:p>
            <a:pPr algn="just"/>
            <a:r>
              <a:rPr lang="en-US" sz="2000" dirty="0" err="1"/>
              <a:t>ggPMX</a:t>
            </a:r>
            <a:r>
              <a:rPr lang="en-US" sz="2000" dirty="0"/>
              <a:t> is built upon the Novartis Pharmacometrics Internal Guidance on Good Practices for model building, evaluation and qualification</a:t>
            </a:r>
          </a:p>
        </p:txBody>
      </p:sp>
      <p:cxnSp>
        <p:nvCxnSpPr>
          <p:cNvPr id="4" name="Straight Connector 3"/>
          <p:cNvCxnSpPr/>
          <p:nvPr/>
        </p:nvCxnSpPr>
        <p:spPr>
          <a:xfrm>
            <a:off x="3228159" y="1543050"/>
            <a:ext cx="164864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3228159" y="3638550"/>
            <a:ext cx="1648641" cy="1905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228159" y="2494687"/>
            <a:ext cx="164864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200400" y="1543050"/>
            <a:ext cx="1143000" cy="415498"/>
          </a:xfrm>
          <a:prstGeom prst="rect">
            <a:avLst/>
          </a:prstGeom>
          <a:noFill/>
        </p:spPr>
        <p:txBody>
          <a:bodyPr wrap="square" rtlCol="0">
            <a:spAutoFit/>
          </a:bodyPr>
          <a:lstStyle/>
          <a:p>
            <a:r>
              <a:rPr lang="en-US" sz="2100" b="1" dirty="0"/>
              <a:t>12+</a:t>
            </a:r>
          </a:p>
        </p:txBody>
      </p:sp>
      <p:pic>
        <p:nvPicPr>
          <p:cNvPr id="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314450"/>
            <a:ext cx="2669130" cy="3296627"/>
          </a:xfrm>
          <a:prstGeom prst="rect">
            <a:avLst/>
          </a:prstGeom>
          <a:noFill/>
          <a:ln w="9525">
            <a:solidFill>
              <a:schemeClr val="tx1"/>
            </a:solidFill>
            <a:miter lim="800000"/>
            <a:headEnd/>
            <a:tailEnd/>
          </a:ln>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chemeClr val="accent1"/>
                </a:solidFill>
              </a14:hiddenFill>
            </a:ext>
          </a:extLst>
        </p:spPr>
      </p:pic>
      <p:sp>
        <p:nvSpPr>
          <p:cNvPr id="17" name="TextBox 16"/>
          <p:cNvSpPr txBox="1"/>
          <p:nvPr/>
        </p:nvSpPr>
        <p:spPr>
          <a:xfrm>
            <a:off x="3228158" y="2494687"/>
            <a:ext cx="1143000" cy="415498"/>
          </a:xfrm>
          <a:prstGeom prst="rect">
            <a:avLst/>
          </a:prstGeom>
          <a:noFill/>
        </p:spPr>
        <p:txBody>
          <a:bodyPr wrap="square" rtlCol="0">
            <a:spAutoFit/>
          </a:bodyPr>
          <a:lstStyle/>
          <a:p>
            <a:r>
              <a:rPr lang="en-US" sz="2100" b="1" dirty="0"/>
              <a:t>2+</a:t>
            </a:r>
          </a:p>
        </p:txBody>
      </p:sp>
      <p:sp>
        <p:nvSpPr>
          <p:cNvPr id="9" name="TextBox 8"/>
          <p:cNvSpPr txBox="1"/>
          <p:nvPr/>
        </p:nvSpPr>
        <p:spPr>
          <a:xfrm>
            <a:off x="3228159" y="1906801"/>
            <a:ext cx="1572442" cy="230832"/>
          </a:xfrm>
          <a:prstGeom prst="rect">
            <a:avLst/>
          </a:prstGeom>
          <a:noFill/>
        </p:spPr>
        <p:txBody>
          <a:bodyPr wrap="square" rtlCol="0">
            <a:spAutoFit/>
          </a:bodyPr>
          <a:lstStyle/>
          <a:p>
            <a:r>
              <a:rPr lang="en-US" sz="900" b="1" dirty="0"/>
              <a:t>Diagnostic Plots </a:t>
            </a:r>
          </a:p>
        </p:txBody>
      </p:sp>
      <p:sp>
        <p:nvSpPr>
          <p:cNvPr id="19" name="TextBox 18"/>
          <p:cNvSpPr txBox="1"/>
          <p:nvPr/>
        </p:nvSpPr>
        <p:spPr>
          <a:xfrm>
            <a:off x="3228158" y="2829952"/>
            <a:ext cx="1724841" cy="507831"/>
          </a:xfrm>
          <a:prstGeom prst="rect">
            <a:avLst/>
          </a:prstGeom>
          <a:noFill/>
        </p:spPr>
        <p:txBody>
          <a:bodyPr wrap="square" rtlCol="0">
            <a:spAutoFit/>
          </a:bodyPr>
          <a:lstStyle/>
          <a:p>
            <a:r>
              <a:rPr lang="en-US" sz="900" b="1" dirty="0"/>
              <a:t>Types of Outputs (Monolix, </a:t>
            </a:r>
            <a:r>
              <a:rPr lang="en-US" sz="900" b="1" dirty="0" err="1"/>
              <a:t>nlmixR</a:t>
            </a:r>
            <a:r>
              <a:rPr lang="en-US" sz="900" b="1" dirty="0"/>
              <a:t>, </a:t>
            </a:r>
            <a:r>
              <a:rPr lang="en-US" sz="900" b="1" dirty="0">
                <a:solidFill>
                  <a:schemeClr val="bg1">
                    <a:lumMod val="50000"/>
                  </a:schemeClr>
                </a:solidFill>
              </a:rPr>
              <a:t>NONMEM</a:t>
            </a:r>
            <a:r>
              <a:rPr lang="en-US" sz="900" b="1" dirty="0"/>
              <a:t>) handled by ggPMX</a:t>
            </a:r>
          </a:p>
        </p:txBody>
      </p:sp>
      <p:sp>
        <p:nvSpPr>
          <p:cNvPr id="2" name="Slide Number Placeholder 1"/>
          <p:cNvSpPr>
            <a:spLocks noGrp="1"/>
          </p:cNvSpPr>
          <p:nvPr>
            <p:ph type="sldNum" sz="quarter" idx="11"/>
          </p:nvPr>
        </p:nvSpPr>
        <p:spPr/>
        <p:txBody>
          <a:bodyPr/>
          <a:lstStyle/>
          <a:p>
            <a:fld id="{47547CF9-5B10-D24F-A8D7-45A9778164F7}" type="slidenum">
              <a:rPr lang="uk-UA" smtClean="0"/>
              <a:pPr/>
              <a:t>10</a:t>
            </a:fld>
            <a:endParaRPr lang="uk-UA" dirty="0"/>
          </a:p>
        </p:txBody>
      </p:sp>
      <p:sp>
        <p:nvSpPr>
          <p:cNvPr id="13" name="Content Placeholder 2"/>
          <p:cNvSpPr>
            <a:spLocks noGrp="1"/>
          </p:cNvSpPr>
          <p:nvPr>
            <p:ph idx="1"/>
          </p:nvPr>
        </p:nvSpPr>
        <p:spPr>
          <a:xfrm>
            <a:off x="5410200" y="1635578"/>
            <a:ext cx="3581400" cy="2975499"/>
          </a:xfrm>
        </p:spPr>
        <p:txBody>
          <a:bodyPr>
            <a:normAutofit/>
          </a:bodyPr>
          <a:lstStyle/>
          <a:p>
            <a:pPr marL="0" indent="0">
              <a:buNone/>
            </a:pPr>
            <a:r>
              <a:rPr lang="en-US" sz="1400" dirty="0"/>
              <a:t>R Library of </a:t>
            </a:r>
            <a:r>
              <a:rPr lang="en-US" sz="1400" b="1" dirty="0"/>
              <a:t>diagnostic plots</a:t>
            </a:r>
            <a:r>
              <a:rPr lang="en-US" sz="1400" dirty="0"/>
              <a:t> for nonlinear mixed-effects model building and evaluation:</a:t>
            </a:r>
          </a:p>
          <a:p>
            <a:pPr marL="135000" indent="-135000"/>
            <a:r>
              <a:rPr lang="en-US" sz="1400" b="1" dirty="0">
                <a:solidFill>
                  <a:schemeClr val="accent1"/>
                </a:solidFill>
              </a:rPr>
              <a:t>Consistent</a:t>
            </a:r>
            <a:r>
              <a:rPr lang="en-US" sz="1400" dirty="0">
                <a:solidFill>
                  <a:schemeClr val="accent1"/>
                </a:solidFill>
              </a:rPr>
              <a:t>, </a:t>
            </a:r>
            <a:r>
              <a:rPr lang="en-US" sz="1400" b="1" dirty="0">
                <a:solidFill>
                  <a:schemeClr val="accent1"/>
                </a:solidFill>
              </a:rPr>
              <a:t>reproducible</a:t>
            </a:r>
            <a:r>
              <a:rPr lang="en-US" sz="1400" dirty="0">
                <a:solidFill>
                  <a:schemeClr val="accent1"/>
                </a:solidFill>
              </a:rPr>
              <a:t> </a:t>
            </a:r>
            <a:r>
              <a:rPr lang="en-US" sz="1400" dirty="0"/>
              <a:t>and </a:t>
            </a:r>
            <a:r>
              <a:rPr lang="en-US" sz="1400" b="1" dirty="0">
                <a:solidFill>
                  <a:schemeClr val="accent1"/>
                </a:solidFill>
              </a:rPr>
              <a:t>efficient</a:t>
            </a:r>
            <a:r>
              <a:rPr lang="en-US" sz="1400" dirty="0"/>
              <a:t> workflow</a:t>
            </a:r>
          </a:p>
          <a:p>
            <a:pPr marL="135000" indent="-135000"/>
            <a:r>
              <a:rPr lang="en-US" sz="1400" dirty="0"/>
              <a:t>High quality graphics, ready-to-use in </a:t>
            </a:r>
            <a:r>
              <a:rPr lang="en-US" sz="1400" b="1" dirty="0">
                <a:solidFill>
                  <a:schemeClr val="accent1"/>
                </a:solidFill>
              </a:rPr>
              <a:t>submission documents and publications</a:t>
            </a:r>
            <a:endParaRPr lang="en-US" sz="1400" dirty="0">
              <a:solidFill>
                <a:schemeClr val="accent1"/>
              </a:solidFill>
            </a:endParaRPr>
          </a:p>
          <a:p>
            <a:pPr marL="135000" indent="-135000"/>
            <a:r>
              <a:rPr lang="en-US" sz="1400" dirty="0"/>
              <a:t>Advanced Features for </a:t>
            </a:r>
            <a:r>
              <a:rPr lang="en-US" sz="1400" b="1" dirty="0">
                <a:solidFill>
                  <a:schemeClr val="accent1"/>
                </a:solidFill>
              </a:rPr>
              <a:t>customization</a:t>
            </a:r>
            <a:r>
              <a:rPr lang="en-US" sz="1400" dirty="0"/>
              <a:t> and </a:t>
            </a:r>
            <a:r>
              <a:rPr lang="en-US" sz="1400" b="1" dirty="0">
                <a:solidFill>
                  <a:schemeClr val="accent1"/>
                </a:solidFill>
              </a:rPr>
              <a:t>stratification</a:t>
            </a:r>
            <a:endParaRPr lang="en-US" sz="1400" dirty="0">
              <a:solidFill>
                <a:schemeClr val="accent1"/>
              </a:solidFill>
            </a:endParaRPr>
          </a:p>
          <a:p>
            <a:pPr marL="135000" indent="-135000"/>
            <a:r>
              <a:rPr lang="en-US" sz="1400" b="1" dirty="0">
                <a:solidFill>
                  <a:schemeClr val="accent1"/>
                </a:solidFill>
              </a:rPr>
              <a:t>Automated generation </a:t>
            </a:r>
            <a:r>
              <a:rPr lang="en-US" sz="1400" dirty="0"/>
              <a:t>of PDF, Word or PNG outputs for reporting purpose</a:t>
            </a:r>
          </a:p>
        </p:txBody>
      </p:sp>
      <p:pic>
        <p:nvPicPr>
          <p:cNvPr id="14" name="Picture 13"/>
          <p:cNvPicPr>
            <a:picLocks noChangeAspect="1"/>
          </p:cNvPicPr>
          <p:nvPr/>
        </p:nvPicPr>
        <p:blipFill rotWithShape="1">
          <a:blip r:embed="rId4"/>
          <a:srcRect l="52861" t="61905" r="8694" b="23809"/>
          <a:stretch/>
        </p:blipFill>
        <p:spPr>
          <a:xfrm>
            <a:off x="5334000" y="1085850"/>
            <a:ext cx="1219200" cy="457200"/>
          </a:xfrm>
          <a:prstGeom prst="rect">
            <a:avLst/>
          </a:prstGeom>
        </p:spPr>
      </p:pic>
    </p:spTree>
    <p:extLst>
      <p:ext uri="{BB962C8B-B14F-4D97-AF65-F5344CB8AC3E}">
        <p14:creationId xmlns:p14="http://schemas.microsoft.com/office/powerpoint/2010/main" val="1941192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0"/>
          </p:nvPr>
        </p:nvSpPr>
        <p:spPr/>
        <p:txBody>
          <a:bodyPr/>
          <a:lstStyle/>
          <a:p>
            <a:r>
              <a:rPr lang="en-US"/>
              <a:t>ggPMX</a:t>
            </a:r>
            <a:endParaRPr lang="en-US" dirty="0"/>
          </a:p>
        </p:txBody>
      </p:sp>
      <p:sp>
        <p:nvSpPr>
          <p:cNvPr id="3" name="Title 2"/>
          <p:cNvSpPr>
            <a:spLocks noGrp="1"/>
          </p:cNvSpPr>
          <p:nvPr>
            <p:ph type="title"/>
          </p:nvPr>
        </p:nvSpPr>
        <p:spPr/>
        <p:txBody>
          <a:bodyPr>
            <a:normAutofit/>
          </a:bodyPr>
          <a:lstStyle/>
          <a:p>
            <a:r>
              <a:rPr lang="en-US" dirty="0"/>
              <a:t>List of Diagnostic Plots</a:t>
            </a:r>
            <a:br>
              <a:rPr lang="en-US" dirty="0"/>
            </a:br>
            <a:endParaRPr lang="en-US" sz="1650" i="1" dirty="0">
              <a:latin typeface="+mn-lt"/>
            </a:endParaRPr>
          </a:p>
        </p:txBody>
      </p:sp>
      <p:graphicFrame>
        <p:nvGraphicFramePr>
          <p:cNvPr id="5" name="Table 4"/>
          <p:cNvGraphicFramePr>
            <a:graphicFrameLocks noGrp="1"/>
          </p:cNvGraphicFramePr>
          <p:nvPr>
            <p:extLst>
              <p:ext uri="{D42A27DB-BD31-4B8C-83A1-F6EECF244321}">
                <p14:modId xmlns:p14="http://schemas.microsoft.com/office/powerpoint/2010/main" val="3040459962"/>
              </p:ext>
            </p:extLst>
          </p:nvPr>
        </p:nvGraphicFramePr>
        <p:xfrm>
          <a:off x="457200" y="856625"/>
          <a:ext cx="7486650" cy="3622391"/>
        </p:xfrm>
        <a:graphic>
          <a:graphicData uri="http://schemas.openxmlformats.org/drawingml/2006/table">
            <a:tbl>
              <a:tblPr>
                <a:tableStyleId>{3B4B98B0-60AC-42C2-AFA5-B58CD77FA1E5}</a:tableStyleId>
              </a:tblPr>
              <a:tblGrid>
                <a:gridCol w="1205478">
                  <a:extLst>
                    <a:ext uri="{9D8B030D-6E8A-4147-A177-3AD203B41FA5}">
                      <a16:colId xmlns:a16="http://schemas.microsoft.com/office/drawing/2014/main" val="3074862411"/>
                    </a:ext>
                  </a:extLst>
                </a:gridCol>
                <a:gridCol w="5139141">
                  <a:extLst>
                    <a:ext uri="{9D8B030D-6E8A-4147-A177-3AD203B41FA5}">
                      <a16:colId xmlns:a16="http://schemas.microsoft.com/office/drawing/2014/main" val="4284234530"/>
                    </a:ext>
                  </a:extLst>
                </a:gridCol>
                <a:gridCol w="697908">
                  <a:extLst>
                    <a:ext uri="{9D8B030D-6E8A-4147-A177-3AD203B41FA5}">
                      <a16:colId xmlns:a16="http://schemas.microsoft.com/office/drawing/2014/main" val="3760856312"/>
                    </a:ext>
                  </a:extLst>
                </a:gridCol>
                <a:gridCol w="444123">
                  <a:extLst>
                    <a:ext uri="{9D8B030D-6E8A-4147-A177-3AD203B41FA5}">
                      <a16:colId xmlns:a16="http://schemas.microsoft.com/office/drawing/2014/main" val="2866000014"/>
                    </a:ext>
                  </a:extLst>
                </a:gridCol>
              </a:tblGrid>
              <a:tr h="432559">
                <a:tc>
                  <a:txBody>
                    <a:bodyPr/>
                    <a:lstStyle/>
                    <a:p>
                      <a:pPr marL="0" marR="0">
                        <a:spcBef>
                          <a:spcPts val="200"/>
                        </a:spcBef>
                        <a:spcAft>
                          <a:spcPts val="100"/>
                        </a:spcAft>
                        <a:tabLst>
                          <a:tab pos="180340" algn="l"/>
                        </a:tabLst>
                      </a:pPr>
                      <a:r>
                        <a:rPr lang="en-US" sz="1100" dirty="0">
                          <a:effectLst/>
                          <a:latin typeface="+mn-lt"/>
                        </a:rPr>
                        <a:t>Section of modeling report</a:t>
                      </a:r>
                      <a:endParaRPr lang="en-US" sz="1100" dirty="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tc>
                  <a:txBody>
                    <a:bodyPr/>
                    <a:lstStyle/>
                    <a:p>
                      <a:pPr marL="0" marR="0">
                        <a:spcBef>
                          <a:spcPts val="200"/>
                        </a:spcBef>
                        <a:spcAft>
                          <a:spcPts val="100"/>
                        </a:spcAft>
                        <a:tabLst>
                          <a:tab pos="180340" algn="l"/>
                        </a:tabLst>
                      </a:pPr>
                      <a:r>
                        <a:rPr lang="en-US" sz="1100" dirty="0">
                          <a:effectLst/>
                          <a:latin typeface="+mn-lt"/>
                        </a:rPr>
                        <a:t>Description</a:t>
                      </a:r>
                      <a:endParaRPr lang="en-US" sz="1100" dirty="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tc>
                  <a:txBody>
                    <a:bodyPr/>
                    <a:lstStyle/>
                    <a:p>
                      <a:pPr marL="0" marR="0" algn="ctr">
                        <a:spcBef>
                          <a:spcPts val="200"/>
                        </a:spcBef>
                        <a:spcAft>
                          <a:spcPts val="100"/>
                        </a:spcAft>
                        <a:tabLst>
                          <a:tab pos="180340" algn="l"/>
                        </a:tabLst>
                      </a:pPr>
                      <a:r>
                        <a:rPr lang="en-US" sz="1100" dirty="0">
                          <a:effectLst/>
                          <a:latin typeface="+mn-lt"/>
                        </a:rPr>
                        <a:t>Novartis</a:t>
                      </a:r>
                      <a:endParaRPr lang="en-US" sz="1100" dirty="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tc>
                  <a:txBody>
                    <a:bodyPr/>
                    <a:lstStyle/>
                    <a:p>
                      <a:pPr marL="0" marR="0" algn="ctr">
                        <a:spcBef>
                          <a:spcPts val="200"/>
                        </a:spcBef>
                        <a:spcAft>
                          <a:spcPts val="100"/>
                        </a:spcAft>
                        <a:tabLst>
                          <a:tab pos="180340" algn="l"/>
                        </a:tabLst>
                      </a:pPr>
                      <a:r>
                        <a:rPr lang="en-US" sz="1100" dirty="0">
                          <a:effectLst/>
                          <a:latin typeface="+mn-lt"/>
                        </a:rPr>
                        <a:t>HA</a:t>
                      </a:r>
                      <a:endParaRPr lang="en-US" sz="1100" dirty="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8040979"/>
                  </a:ext>
                </a:extLst>
              </a:tr>
              <a:tr h="320040">
                <a:tc>
                  <a:txBody>
                    <a:bodyPr/>
                    <a:lstStyle/>
                    <a:p>
                      <a:pPr marL="0" marR="0">
                        <a:spcBef>
                          <a:spcPts val="200"/>
                        </a:spcBef>
                        <a:spcAft>
                          <a:spcPts val="100"/>
                        </a:spcAft>
                        <a:tabLst>
                          <a:tab pos="180340" algn="l"/>
                        </a:tabLst>
                      </a:pPr>
                      <a:r>
                        <a:rPr lang="en-US" sz="1100">
                          <a:effectLst/>
                          <a:latin typeface="+mn-lt"/>
                        </a:rPr>
                        <a:t>Main body</a:t>
                      </a:r>
                      <a:endParaRPr lang="en-US" sz="1100">
                        <a:effectLst/>
                        <a:latin typeface="+mn-lt"/>
                        <a:ea typeface="MS Mincho"/>
                      </a:endParaRPr>
                    </a:p>
                  </a:txBody>
                  <a:tcPr marL="51435" marR="51435" marT="0" marB="0">
                    <a:lnT w="12700" cap="flat" cmpd="sng" algn="ctr">
                      <a:solidFill>
                        <a:schemeClr val="tx1"/>
                      </a:solidFill>
                      <a:prstDash val="solid"/>
                      <a:round/>
                      <a:headEnd type="none" w="med" len="med"/>
                      <a:tailEnd type="none" w="med" len="med"/>
                    </a:lnT>
                  </a:tcPr>
                </a:tc>
                <a:tc>
                  <a:txBody>
                    <a:bodyPr/>
                    <a:lstStyle/>
                    <a:p>
                      <a:pPr marL="0" marR="0">
                        <a:spcBef>
                          <a:spcPts val="200"/>
                        </a:spcBef>
                        <a:spcAft>
                          <a:spcPts val="100"/>
                        </a:spcAft>
                        <a:tabLst>
                          <a:tab pos="180340" algn="l"/>
                        </a:tabLst>
                      </a:pPr>
                      <a:r>
                        <a:rPr lang="en-US" sz="1100">
                          <a:effectLst/>
                          <a:latin typeface="+mn-lt"/>
                        </a:rPr>
                        <a:t>Plot of normalized prediction distribution errors versus population predictions (NPD vs. EPRED)</a:t>
                      </a:r>
                      <a:endParaRPr lang="en-US" sz="1100">
                        <a:effectLst/>
                        <a:latin typeface="+mn-lt"/>
                        <a:ea typeface="MS Mincho"/>
                      </a:endParaRPr>
                    </a:p>
                  </a:txBody>
                  <a:tcPr marL="51435" marR="51435" marT="0" marB="0" anchor="ctr">
                    <a:lnT w="12700" cap="flat" cmpd="sng" algn="ctr">
                      <a:solidFill>
                        <a:schemeClr val="tx1"/>
                      </a:solidFill>
                      <a:prstDash val="solid"/>
                      <a:round/>
                      <a:headEnd type="none" w="med" len="med"/>
                      <a:tailEnd type="none" w="med" len="med"/>
                    </a:lnT>
                  </a:tcP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lnT w="12700" cap="flat" cmpd="sng" algn="ctr">
                      <a:solidFill>
                        <a:schemeClr val="tx1"/>
                      </a:solidFill>
                      <a:prstDash val="solid"/>
                      <a:round/>
                      <a:headEnd type="none" w="med" len="med"/>
                      <a:tailEnd type="none" w="med" len="med"/>
                    </a:lnT>
                  </a:tcPr>
                </a:tc>
                <a:tc>
                  <a:txBody>
                    <a:bodyPr/>
                    <a:lstStyle/>
                    <a:p>
                      <a:pPr marL="0" marR="0" algn="ctr">
                        <a:spcBef>
                          <a:spcPts val="200"/>
                        </a:spcBef>
                        <a:spcAft>
                          <a:spcPts val="100"/>
                        </a:spcAft>
                        <a:tabLst>
                          <a:tab pos="180340" algn="l"/>
                        </a:tabLst>
                      </a:pPr>
                      <a:r>
                        <a:rPr lang="zh-CN" sz="1100" dirty="0">
                          <a:effectLst/>
                          <a:latin typeface="+mn-lt"/>
                        </a:rPr>
                        <a:t>✔</a:t>
                      </a:r>
                      <a:endParaRPr lang="en-US" sz="1100" dirty="0">
                        <a:effectLst/>
                        <a:latin typeface="+mn-lt"/>
                        <a:ea typeface="MS Mincho"/>
                      </a:endParaRPr>
                    </a:p>
                  </a:txBody>
                  <a:tcPr marL="51435" marR="51435"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220359563"/>
                  </a:ext>
                </a:extLst>
              </a:tr>
              <a:tr h="237762">
                <a:tc>
                  <a:txBody>
                    <a:bodyPr/>
                    <a:lstStyle/>
                    <a:p>
                      <a:pPr marL="0" marR="0">
                        <a:spcBef>
                          <a:spcPts val="200"/>
                        </a:spcBef>
                        <a:spcAft>
                          <a:spcPts val="100"/>
                        </a:spcAft>
                        <a:tabLst>
                          <a:tab pos="180340" algn="l"/>
                        </a:tabLst>
                      </a:pPr>
                      <a:r>
                        <a:rPr lang="en-US" sz="1100" dirty="0">
                          <a:effectLst/>
                          <a:latin typeface="+mn-lt"/>
                        </a:rPr>
                        <a:t> </a:t>
                      </a:r>
                      <a:endParaRPr lang="en-US" sz="1100" dirty="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dirty="0">
                          <a:effectLst/>
                          <a:latin typeface="+mn-lt"/>
                        </a:rPr>
                        <a:t>Plot of normalized prediction discrepancies versus time (NPD vs. TIME)</a:t>
                      </a:r>
                      <a:endParaRPr lang="en-US" sz="1100" dirty="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1111174074"/>
                  </a:ext>
                </a:extLst>
              </a:tr>
              <a:tr h="32004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dirty="0">
                          <a:effectLst/>
                          <a:latin typeface="+mn-lt"/>
                        </a:rPr>
                        <a:t>Plot of individual weighted residuals versus individual predictions (IWRES vs. IPRED)</a:t>
                      </a:r>
                      <a:endParaRPr lang="en-US" sz="1100" dirty="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1659220851"/>
                  </a:ext>
                </a:extLst>
              </a:tr>
              <a:tr h="23776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Plot of individual weighted residuals versus time (IWRES vs. TIME)</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2403242034"/>
                  </a:ext>
                </a:extLst>
              </a:tr>
              <a:tr h="16002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Visual predictive check (VPC)</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3147414118"/>
                  </a:ext>
                </a:extLst>
              </a:tr>
              <a:tr h="160020">
                <a:tc>
                  <a:txBody>
                    <a:bodyPr/>
                    <a:lstStyle/>
                    <a:p>
                      <a:pPr marL="0" marR="0">
                        <a:spcBef>
                          <a:spcPts val="200"/>
                        </a:spcBef>
                        <a:spcAft>
                          <a:spcPts val="100"/>
                        </a:spcAft>
                        <a:tabLst>
                          <a:tab pos="180340" algn="l"/>
                        </a:tabLst>
                      </a:pPr>
                      <a:r>
                        <a:rPr lang="en-US" sz="1100">
                          <a:effectLst/>
                          <a:latin typeface="+mn-lt"/>
                        </a:rPr>
                        <a:t>Appendix</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Distribution and quantile-quantile plot of IWRES</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875472946"/>
                  </a:ext>
                </a:extLst>
              </a:tr>
              <a:tr h="32004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Distribution and correlation structure of estimated inter-individual random effects (ETA)</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3363525156"/>
                  </a:ext>
                </a:extLst>
              </a:tr>
              <a:tr h="356644">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dirty="0">
                          <a:effectLst/>
                          <a:latin typeface="+mn-lt"/>
                        </a:rPr>
                        <a:t>Relationships between estimated inter-individual random effects (ETA) and covariates</a:t>
                      </a:r>
                      <a:endParaRPr lang="en-US" sz="1100" dirty="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3631139585"/>
                  </a:ext>
                </a:extLst>
              </a:tr>
              <a:tr h="16002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Plots of observations and model predictions per individual</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84909919"/>
                  </a:ext>
                </a:extLst>
              </a:tr>
              <a:tr h="23776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Plot of observations versus population predictions (DV vs. EPRED)</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en-US" sz="800">
                          <a:effectLst/>
                          <a:latin typeface="+mn-lt"/>
                        </a:rPr>
                        <a:t> </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2762361706"/>
                  </a:ext>
                </a:extLst>
              </a:tr>
              <a:tr h="23776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Plot of observations versus individual predictions (DV vs. IPRED)</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en-US" sz="800">
                          <a:effectLst/>
                          <a:latin typeface="+mn-lt"/>
                        </a:rPr>
                        <a:t> </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1824811878"/>
                  </a:ext>
                </a:extLst>
              </a:tr>
              <a:tr h="348615">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dirty="0">
                          <a:effectLst/>
                          <a:latin typeface="+mn-lt"/>
                        </a:rPr>
                        <a:t>Plot of absolute individual weighted residuals versus individual predictions </a:t>
                      </a:r>
                    </a:p>
                    <a:p>
                      <a:pPr marL="0" marR="0">
                        <a:spcBef>
                          <a:spcPts val="200"/>
                        </a:spcBef>
                        <a:spcAft>
                          <a:spcPts val="100"/>
                        </a:spcAft>
                        <a:tabLst>
                          <a:tab pos="180340" algn="l"/>
                        </a:tabLst>
                      </a:pPr>
                      <a:r>
                        <a:rPr lang="en-US" sz="1100" dirty="0">
                          <a:effectLst/>
                          <a:latin typeface="+mn-lt"/>
                        </a:rPr>
                        <a:t>(|IWRES| vs. IPRED)</a:t>
                      </a:r>
                      <a:endParaRPr lang="en-US" sz="1100" dirty="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dirty="0">
                          <a:effectLst/>
                          <a:latin typeface="+mn-lt"/>
                        </a:rPr>
                        <a:t>✔</a:t>
                      </a:r>
                      <a:endParaRPr lang="en-US" sz="1100" dirty="0">
                        <a:effectLst/>
                        <a:latin typeface="+mn-lt"/>
                        <a:ea typeface="MS Mincho"/>
                      </a:endParaRPr>
                    </a:p>
                  </a:txBody>
                  <a:tcPr marL="51435" marR="51435" marT="0" marB="0"/>
                </a:tc>
                <a:extLst>
                  <a:ext uri="{0D108BD9-81ED-4DB2-BD59-A6C34878D82A}">
                    <a16:rowId xmlns:a16="http://schemas.microsoft.com/office/drawing/2014/main" val="2907465730"/>
                  </a:ext>
                </a:extLst>
              </a:tr>
            </a:tbl>
          </a:graphicData>
        </a:graphic>
      </p:graphicFrame>
      <p:sp>
        <p:nvSpPr>
          <p:cNvPr id="2" name="Slide Number Placeholder 1"/>
          <p:cNvSpPr>
            <a:spLocks noGrp="1"/>
          </p:cNvSpPr>
          <p:nvPr>
            <p:ph type="sldNum" sz="quarter" idx="11"/>
          </p:nvPr>
        </p:nvSpPr>
        <p:spPr/>
        <p:txBody>
          <a:bodyPr/>
          <a:lstStyle/>
          <a:p>
            <a:fld id="{47547CF9-5B10-D24F-A8D7-45A9778164F7}" type="slidenum">
              <a:rPr lang="uk-UA" smtClean="0"/>
              <a:pPr/>
              <a:t>11</a:t>
            </a:fld>
            <a:endParaRPr lang="uk-UA" dirty="0"/>
          </a:p>
        </p:txBody>
      </p:sp>
    </p:spTree>
    <p:extLst>
      <p:ext uri="{BB962C8B-B14F-4D97-AF65-F5344CB8AC3E}">
        <p14:creationId xmlns:p14="http://schemas.microsoft.com/office/powerpoint/2010/main" val="3598582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ggPMX</a:t>
            </a:r>
            <a:r>
              <a:rPr lang="en-US" dirty="0"/>
              <a:t>: </a:t>
            </a:r>
            <a:r>
              <a:rPr lang="en-US" b="0" dirty="0"/>
              <a:t>Intuitive &amp; Fast (&amp; Furious)</a:t>
            </a:r>
            <a:br>
              <a:rPr lang="en-US" dirty="0"/>
            </a:br>
            <a:r>
              <a:rPr lang="en-US" sz="2400" b="0" dirty="0">
                <a:latin typeface="+mn-lt"/>
              </a:rPr>
              <a:t>Diagnostics report with two lines of code</a:t>
            </a:r>
          </a:p>
        </p:txBody>
      </p:sp>
      <p:sp>
        <p:nvSpPr>
          <p:cNvPr id="3" name="Footer Placeholder 2"/>
          <p:cNvSpPr>
            <a:spLocks noGrp="1"/>
          </p:cNvSpPr>
          <p:nvPr>
            <p:ph type="ftr" sz="quarter" idx="10"/>
          </p:nvPr>
        </p:nvSpPr>
        <p:spPr/>
        <p:txBody>
          <a:bodyPr/>
          <a:lstStyle/>
          <a:p>
            <a:r>
              <a:rPr lang="en-US" dirty="0"/>
              <a:t>ggPMX</a:t>
            </a:r>
          </a:p>
        </p:txBody>
      </p:sp>
      <p:sp>
        <p:nvSpPr>
          <p:cNvPr id="8" name="Rectangle 7"/>
          <p:cNvSpPr/>
          <p:nvPr/>
        </p:nvSpPr>
        <p:spPr>
          <a:xfrm>
            <a:off x="457200" y="1352550"/>
            <a:ext cx="5334000" cy="1338828"/>
          </a:xfrm>
          <a:prstGeom prst="rect">
            <a:avLst/>
          </a:prstGeom>
          <a:solidFill>
            <a:schemeClr val="accent4">
              <a:lumMod val="20000"/>
              <a:lumOff val="80000"/>
            </a:schemeClr>
          </a:solidFill>
        </p:spPr>
        <p:txBody>
          <a:bodyPr wrap="square">
            <a:spAutoFit/>
          </a:bodyPr>
          <a:lstStyle/>
          <a:p>
            <a:r>
              <a:rPr lang="en-US" sz="1350" dirty="0">
                <a:solidFill>
                  <a:schemeClr val="bg1">
                    <a:lumMod val="50000"/>
                  </a:schemeClr>
                </a:solidFill>
                <a:latin typeface="Consolas" panose="020B0609020204030204" pitchFamily="49" charset="0"/>
                <a:cs typeface="Consolas" panose="020B0609020204030204" pitchFamily="49" charset="0"/>
              </a:rPr>
              <a:t># Controller Creation from </a:t>
            </a:r>
            <a:r>
              <a:rPr lang="en-US" sz="1350" dirty="0" err="1">
                <a:solidFill>
                  <a:schemeClr val="bg1">
                    <a:lumMod val="50000"/>
                  </a:schemeClr>
                </a:solidFill>
                <a:latin typeface="Consolas" panose="020B0609020204030204" pitchFamily="49" charset="0"/>
                <a:cs typeface="Consolas" panose="020B0609020204030204" pitchFamily="49" charset="0"/>
              </a:rPr>
              <a:t>Monolix</a:t>
            </a:r>
            <a:r>
              <a:rPr lang="en-US" sz="1350" dirty="0">
                <a:solidFill>
                  <a:schemeClr val="bg1">
                    <a:lumMod val="50000"/>
                  </a:schemeClr>
                </a:solidFill>
                <a:latin typeface="Consolas" panose="020B0609020204030204" pitchFamily="49" charset="0"/>
                <a:cs typeface="Consolas" panose="020B0609020204030204" pitchFamily="49" charset="0"/>
              </a:rPr>
              <a:t> project file</a:t>
            </a:r>
            <a:endParaRPr lang="en-US" sz="1350" dirty="0">
              <a:solidFill>
                <a:srgbClr val="000000"/>
              </a:solidFill>
              <a:latin typeface="Consolas" panose="020B0609020204030204" pitchFamily="49" charset="0"/>
              <a:cs typeface="Consolas" panose="020B0609020204030204" pitchFamily="49" charset="0"/>
            </a:endParaRPr>
          </a:p>
          <a:p>
            <a:r>
              <a:rPr lang="en-US" sz="1350" dirty="0" err="1">
                <a:solidFill>
                  <a:srgbClr val="000000"/>
                </a:solidFill>
                <a:latin typeface="Consolas" panose="020B0609020204030204" pitchFamily="49" charset="0"/>
                <a:cs typeface="Consolas" panose="020B0609020204030204" pitchFamily="49" charset="0"/>
              </a:rPr>
              <a:t>ctr</a:t>
            </a:r>
            <a:r>
              <a:rPr lang="en-US" sz="1350" dirty="0">
                <a:solidFill>
                  <a:srgbClr val="000000"/>
                </a:solidFill>
                <a:latin typeface="Consolas" panose="020B0609020204030204" pitchFamily="49" charset="0"/>
                <a:cs typeface="Consolas" panose="020B0609020204030204" pitchFamily="49" charset="0"/>
              </a:rPr>
              <a:t> &lt;- </a:t>
            </a:r>
            <a:r>
              <a:rPr lang="en-US" sz="1350" b="1" dirty="0" err="1">
                <a:solidFill>
                  <a:srgbClr val="214A88"/>
                </a:solidFill>
                <a:latin typeface="Consolas" panose="020B0609020204030204" pitchFamily="49" charset="0"/>
                <a:cs typeface="Consolas" panose="020B0609020204030204" pitchFamily="49" charset="0"/>
              </a:rPr>
              <a:t>pmx_mlxtran</a:t>
            </a:r>
            <a:r>
              <a:rPr lang="en-US" sz="1350" dirty="0">
                <a:solidFill>
                  <a:srgbClr val="000000"/>
                </a:solidFill>
                <a:latin typeface="Consolas" panose="020B0609020204030204" pitchFamily="49" charset="0"/>
                <a:cs typeface="Consolas" panose="020B0609020204030204" pitchFamily="49" charset="0"/>
              </a:rPr>
              <a:t>(</a:t>
            </a:r>
            <a:r>
              <a:rPr lang="en-US" sz="1350" dirty="0" err="1">
                <a:solidFill>
                  <a:srgbClr val="214A88"/>
                </a:solidFill>
                <a:latin typeface="Consolas" panose="020B0609020204030204" pitchFamily="49" charset="0"/>
                <a:cs typeface="Consolas" panose="020B0609020204030204" pitchFamily="49" charset="0"/>
              </a:rPr>
              <a:t>file_name</a:t>
            </a:r>
            <a:r>
              <a:rPr lang="en-US" sz="1350" dirty="0">
                <a:solidFill>
                  <a:srgbClr val="214A88"/>
                </a:solidFill>
                <a:latin typeface="Consolas" panose="020B0609020204030204" pitchFamily="49" charset="0"/>
                <a:cs typeface="Consolas" panose="020B0609020204030204" pitchFamily="49" charset="0"/>
              </a:rPr>
              <a:t> = </a:t>
            </a:r>
            <a:r>
              <a:rPr lang="en-US" sz="1350" dirty="0" err="1">
                <a:solidFill>
                  <a:srgbClr val="000000"/>
                </a:solidFill>
                <a:latin typeface="Consolas" panose="020B0609020204030204" pitchFamily="49" charset="0"/>
                <a:cs typeface="Consolas" panose="020B0609020204030204" pitchFamily="49" charset="0"/>
              </a:rPr>
              <a:t>mlxtran_path</a:t>
            </a:r>
            <a:r>
              <a:rPr lang="en-US" sz="1350" dirty="0">
                <a:solidFill>
                  <a:srgbClr val="000000"/>
                </a:solidFill>
                <a:latin typeface="Consolas" panose="020B0609020204030204" pitchFamily="49" charset="0"/>
                <a:cs typeface="Consolas" panose="020B0609020204030204" pitchFamily="49" charset="0"/>
              </a:rPr>
              <a:t>)</a:t>
            </a:r>
          </a:p>
          <a:p>
            <a:endParaRPr lang="en-US" sz="1350" dirty="0">
              <a:solidFill>
                <a:srgbClr val="000000"/>
              </a:solidFill>
              <a:latin typeface="Consolas" panose="020B0609020204030204" pitchFamily="49" charset="0"/>
              <a:cs typeface="Consolas" panose="020B0609020204030204" pitchFamily="49" charset="0"/>
            </a:endParaRPr>
          </a:p>
          <a:p>
            <a:r>
              <a:rPr lang="en-US" sz="1350" dirty="0">
                <a:solidFill>
                  <a:schemeClr val="bg1">
                    <a:lumMod val="50000"/>
                  </a:schemeClr>
                </a:solidFill>
                <a:latin typeface="Consolas" panose="020B0609020204030204" pitchFamily="49" charset="0"/>
                <a:cs typeface="Consolas" panose="020B0609020204030204" pitchFamily="49" charset="0"/>
              </a:rPr>
              <a:t># Report Generation</a:t>
            </a:r>
            <a:endParaRPr lang="en-US" sz="1350" dirty="0">
              <a:solidFill>
                <a:srgbClr val="000000"/>
              </a:solidFill>
              <a:latin typeface="Consolas" panose="020B0609020204030204" pitchFamily="49" charset="0"/>
              <a:cs typeface="Consolas" panose="020B0609020204030204" pitchFamily="49" charset="0"/>
            </a:endParaRPr>
          </a:p>
          <a:p>
            <a:r>
              <a:rPr lang="en-US" sz="1350" dirty="0" err="1">
                <a:solidFill>
                  <a:srgbClr val="000000"/>
                </a:solidFill>
                <a:latin typeface="Consolas" panose="020B0609020204030204" pitchFamily="49" charset="0"/>
                <a:cs typeface="Consolas" panose="020B0609020204030204" pitchFamily="49" charset="0"/>
              </a:rPr>
              <a:t>ctr</a:t>
            </a:r>
            <a:r>
              <a:rPr lang="en-US" sz="1350" dirty="0">
                <a:solidFill>
                  <a:srgbClr val="000000"/>
                </a:solidFill>
                <a:latin typeface="Consolas" panose="020B0609020204030204" pitchFamily="49" charset="0"/>
                <a:cs typeface="Consolas" panose="020B0609020204030204" pitchFamily="49" charset="0"/>
              </a:rPr>
              <a:t> &lt;- </a:t>
            </a:r>
            <a:r>
              <a:rPr lang="en-US" sz="1350" b="1" dirty="0" err="1">
                <a:solidFill>
                  <a:srgbClr val="214A88"/>
                </a:solidFill>
                <a:latin typeface="Consolas" panose="020B0609020204030204" pitchFamily="49" charset="0"/>
                <a:cs typeface="Consolas" panose="020B0609020204030204" pitchFamily="49" charset="0"/>
              </a:rPr>
              <a:t>pmx_report</a:t>
            </a:r>
            <a:r>
              <a:rPr lang="en-US" sz="1350" dirty="0">
                <a:solidFill>
                  <a:srgbClr val="000000"/>
                </a:solidFill>
                <a:latin typeface="Consolas" panose="020B0609020204030204" pitchFamily="49" charset="0"/>
                <a:cs typeface="Consolas" panose="020B0609020204030204" pitchFamily="49" charset="0"/>
              </a:rPr>
              <a:t>()</a:t>
            </a:r>
          </a:p>
          <a:p>
            <a:endParaRPr lang="en-US" sz="1350" dirty="0">
              <a:solidFill>
                <a:srgbClr val="000000"/>
              </a:solidFill>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1"/>
          </p:nvPr>
        </p:nvSpPr>
        <p:spPr/>
        <p:txBody>
          <a:bodyPr/>
          <a:lstStyle/>
          <a:p>
            <a:fld id="{47547CF9-5B10-D24F-A8D7-45A9778164F7}" type="slidenum">
              <a:rPr lang="uk-UA" smtClean="0"/>
              <a:pPr/>
              <a:t>12</a:t>
            </a:fld>
            <a:endParaRPr lang="uk-UA" dirty="0"/>
          </a:p>
        </p:txBody>
      </p:sp>
      <p:graphicFrame>
        <p:nvGraphicFramePr>
          <p:cNvPr id="7" name="Object 6"/>
          <p:cNvGraphicFramePr>
            <a:graphicFrameLocks noChangeAspect="1"/>
          </p:cNvGraphicFramePr>
          <p:nvPr>
            <p:extLst>
              <p:ext uri="{D42A27DB-BD31-4B8C-83A1-F6EECF244321}">
                <p14:modId xmlns:p14="http://schemas.microsoft.com/office/powerpoint/2010/main" val="2580733387"/>
              </p:ext>
            </p:extLst>
          </p:nvPr>
        </p:nvGraphicFramePr>
        <p:xfrm>
          <a:off x="5943601" y="1352550"/>
          <a:ext cx="2473660" cy="3200400"/>
        </p:xfrm>
        <a:graphic>
          <a:graphicData uri="http://schemas.openxmlformats.org/presentationml/2006/ole">
            <mc:AlternateContent xmlns:mc="http://schemas.openxmlformats.org/markup-compatibility/2006">
              <mc:Choice xmlns:v="urn:schemas-microsoft-com:vml" Requires="v">
                <p:oleObj spid="_x0000_s5202" name="Acrobat Document" r:id="rId3" imgW="5829257" imgH="7543568" progId="Acrobat.Document.2015">
                  <p:embed/>
                </p:oleObj>
              </mc:Choice>
              <mc:Fallback>
                <p:oleObj name="Acrobat Document" r:id="rId3" imgW="5829257" imgH="7543568" progId="Acrobat.Document.2015">
                  <p:embed/>
                  <p:pic>
                    <p:nvPicPr>
                      <p:cNvPr id="0" name=""/>
                      <p:cNvPicPr/>
                      <p:nvPr/>
                    </p:nvPicPr>
                    <p:blipFill>
                      <a:blip r:embed="rId4"/>
                      <a:stretch>
                        <a:fillRect/>
                      </a:stretch>
                    </p:blipFill>
                    <p:spPr>
                      <a:xfrm>
                        <a:off x="5943601" y="1352550"/>
                        <a:ext cx="2473660" cy="3200400"/>
                      </a:xfrm>
                      <a:prstGeom prst="rect">
                        <a:avLst/>
                      </a:prstGeom>
                      <a:solidFill>
                        <a:schemeClr val="bg1"/>
                      </a:solidFill>
                      <a:ln>
                        <a:solidFill>
                          <a:schemeClr val="accent1"/>
                        </a:solidFill>
                      </a:ln>
                    </p:spPr>
                  </p:pic>
                </p:oleObj>
              </mc:Fallback>
            </mc:AlternateContent>
          </a:graphicData>
        </a:graphic>
      </p:graphicFrame>
    </p:spTree>
    <p:extLst>
      <p:ext uri="{BB962C8B-B14F-4D97-AF65-F5344CB8AC3E}">
        <p14:creationId xmlns:p14="http://schemas.microsoft.com/office/powerpoint/2010/main" val="19777423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Documentation</a:t>
            </a:r>
          </a:p>
        </p:txBody>
      </p:sp>
      <p:sp>
        <p:nvSpPr>
          <p:cNvPr id="3" name="Content Placeholder 2"/>
          <p:cNvSpPr>
            <a:spLocks noGrp="1"/>
          </p:cNvSpPr>
          <p:nvPr>
            <p:ph idx="1"/>
          </p:nvPr>
        </p:nvSpPr>
        <p:spPr>
          <a:xfrm>
            <a:off x="457200" y="1178378"/>
            <a:ext cx="8229600" cy="2993572"/>
          </a:xfrm>
        </p:spPr>
        <p:txBody>
          <a:bodyPr>
            <a:normAutofit/>
          </a:bodyPr>
          <a:lstStyle/>
          <a:p>
            <a:r>
              <a:rPr lang="en-US" sz="2400" dirty="0"/>
              <a:t>Package available on CRAN</a:t>
            </a:r>
          </a:p>
          <a:p>
            <a:r>
              <a:rPr lang="en-US" sz="2400" dirty="0"/>
              <a:t>Documentation &amp; Training Material on </a:t>
            </a:r>
            <a:r>
              <a:rPr lang="en-US" sz="2400" dirty="0" err="1"/>
              <a:t>Github</a:t>
            </a:r>
            <a:endParaRPr lang="en-US" sz="2400" dirty="0"/>
          </a:p>
          <a:p>
            <a:pPr marL="171450" lvl="1" indent="0">
              <a:buNone/>
            </a:pPr>
            <a:r>
              <a:rPr lang="en-US" sz="2000" dirty="0">
                <a:hlinkClick r:id="rId2"/>
              </a:rPr>
              <a:t>https://github.com/ggPMXdevelopment/ggPMX</a:t>
            </a:r>
            <a:endParaRPr lang="en-US" sz="2000" dirty="0"/>
          </a:p>
          <a:p>
            <a:r>
              <a:rPr lang="en-US" sz="2400" dirty="0"/>
              <a:t>Cheat Sheet</a:t>
            </a:r>
          </a:p>
          <a:p>
            <a:r>
              <a:rPr lang="en-US" sz="2400" dirty="0"/>
              <a:t>Vignette (User Guide)</a:t>
            </a:r>
          </a:p>
        </p:txBody>
      </p:sp>
      <p:sp>
        <p:nvSpPr>
          <p:cNvPr id="4" name="Footer Placeholder 3"/>
          <p:cNvSpPr>
            <a:spLocks noGrp="1"/>
          </p:cNvSpPr>
          <p:nvPr>
            <p:ph type="ftr" sz="quarter" idx="10"/>
          </p:nvPr>
        </p:nvSpPr>
        <p:spPr/>
        <p:txBody>
          <a:bodyPr/>
          <a:lstStyle/>
          <a:p>
            <a:r>
              <a:rPr lang="en-US"/>
              <a:t>ggPMX</a:t>
            </a:r>
            <a:endParaRPr lang="en-US" dirty="0"/>
          </a:p>
        </p:txBody>
      </p:sp>
      <p:pic>
        <p:nvPicPr>
          <p:cNvPr id="6" name="Picture 5"/>
          <p:cNvPicPr>
            <a:picLocks noChangeAspect="1"/>
          </p:cNvPicPr>
          <p:nvPr/>
        </p:nvPicPr>
        <p:blipFill>
          <a:blip r:embed="rId3"/>
          <a:stretch>
            <a:fillRect/>
          </a:stretch>
        </p:blipFill>
        <p:spPr>
          <a:xfrm>
            <a:off x="4953000" y="2427732"/>
            <a:ext cx="1925189" cy="2498816"/>
          </a:xfrm>
          <a:prstGeom prst="rect">
            <a:avLst/>
          </a:prstGeom>
          <a:ln>
            <a:noFill/>
          </a:ln>
          <a:effectLst>
            <a:outerShdw blurRad="292100" dist="139700" dir="2700000" algn="tl" rotWithShape="0">
              <a:srgbClr val="333333">
                <a:alpha val="65000"/>
              </a:srgbClr>
            </a:outerShdw>
          </a:effectLst>
        </p:spPr>
      </p:pic>
      <p:sp>
        <p:nvSpPr>
          <p:cNvPr id="5" name="Slide Number Placeholder 4"/>
          <p:cNvSpPr>
            <a:spLocks noGrp="1"/>
          </p:cNvSpPr>
          <p:nvPr>
            <p:ph type="sldNum" sz="quarter" idx="11"/>
          </p:nvPr>
        </p:nvSpPr>
        <p:spPr/>
        <p:txBody>
          <a:bodyPr/>
          <a:lstStyle/>
          <a:p>
            <a:fld id="{47547CF9-5B10-D24F-A8D7-45A9778164F7}" type="slidenum">
              <a:rPr lang="uk-UA" smtClean="0"/>
              <a:pPr/>
              <a:t>13</a:t>
            </a:fld>
            <a:endParaRPr lang="uk-UA" dirty="0"/>
          </a:p>
        </p:txBody>
      </p:sp>
    </p:spTree>
    <p:extLst>
      <p:ext uri="{BB962C8B-B14F-4D97-AF65-F5344CB8AC3E}">
        <p14:creationId xmlns:p14="http://schemas.microsoft.com/office/powerpoint/2010/main" val="3849865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Overview</a:t>
            </a:r>
          </a:p>
        </p:txBody>
      </p:sp>
      <p:sp>
        <p:nvSpPr>
          <p:cNvPr id="6" name="Content Placeholder 5"/>
          <p:cNvSpPr>
            <a:spLocks noGrp="1"/>
          </p:cNvSpPr>
          <p:nvPr>
            <p:ph idx="1"/>
          </p:nvPr>
        </p:nvSpPr>
        <p:spPr>
          <a:xfrm>
            <a:off x="457200" y="914400"/>
            <a:ext cx="7029450" cy="3611880"/>
          </a:xfrm>
        </p:spPr>
        <p:txBody>
          <a:bodyPr>
            <a:normAutofit fontScale="77500" lnSpcReduction="20000"/>
          </a:bodyPr>
          <a:lstStyle/>
          <a:p>
            <a:pPr marL="342900" indent="-342900"/>
            <a:r>
              <a:rPr lang="en-US" dirty="0"/>
              <a:t>Introduction</a:t>
            </a:r>
          </a:p>
          <a:p>
            <a:pPr marL="342900" indent="-342900"/>
            <a:r>
              <a:rPr lang="en-US" dirty="0">
                <a:solidFill>
                  <a:schemeClr val="accent1"/>
                </a:solidFill>
              </a:rPr>
              <a:t>Monolix requirements (tasks to perform)</a:t>
            </a:r>
          </a:p>
          <a:p>
            <a:pPr marL="342900" indent="-342900"/>
            <a:r>
              <a:rPr lang="en-US" dirty="0"/>
              <a:t>Installation</a:t>
            </a:r>
          </a:p>
          <a:p>
            <a:pPr marL="342900" indent="-342900"/>
            <a:r>
              <a:rPr lang="en-US" dirty="0"/>
              <a:t>Architecture</a:t>
            </a:r>
          </a:p>
          <a:p>
            <a:pPr marL="342900" indent="-342900"/>
            <a:r>
              <a:rPr lang="en-US" dirty="0"/>
              <a:t>Built-in example and default plots</a:t>
            </a:r>
          </a:p>
          <a:p>
            <a:pPr marL="342900" indent="-342900"/>
            <a:r>
              <a:rPr lang="en-US" dirty="0"/>
              <a:t>Report generation</a:t>
            </a:r>
          </a:p>
          <a:p>
            <a:pPr marL="342900" indent="-342900"/>
            <a:r>
              <a:rPr lang="en-US" dirty="0"/>
              <a:t>Advanced Controller creation</a:t>
            </a:r>
          </a:p>
          <a:p>
            <a:pPr lvl="1"/>
            <a:r>
              <a:rPr lang="en-US" dirty="0"/>
              <a:t>Single endpoint models</a:t>
            </a:r>
          </a:p>
          <a:p>
            <a:pPr lvl="1"/>
            <a:r>
              <a:rPr lang="en-US" dirty="0"/>
              <a:t>Multiple endpoint models</a:t>
            </a:r>
          </a:p>
          <a:p>
            <a:pPr lvl="1"/>
            <a:r>
              <a:rPr lang="en-US" dirty="0"/>
              <a:t>Models with covariates</a:t>
            </a:r>
          </a:p>
          <a:p>
            <a:pPr marL="342900" indent="-342900"/>
            <a:r>
              <a:rPr lang="en-US" dirty="0"/>
              <a:t>VPC (Visual Predictive Checks)</a:t>
            </a:r>
          </a:p>
          <a:p>
            <a:pPr marL="342900" indent="-342900"/>
            <a:r>
              <a:rPr lang="en-US" dirty="0"/>
              <a:t>Plots customization</a:t>
            </a:r>
          </a:p>
          <a:p>
            <a:pPr marL="342900" indent="-342900"/>
            <a:r>
              <a:rPr lang="en-US" dirty="0"/>
              <a:t>Stratification, filtering and other features</a:t>
            </a:r>
          </a:p>
          <a:p>
            <a:pPr marL="342900" indent="-342900"/>
            <a:r>
              <a:rPr lang="en-US" dirty="0"/>
              <a:t>How to provide feedback?</a:t>
            </a:r>
          </a:p>
        </p:txBody>
      </p:sp>
      <p:sp>
        <p:nvSpPr>
          <p:cNvPr id="7" name="Footer Placeholder 6"/>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Arial" panose="020B0604020202020204"/>
                <a:ea typeface="+mn-ea"/>
                <a:cs typeface="+mn-cs"/>
              </a:rPr>
              <a:t>ggPMX</a:t>
            </a:r>
            <a:endParaRPr kumimoji="0" lang="en-US" sz="700" b="0" i="0" u="none" strike="noStrike" kern="1200" cap="none" spc="0" normalizeH="0" baseline="0" noProof="0" dirty="0">
              <a:ln>
                <a:noFill/>
              </a:ln>
              <a:solidFill>
                <a:srgbClr val="7F7F7F"/>
              </a:solidFill>
              <a:effectLst/>
              <a:uLnTx/>
              <a:uFillTx/>
              <a:latin typeface="Arial" panose="020B0604020202020204"/>
              <a:ea typeface="+mn-ea"/>
              <a:cs typeface="+mn-cs"/>
            </a:endParaRPr>
          </a:p>
        </p:txBody>
      </p:sp>
      <p:sp>
        <p:nvSpPr>
          <p:cNvPr id="2" name="Slide Number Placeholder 1"/>
          <p:cNvSpPr>
            <a:spLocks noGrp="1"/>
          </p:cNvSpPr>
          <p:nvPr>
            <p:ph type="sldNum" sz="quarter" idx="11"/>
          </p:nvPr>
        </p:nvSpPr>
        <p:spPr/>
        <p:txBody>
          <a:bodyPr/>
          <a:lstStyle/>
          <a:p>
            <a:fld id="{47547CF9-5B10-D24F-A8D7-45A9778164F7}" type="slidenum">
              <a:rPr lang="uk-UA" smtClean="0"/>
              <a:pPr/>
              <a:t>14</a:t>
            </a:fld>
            <a:endParaRPr lang="uk-UA" dirty="0"/>
          </a:p>
        </p:txBody>
      </p:sp>
    </p:spTree>
    <p:extLst>
      <p:ext uri="{BB962C8B-B14F-4D97-AF65-F5344CB8AC3E}">
        <p14:creationId xmlns:p14="http://schemas.microsoft.com/office/powerpoint/2010/main" val="4267136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Monolix requirements to obtain all available diagnostic plots (1/3)</a:t>
            </a:r>
          </a:p>
        </p:txBody>
      </p:sp>
      <p:sp>
        <p:nvSpPr>
          <p:cNvPr id="3" name="Content Placeholder 2"/>
          <p:cNvSpPr>
            <a:spLocks noGrp="1"/>
          </p:cNvSpPr>
          <p:nvPr>
            <p:ph idx="1"/>
          </p:nvPr>
        </p:nvSpPr>
        <p:spPr>
          <a:xfrm>
            <a:off x="457200" y="1275606"/>
            <a:ext cx="7543800" cy="2153394"/>
          </a:xfrm>
        </p:spPr>
        <p:txBody>
          <a:bodyPr>
            <a:normAutofit/>
          </a:bodyPr>
          <a:lstStyle/>
          <a:p>
            <a:pPr marL="128588" indent="-128588">
              <a:spcAft>
                <a:spcPts val="450"/>
              </a:spcAft>
            </a:pPr>
            <a:r>
              <a:rPr lang="en-US" sz="1500" dirty="0">
                <a:cs typeface="Consolas" panose="020B0609020204030204" pitchFamily="49" charset="0"/>
              </a:rPr>
              <a:t>Monolix versions 2016 and later</a:t>
            </a:r>
          </a:p>
          <a:p>
            <a:pPr marL="128588" indent="-128588">
              <a:spcAft>
                <a:spcPts val="450"/>
              </a:spcAft>
            </a:pPr>
            <a:r>
              <a:rPr lang="en-US" sz="1500" dirty="0">
                <a:cs typeface="Consolas" panose="020B0609020204030204" pitchFamily="49" charset="0"/>
              </a:rPr>
              <a:t>Run at least the following Monolix tasks: </a:t>
            </a:r>
          </a:p>
          <a:p>
            <a:pPr marL="300038" lvl="1" indent="-128588">
              <a:spcAft>
                <a:spcPts val="450"/>
              </a:spcAft>
            </a:pPr>
            <a:r>
              <a:rPr lang="en-US" sz="1200" dirty="0">
                <a:cs typeface="Consolas" panose="020B0609020204030204" pitchFamily="49" charset="0"/>
              </a:rPr>
              <a:t>POPULATION PARAMETERS</a:t>
            </a:r>
          </a:p>
          <a:p>
            <a:pPr marL="300038" lvl="1" indent="-128588">
              <a:spcAft>
                <a:spcPts val="450"/>
              </a:spcAft>
            </a:pPr>
            <a:r>
              <a:rPr lang="en-US" sz="1200" dirty="0">
                <a:cs typeface="Consolas" panose="020B0609020204030204" pitchFamily="49" charset="0"/>
              </a:rPr>
              <a:t>EBEs</a:t>
            </a:r>
          </a:p>
          <a:p>
            <a:pPr marL="300038" lvl="1" indent="-128588">
              <a:spcAft>
                <a:spcPts val="450"/>
              </a:spcAft>
            </a:pPr>
            <a:r>
              <a:rPr lang="en-US" sz="1200" dirty="0">
                <a:cs typeface="Consolas" panose="020B0609020204030204" pitchFamily="49" charset="0"/>
              </a:rPr>
              <a:t>STANDARD ERRORS</a:t>
            </a:r>
          </a:p>
          <a:p>
            <a:pPr marL="300038" lvl="1" indent="-128588">
              <a:spcAft>
                <a:spcPts val="450"/>
              </a:spcAft>
            </a:pPr>
            <a:r>
              <a:rPr lang="en-US" sz="1200" dirty="0">
                <a:cs typeface="Consolas" panose="020B0609020204030204" pitchFamily="49" charset="0"/>
              </a:rPr>
              <a:t>PLOTS</a:t>
            </a:r>
          </a:p>
        </p:txBody>
      </p:sp>
      <p:sp>
        <p:nvSpPr>
          <p:cNvPr id="4" name="Footer Placeholder 3"/>
          <p:cNvSpPr>
            <a:spLocks noGrp="1"/>
          </p:cNvSpPr>
          <p:nvPr>
            <p:ph type="ftr" sz="quarter" idx="10"/>
          </p:nvPr>
        </p:nvSpPr>
        <p:spPr/>
        <p:txBody>
          <a:bodyPr/>
          <a:lstStyle/>
          <a:p>
            <a:r>
              <a:rPr lang="en-US"/>
              <a:t>ggPMX</a:t>
            </a:r>
            <a:endParaRPr lang="en-US" dirty="0"/>
          </a:p>
        </p:txBody>
      </p:sp>
      <p:pic>
        <p:nvPicPr>
          <p:cNvPr id="7" name="Picture 6"/>
          <p:cNvPicPr>
            <a:picLocks noChangeAspect="1"/>
          </p:cNvPicPr>
          <p:nvPr/>
        </p:nvPicPr>
        <p:blipFill>
          <a:blip r:embed="rId2"/>
          <a:stretch>
            <a:fillRect/>
          </a:stretch>
        </p:blipFill>
        <p:spPr>
          <a:xfrm>
            <a:off x="1485900" y="3143250"/>
            <a:ext cx="6318379" cy="1508631"/>
          </a:xfrm>
          <a:prstGeom prst="rect">
            <a:avLst/>
          </a:prstGeom>
        </p:spPr>
      </p:pic>
      <p:sp>
        <p:nvSpPr>
          <p:cNvPr id="5" name="Slide Number Placeholder 4"/>
          <p:cNvSpPr>
            <a:spLocks noGrp="1"/>
          </p:cNvSpPr>
          <p:nvPr>
            <p:ph type="sldNum" sz="quarter" idx="11"/>
          </p:nvPr>
        </p:nvSpPr>
        <p:spPr/>
        <p:txBody>
          <a:bodyPr/>
          <a:lstStyle/>
          <a:p>
            <a:fld id="{47547CF9-5B10-D24F-A8D7-45A9778164F7}" type="slidenum">
              <a:rPr lang="uk-UA" smtClean="0"/>
              <a:pPr/>
              <a:t>15</a:t>
            </a:fld>
            <a:endParaRPr lang="uk-UA" dirty="0"/>
          </a:p>
        </p:txBody>
      </p:sp>
    </p:spTree>
    <p:extLst>
      <p:ext uri="{BB962C8B-B14F-4D97-AF65-F5344CB8AC3E}">
        <p14:creationId xmlns:p14="http://schemas.microsoft.com/office/powerpoint/2010/main" val="3778691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28750"/>
            <a:ext cx="3429000" cy="3096816"/>
          </a:xfrm>
        </p:spPr>
        <p:txBody>
          <a:bodyPr>
            <a:normAutofit/>
          </a:bodyPr>
          <a:lstStyle/>
          <a:p>
            <a:pPr marL="128588" indent="-128588">
              <a:spcAft>
                <a:spcPts val="450"/>
              </a:spcAft>
            </a:pPr>
            <a:r>
              <a:rPr lang="en-US" dirty="0">
                <a:cs typeface="Consolas" panose="020B0609020204030204" pitchFamily="49" charset="0"/>
              </a:rPr>
              <a:t>Make sure to export charts data</a:t>
            </a:r>
          </a:p>
          <a:p>
            <a:pPr marL="300038" lvl="1" indent="-128588">
              <a:spcAft>
                <a:spcPts val="450"/>
              </a:spcAft>
            </a:pPr>
            <a:r>
              <a:rPr lang="en-US" dirty="0">
                <a:cs typeface="Consolas" panose="020B0609020204030204" pitchFamily="49" charset="0"/>
              </a:rPr>
              <a:t>Settings -&gt; Preferences -&gt; Export -&gt; switch on the </a:t>
            </a:r>
            <a:r>
              <a:rPr lang="en-US" b="1" dirty="0">
                <a:cs typeface="Consolas" panose="020B0609020204030204" pitchFamily="49" charset="0"/>
              </a:rPr>
              <a:t>Export charts data </a:t>
            </a:r>
            <a:r>
              <a:rPr lang="en-US" dirty="0">
                <a:cs typeface="Consolas" panose="020B0609020204030204" pitchFamily="49" charset="0"/>
              </a:rPr>
              <a:t>button</a:t>
            </a:r>
          </a:p>
        </p:txBody>
      </p:sp>
      <p:sp>
        <p:nvSpPr>
          <p:cNvPr id="2" name="Title 1"/>
          <p:cNvSpPr>
            <a:spLocks noGrp="1"/>
          </p:cNvSpPr>
          <p:nvPr>
            <p:ph type="title"/>
          </p:nvPr>
        </p:nvSpPr>
        <p:spPr>
          <a:xfrm>
            <a:off x="457200" y="342900"/>
            <a:ext cx="8382000" cy="720090"/>
          </a:xfrm>
        </p:spPr>
        <p:txBody>
          <a:bodyPr>
            <a:noAutofit/>
          </a:bodyPr>
          <a:lstStyle/>
          <a:p>
            <a:r>
              <a:rPr lang="en-US" dirty="0"/>
              <a:t>Monolix requirements to obtain all available diagnostic plots (2/3)</a:t>
            </a:r>
          </a:p>
        </p:txBody>
      </p:sp>
      <p:pic>
        <p:nvPicPr>
          <p:cNvPr id="10" name="Content Placeholder 9"/>
          <p:cNvPicPr>
            <a:picLocks noGrp="1" noChangeAspect="1"/>
          </p:cNvPicPr>
          <p:nvPr>
            <p:ph sz="half" idx="17"/>
          </p:nvPr>
        </p:nvPicPr>
        <p:blipFill>
          <a:blip r:embed="rId2"/>
          <a:stretch>
            <a:fillRect/>
          </a:stretch>
        </p:blipFill>
        <p:spPr>
          <a:xfrm>
            <a:off x="4057650" y="1428750"/>
            <a:ext cx="3780328" cy="2743200"/>
          </a:xfrm>
          <a:prstGeom prst="rect">
            <a:avLst/>
          </a:prstGeom>
        </p:spPr>
      </p:pic>
      <p:sp>
        <p:nvSpPr>
          <p:cNvPr id="11" name="Oval 10"/>
          <p:cNvSpPr/>
          <p:nvPr/>
        </p:nvSpPr>
        <p:spPr>
          <a:xfrm>
            <a:off x="6629400" y="2228850"/>
            <a:ext cx="1208578" cy="4572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Footer Placeholder 11"/>
          <p:cNvSpPr>
            <a:spLocks noGrp="1"/>
          </p:cNvSpPr>
          <p:nvPr>
            <p:ph type="ftr" sz="quarter" idx="15"/>
          </p:nvPr>
        </p:nvSpPr>
        <p:spPr/>
        <p:txBody>
          <a:bodyPr/>
          <a:lstStyle/>
          <a:p>
            <a:r>
              <a:rPr lang="en-US"/>
              <a:t>ggPMX</a:t>
            </a:r>
            <a:endParaRPr lang="en-US" dirty="0"/>
          </a:p>
        </p:txBody>
      </p:sp>
      <p:sp>
        <p:nvSpPr>
          <p:cNvPr id="4" name="Slide Number Placeholder 3"/>
          <p:cNvSpPr>
            <a:spLocks noGrp="1"/>
          </p:cNvSpPr>
          <p:nvPr>
            <p:ph type="sldNum" sz="quarter" idx="16"/>
          </p:nvPr>
        </p:nvSpPr>
        <p:spPr/>
        <p:txBody>
          <a:bodyPr/>
          <a:lstStyle/>
          <a:p>
            <a:fld id="{47547CF9-5B10-D24F-A8D7-45A9778164F7}" type="slidenum">
              <a:rPr lang="uk-UA" smtClean="0"/>
              <a:pPr/>
              <a:t>16</a:t>
            </a:fld>
            <a:endParaRPr lang="uk-UA" dirty="0"/>
          </a:p>
        </p:txBody>
      </p:sp>
    </p:spTree>
    <p:extLst>
      <p:ext uri="{BB962C8B-B14F-4D97-AF65-F5344CB8AC3E}">
        <p14:creationId xmlns:p14="http://schemas.microsoft.com/office/powerpoint/2010/main" val="14877319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0"/>
            <a:ext cx="8458200" cy="960919"/>
          </a:xfrm>
        </p:spPr>
        <p:txBody>
          <a:bodyPr/>
          <a:lstStyle/>
          <a:p>
            <a:r>
              <a:rPr lang="en-US" dirty="0"/>
              <a:t>Monolix requirements to obtain all available diagnostic plots (3/3)</a:t>
            </a:r>
          </a:p>
        </p:txBody>
      </p:sp>
      <p:sp>
        <p:nvSpPr>
          <p:cNvPr id="3" name="Content Placeholder 2"/>
          <p:cNvSpPr>
            <a:spLocks noGrp="1"/>
          </p:cNvSpPr>
          <p:nvPr>
            <p:ph idx="1"/>
          </p:nvPr>
        </p:nvSpPr>
        <p:spPr>
          <a:xfrm>
            <a:off x="457200" y="1275606"/>
            <a:ext cx="3600450" cy="3524994"/>
          </a:xfrm>
        </p:spPr>
        <p:txBody>
          <a:bodyPr>
            <a:normAutofit/>
          </a:bodyPr>
          <a:lstStyle/>
          <a:p>
            <a:pPr marL="128588" indent="-128588">
              <a:spcAft>
                <a:spcPts val="450"/>
              </a:spcAft>
            </a:pPr>
            <a:r>
              <a:rPr lang="en-US" sz="1500" dirty="0">
                <a:cs typeface="Consolas" panose="020B0609020204030204" pitchFamily="49" charset="0"/>
              </a:rPr>
              <a:t>Select at least the following plots to be displayed and saved: </a:t>
            </a:r>
          </a:p>
          <a:p>
            <a:pPr marL="300038" lvl="1" indent="-128588">
              <a:spcAft>
                <a:spcPts val="450"/>
              </a:spcAft>
            </a:pPr>
            <a:r>
              <a:rPr lang="en-US" sz="1200" b="1" dirty="0">
                <a:cs typeface="Consolas" panose="020B0609020204030204" pitchFamily="49" charset="0"/>
              </a:rPr>
              <a:t>individual fits</a:t>
            </a:r>
            <a:r>
              <a:rPr lang="en-US" sz="1200" dirty="0">
                <a:cs typeface="Consolas" panose="020B0609020204030204" pitchFamily="49" charset="0"/>
              </a:rPr>
              <a:t> and </a:t>
            </a:r>
          </a:p>
          <a:p>
            <a:pPr marL="300038" lvl="1" indent="-128588">
              <a:spcAft>
                <a:spcPts val="450"/>
              </a:spcAft>
            </a:pPr>
            <a:r>
              <a:rPr lang="en-US" sz="1200" b="1" dirty="0">
                <a:cs typeface="Consolas" panose="020B0609020204030204" pitchFamily="49" charset="0"/>
              </a:rPr>
              <a:t>scatter plot of the residuals</a:t>
            </a:r>
            <a:endParaRPr lang="en-US" sz="1200" dirty="0"/>
          </a:p>
          <a:p>
            <a:r>
              <a:rPr lang="en-US" sz="1500" dirty="0"/>
              <a:t>If some Monolix output files are missing, ggPMX produces a warning and the corresponding plot won’t be available in the Controller.</a:t>
            </a:r>
          </a:p>
        </p:txBody>
      </p:sp>
      <p:sp>
        <p:nvSpPr>
          <p:cNvPr id="4" name="Footer Placeholder 3"/>
          <p:cNvSpPr>
            <a:spLocks noGrp="1"/>
          </p:cNvSpPr>
          <p:nvPr>
            <p:ph type="ftr" sz="quarter" idx="10"/>
          </p:nvPr>
        </p:nvSpPr>
        <p:spPr/>
        <p:txBody>
          <a:bodyPr/>
          <a:lstStyle/>
          <a:p>
            <a:r>
              <a:rPr lang="en-US"/>
              <a:t>ggPMX</a:t>
            </a:r>
            <a:endParaRPr lang="en-US" dirty="0"/>
          </a:p>
        </p:txBody>
      </p:sp>
      <p:pic>
        <p:nvPicPr>
          <p:cNvPr id="6" name="Picture 5"/>
          <p:cNvPicPr>
            <a:picLocks noChangeAspect="1"/>
          </p:cNvPicPr>
          <p:nvPr/>
        </p:nvPicPr>
        <p:blipFill>
          <a:blip r:embed="rId2"/>
          <a:stretch>
            <a:fillRect/>
          </a:stretch>
        </p:blipFill>
        <p:spPr>
          <a:xfrm>
            <a:off x="4114800" y="1273009"/>
            <a:ext cx="3771900" cy="3026897"/>
          </a:xfrm>
          <a:prstGeom prst="rect">
            <a:avLst/>
          </a:prstGeom>
        </p:spPr>
      </p:pic>
      <p:sp>
        <p:nvSpPr>
          <p:cNvPr id="8" name="Oval 7"/>
          <p:cNvSpPr/>
          <p:nvPr/>
        </p:nvSpPr>
        <p:spPr>
          <a:xfrm>
            <a:off x="4914900" y="1735135"/>
            <a:ext cx="1208578" cy="89376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Slide Number Placeholder 4"/>
          <p:cNvSpPr>
            <a:spLocks noGrp="1"/>
          </p:cNvSpPr>
          <p:nvPr>
            <p:ph type="sldNum" sz="quarter" idx="11"/>
          </p:nvPr>
        </p:nvSpPr>
        <p:spPr/>
        <p:txBody>
          <a:bodyPr/>
          <a:lstStyle/>
          <a:p>
            <a:fld id="{47547CF9-5B10-D24F-A8D7-45A9778164F7}" type="slidenum">
              <a:rPr lang="uk-UA" smtClean="0"/>
              <a:pPr/>
              <a:t>17</a:t>
            </a:fld>
            <a:endParaRPr lang="uk-UA" dirty="0"/>
          </a:p>
        </p:txBody>
      </p:sp>
    </p:spTree>
    <p:extLst>
      <p:ext uri="{BB962C8B-B14F-4D97-AF65-F5344CB8AC3E}">
        <p14:creationId xmlns:p14="http://schemas.microsoft.com/office/powerpoint/2010/main" val="455696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Overview</a:t>
            </a:r>
          </a:p>
        </p:txBody>
      </p:sp>
      <p:sp>
        <p:nvSpPr>
          <p:cNvPr id="6" name="Content Placeholder 5"/>
          <p:cNvSpPr>
            <a:spLocks noGrp="1"/>
          </p:cNvSpPr>
          <p:nvPr>
            <p:ph idx="1"/>
          </p:nvPr>
        </p:nvSpPr>
        <p:spPr>
          <a:xfrm>
            <a:off x="457200" y="914400"/>
            <a:ext cx="7029450" cy="3611880"/>
          </a:xfrm>
        </p:spPr>
        <p:txBody>
          <a:bodyPr>
            <a:normAutofit fontScale="77500" lnSpcReduction="20000"/>
          </a:bodyPr>
          <a:lstStyle/>
          <a:p>
            <a:pPr marL="342900" indent="-342900"/>
            <a:r>
              <a:rPr lang="en-US" dirty="0"/>
              <a:t>Introduction</a:t>
            </a:r>
          </a:p>
          <a:p>
            <a:pPr marL="342900" indent="-342900"/>
            <a:r>
              <a:rPr lang="en-US" dirty="0"/>
              <a:t>Monolix requirements (tasks to perform)</a:t>
            </a:r>
          </a:p>
          <a:p>
            <a:pPr marL="342900" indent="-342900"/>
            <a:r>
              <a:rPr lang="en-US" dirty="0">
                <a:solidFill>
                  <a:schemeClr val="accent1"/>
                </a:solidFill>
              </a:rPr>
              <a:t>Installation</a:t>
            </a:r>
          </a:p>
          <a:p>
            <a:pPr marL="342900" indent="-342900"/>
            <a:r>
              <a:rPr lang="en-US" dirty="0"/>
              <a:t>Architecture</a:t>
            </a:r>
          </a:p>
          <a:p>
            <a:pPr marL="342900" indent="-342900"/>
            <a:r>
              <a:rPr lang="en-US" dirty="0"/>
              <a:t>Built-in example and default plots</a:t>
            </a:r>
          </a:p>
          <a:p>
            <a:pPr marL="342900" indent="-342900"/>
            <a:r>
              <a:rPr lang="en-US" dirty="0"/>
              <a:t>Report generation</a:t>
            </a:r>
          </a:p>
          <a:p>
            <a:pPr marL="342900" indent="-342900"/>
            <a:r>
              <a:rPr lang="en-US" dirty="0"/>
              <a:t>Advanced Controller creation</a:t>
            </a:r>
          </a:p>
          <a:p>
            <a:pPr lvl="1"/>
            <a:r>
              <a:rPr lang="en-US" dirty="0"/>
              <a:t>Single endpoint models</a:t>
            </a:r>
          </a:p>
          <a:p>
            <a:pPr lvl="1"/>
            <a:r>
              <a:rPr lang="en-US" dirty="0"/>
              <a:t>Multiple endpoint models</a:t>
            </a:r>
          </a:p>
          <a:p>
            <a:pPr lvl="1"/>
            <a:r>
              <a:rPr lang="en-US" dirty="0"/>
              <a:t>Models with covariates</a:t>
            </a:r>
          </a:p>
          <a:p>
            <a:pPr marL="342900" indent="-342900"/>
            <a:r>
              <a:rPr lang="en-US" dirty="0"/>
              <a:t>VPC (Visual Predictive Checks)</a:t>
            </a:r>
          </a:p>
          <a:p>
            <a:pPr marL="342900" indent="-342900"/>
            <a:r>
              <a:rPr lang="en-US" dirty="0"/>
              <a:t>Plots customization</a:t>
            </a:r>
          </a:p>
          <a:p>
            <a:pPr marL="342900" indent="-342900"/>
            <a:r>
              <a:rPr lang="en-US" dirty="0"/>
              <a:t>Stratification, filtering and other features</a:t>
            </a:r>
          </a:p>
          <a:p>
            <a:pPr marL="342900" indent="-342900"/>
            <a:r>
              <a:rPr lang="en-US" dirty="0"/>
              <a:t>How to provide feedback?</a:t>
            </a:r>
          </a:p>
        </p:txBody>
      </p:sp>
      <p:sp>
        <p:nvSpPr>
          <p:cNvPr id="7" name="Footer Placeholder 6"/>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Arial" panose="020B0604020202020204"/>
                <a:ea typeface="+mn-ea"/>
                <a:cs typeface="+mn-cs"/>
              </a:rPr>
              <a:t>ggPMX</a:t>
            </a:r>
            <a:endParaRPr kumimoji="0" lang="en-US" sz="700" b="0" i="0" u="none" strike="noStrike" kern="1200" cap="none" spc="0" normalizeH="0" baseline="0" noProof="0" dirty="0">
              <a:ln>
                <a:noFill/>
              </a:ln>
              <a:solidFill>
                <a:srgbClr val="7F7F7F"/>
              </a:solidFill>
              <a:effectLst/>
              <a:uLnTx/>
              <a:uFillTx/>
              <a:latin typeface="Arial" panose="020B0604020202020204"/>
              <a:ea typeface="+mn-ea"/>
              <a:cs typeface="+mn-cs"/>
            </a:endParaRPr>
          </a:p>
        </p:txBody>
      </p:sp>
      <p:sp>
        <p:nvSpPr>
          <p:cNvPr id="2" name="Slide Number Placeholder 1"/>
          <p:cNvSpPr>
            <a:spLocks noGrp="1"/>
          </p:cNvSpPr>
          <p:nvPr>
            <p:ph type="sldNum" sz="quarter" idx="11"/>
          </p:nvPr>
        </p:nvSpPr>
        <p:spPr/>
        <p:txBody>
          <a:bodyPr/>
          <a:lstStyle/>
          <a:p>
            <a:fld id="{47547CF9-5B10-D24F-A8D7-45A9778164F7}" type="slidenum">
              <a:rPr lang="uk-UA" smtClean="0"/>
              <a:pPr/>
              <a:t>18</a:t>
            </a:fld>
            <a:endParaRPr lang="uk-UA" dirty="0"/>
          </a:p>
        </p:txBody>
      </p:sp>
    </p:spTree>
    <p:extLst>
      <p:ext uri="{BB962C8B-B14F-4D97-AF65-F5344CB8AC3E}">
        <p14:creationId xmlns:p14="http://schemas.microsoft.com/office/powerpoint/2010/main" val="4181406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65909" y="1999697"/>
            <a:ext cx="7848600" cy="54006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p:txBody>
          <a:bodyPr/>
          <a:lstStyle/>
          <a:p>
            <a:r>
              <a:rPr lang="en-US" dirty="0"/>
              <a:t>Installation</a:t>
            </a:r>
          </a:p>
        </p:txBody>
      </p:sp>
      <p:sp>
        <p:nvSpPr>
          <p:cNvPr id="3" name="Content Placeholder 2"/>
          <p:cNvSpPr>
            <a:spLocks noGrp="1"/>
          </p:cNvSpPr>
          <p:nvPr>
            <p:ph idx="1"/>
          </p:nvPr>
        </p:nvSpPr>
        <p:spPr>
          <a:xfrm>
            <a:off x="465909" y="1073068"/>
            <a:ext cx="8229600" cy="3105375"/>
          </a:xfrm>
        </p:spPr>
        <p:txBody>
          <a:bodyPr/>
          <a:lstStyle/>
          <a:p>
            <a:r>
              <a:rPr lang="en-US" dirty="0"/>
              <a:t>Open </a:t>
            </a:r>
            <a:r>
              <a:rPr lang="en-US" dirty="0" err="1"/>
              <a:t>Rstudio</a:t>
            </a:r>
            <a:r>
              <a:rPr lang="en-US" dirty="0"/>
              <a:t> and use </a:t>
            </a:r>
            <a:r>
              <a:rPr lang="en-US" u="sng" dirty="0"/>
              <a:t>R 3.6.1</a:t>
            </a:r>
          </a:p>
          <a:p>
            <a:r>
              <a:rPr lang="en-US" dirty="0"/>
              <a:t>In </a:t>
            </a:r>
            <a:r>
              <a:rPr lang="en-US" dirty="0" err="1"/>
              <a:t>Rstudio</a:t>
            </a:r>
            <a:r>
              <a:rPr lang="en-US" dirty="0"/>
              <a:t> command line (or in your R script), type:</a:t>
            </a:r>
          </a:p>
          <a:p>
            <a:endParaRPr lang="en-US" dirty="0"/>
          </a:p>
          <a:p>
            <a:pPr marL="171450" lvl="1" indent="0">
              <a:buNone/>
            </a:pPr>
            <a:r>
              <a:rPr lang="en-US" b="1" dirty="0">
                <a:latin typeface="Consolas" panose="020B0609020204030204" pitchFamily="49" charset="0"/>
                <a:cs typeface="Consolas" panose="020B0609020204030204" pitchFamily="49" charset="0"/>
              </a:rPr>
              <a:t>library(ggPMX)</a:t>
            </a:r>
          </a:p>
          <a:p>
            <a:endParaRPr lang="en-US" dirty="0"/>
          </a:p>
          <a:p>
            <a:r>
              <a:rPr lang="en-US" dirty="0"/>
              <a:t>Verify that </a:t>
            </a:r>
            <a:r>
              <a:rPr lang="en-US" dirty="0" err="1"/>
              <a:t>ggPMX</a:t>
            </a:r>
            <a:r>
              <a:rPr lang="en-US" dirty="0"/>
              <a:t> has been included by typing:</a:t>
            </a:r>
          </a:p>
          <a:p>
            <a:pPr marL="171450" lvl="1" indent="0">
              <a:buNone/>
            </a:pPr>
            <a:r>
              <a:rPr lang="en-US" dirty="0" err="1">
                <a:latin typeface="Consolas" panose="020B0609020204030204" pitchFamily="49" charset="0"/>
                <a:cs typeface="Consolas" panose="020B0609020204030204" pitchFamily="49" charset="0"/>
              </a:rPr>
              <a:t>sessionInfo</a:t>
            </a:r>
            <a:r>
              <a:rPr lang="en-US" dirty="0">
                <a:latin typeface="Consolas" panose="020B0609020204030204" pitchFamily="49" charset="0"/>
                <a:cs typeface="Consolas" panose="020B0609020204030204" pitchFamily="49" charset="0"/>
              </a:rPr>
              <a:t>()</a:t>
            </a:r>
          </a:p>
          <a:p>
            <a:r>
              <a:rPr lang="en-US" dirty="0"/>
              <a:t>Version should be 1.0</a:t>
            </a:r>
          </a:p>
        </p:txBody>
      </p:sp>
      <p:sp>
        <p:nvSpPr>
          <p:cNvPr id="4" name="Footer Placeholder 3"/>
          <p:cNvSpPr>
            <a:spLocks noGrp="1"/>
          </p:cNvSpPr>
          <p:nvPr>
            <p:ph type="ftr" sz="quarter" idx="10"/>
          </p:nvPr>
        </p:nvSpPr>
        <p:spPr/>
        <p:txBody>
          <a:bodyPr/>
          <a:lstStyle/>
          <a:p>
            <a:r>
              <a:rPr lang="en-US"/>
              <a:t>ggPMX</a:t>
            </a:r>
            <a:endParaRPr lang="en-US"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19</a:t>
            </a:fld>
            <a:endParaRPr lang="uk-UA" dirty="0"/>
          </a:p>
        </p:txBody>
      </p:sp>
    </p:spTree>
    <p:extLst>
      <p:ext uri="{BB962C8B-B14F-4D97-AF65-F5344CB8AC3E}">
        <p14:creationId xmlns:p14="http://schemas.microsoft.com/office/powerpoint/2010/main" val="1558473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t>ggPMX</a:t>
            </a:r>
            <a:endParaRPr lang="en-US" dirty="0"/>
          </a:p>
        </p:txBody>
      </p:sp>
      <p:cxnSp>
        <p:nvCxnSpPr>
          <p:cNvPr id="6" name="Straight Connector 5"/>
          <p:cNvCxnSpPr/>
          <p:nvPr/>
        </p:nvCxnSpPr>
        <p:spPr>
          <a:xfrm>
            <a:off x="2185858" y="1581150"/>
            <a:ext cx="6805742"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7" name="Content Placeholder 2"/>
          <p:cNvSpPr txBox="1">
            <a:spLocks/>
          </p:cNvSpPr>
          <p:nvPr/>
        </p:nvSpPr>
        <p:spPr>
          <a:xfrm>
            <a:off x="2185858" y="533399"/>
            <a:ext cx="6805742" cy="1031333"/>
          </a:xfrm>
          <a:prstGeom prst="rect">
            <a:avLst/>
          </a:prstGeom>
          <a:solidFill>
            <a:schemeClr val="accent1">
              <a:lumMod val="20000"/>
              <a:lumOff val="80000"/>
            </a:schemeClr>
          </a:solidFill>
        </p:spPr>
        <p:txBody>
          <a:bodyPr vert="horz" lIns="0" tIns="0" rIns="0" bIns="0" spcCol="182880" rtlCol="0" anchor="ctr">
            <a:noAutofit/>
          </a:bodyPr>
          <a:lstStyle>
            <a:lvl1pPr marL="228600" indent="-228600" algn="l" defTabSz="914400" rtl="0" eaLnBrk="1" latinLnBrk="0" hangingPunct="1">
              <a:spcBef>
                <a:spcPts val="900"/>
              </a:spcBef>
              <a:buClrTx/>
              <a:buSzPct val="100000"/>
              <a:buFont typeface="Wingdings" charset="2"/>
              <a:buChar char="§"/>
              <a:tabLst>
                <a:tab pos="3998913" algn="r"/>
                <a:tab pos="8229600" algn="r"/>
              </a:tabLst>
              <a:defRPr sz="1800" b="0" i="0" kern="1200" spc="0" baseline="0">
                <a:solidFill>
                  <a:schemeClr val="tx1"/>
                </a:solidFill>
                <a:latin typeface="+mn-lt"/>
                <a:ea typeface="+mn-ea"/>
                <a:cs typeface="+mn-cs"/>
              </a:defRPr>
            </a:lvl1pPr>
            <a:lvl2pPr marL="4572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2pPr>
            <a:lvl3pPr marL="6858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3pPr>
            <a:lvl4pPr marL="9144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4pPr>
            <a:lvl5pPr marL="11430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charset="2"/>
              <a:buNone/>
            </a:pPr>
            <a:r>
              <a:rPr lang="en-US" sz="1600" i="1" dirty="0"/>
              <a:t>Bruno Bieth, Irina Baltcheva, Souvik Bhattacharya</a:t>
            </a:r>
            <a:r>
              <a:rPr lang="en-US" sz="1600" dirty="0"/>
              <a:t>, </a:t>
            </a:r>
            <a:r>
              <a:rPr lang="en-US" sz="1600" u="sng" dirty="0"/>
              <a:t>Amine Gassem*</a:t>
            </a:r>
            <a:r>
              <a:rPr lang="en-US" sz="1600" dirty="0"/>
              <a:t>, Christian Bartels, Ivan Demin, Thomas Dumortier, Matt Fidler, Inga Ludwig, Ines Paule</a:t>
            </a:r>
          </a:p>
          <a:p>
            <a:pPr marL="0" indent="0">
              <a:buFont typeface="Wingdings" charset="2"/>
              <a:buNone/>
            </a:pPr>
            <a:r>
              <a:rPr lang="en-US" sz="1200" dirty="0"/>
              <a:t>LT sponsor: Didier Renard</a:t>
            </a:r>
          </a:p>
        </p:txBody>
      </p:sp>
      <p:sp>
        <p:nvSpPr>
          <p:cNvPr id="8" name="Content Placeholder 2"/>
          <p:cNvSpPr txBox="1">
            <a:spLocks/>
          </p:cNvSpPr>
          <p:nvPr/>
        </p:nvSpPr>
        <p:spPr>
          <a:xfrm>
            <a:off x="572083" y="533398"/>
            <a:ext cx="1576258" cy="1031334"/>
          </a:xfrm>
          <a:prstGeom prst="rect">
            <a:avLst/>
          </a:prstGeom>
          <a:solidFill>
            <a:schemeClr val="accent1">
              <a:lumMod val="60000"/>
              <a:lumOff val="40000"/>
            </a:schemeClr>
          </a:solidFill>
        </p:spPr>
        <p:txBody>
          <a:bodyPr vert="horz" lIns="0" tIns="0" rIns="0" bIns="0" spcCol="182880" rtlCol="0" anchor="ctr">
            <a:normAutofit/>
          </a:bodyPr>
          <a:lstStyle>
            <a:lvl1pPr marL="228600" indent="-228600" algn="l" defTabSz="914400" rtl="0" eaLnBrk="1" latinLnBrk="0" hangingPunct="1">
              <a:spcBef>
                <a:spcPts val="1200"/>
              </a:spcBef>
              <a:buClrTx/>
              <a:buSzPct val="120000"/>
              <a:buFont typeface="Arial" pitchFamily="34" charset="0"/>
              <a:buChar char="•"/>
              <a:tabLst>
                <a:tab pos="3998913" algn="r"/>
                <a:tab pos="8229600" algn="r"/>
              </a:tabLst>
              <a:defRPr sz="2400" kern="1200">
                <a:solidFill>
                  <a:schemeClr val="tx1"/>
                </a:solidFill>
                <a:latin typeface="+mn-lt"/>
                <a:ea typeface="+mn-ea"/>
                <a:cs typeface="+mn-cs"/>
              </a:defRPr>
            </a:lvl1pPr>
            <a:lvl2pPr marL="457200" indent="-228600" algn="l" defTabSz="914400" rtl="0" eaLnBrk="1" latinLnBrk="0" hangingPunct="1">
              <a:spcBef>
                <a:spcPts val="600"/>
              </a:spcBef>
              <a:buClrTx/>
              <a:buSzPct val="100000"/>
              <a:buFont typeface="Arial" pitchFamily="34" charset="0"/>
              <a:buChar char="–"/>
              <a:defRPr sz="1800" kern="1200">
                <a:solidFill>
                  <a:schemeClr val="tx1"/>
                </a:solidFill>
                <a:latin typeface="+mn-lt"/>
                <a:ea typeface="+mn-ea"/>
                <a:cs typeface="+mn-cs"/>
              </a:defRPr>
            </a:lvl2pPr>
            <a:lvl3pPr marL="685800" indent="-228600" algn="l" defTabSz="914400" rtl="0" eaLnBrk="1" latinLnBrk="0" hangingPunct="1">
              <a:spcBef>
                <a:spcPts val="600"/>
              </a:spcBef>
              <a:buClrTx/>
              <a:buSzPct val="100000"/>
              <a:buFont typeface="Arial" pitchFamily="34" charset="0"/>
              <a:buChar char="–"/>
              <a:defRPr sz="1600" kern="1200">
                <a:solidFill>
                  <a:schemeClr val="tx1"/>
                </a:solidFill>
                <a:latin typeface="+mn-lt"/>
                <a:ea typeface="+mn-ea"/>
                <a:cs typeface="+mn-cs"/>
              </a:defRPr>
            </a:lvl3pPr>
            <a:lvl4pPr marL="914400" indent="-228600" algn="l" defTabSz="914400" rtl="0" eaLnBrk="1" latinLnBrk="0" hangingPunct="1">
              <a:spcBef>
                <a:spcPts val="600"/>
              </a:spcBef>
              <a:buClrTx/>
              <a:buSzPct val="100000"/>
              <a:buFont typeface="Arial" pitchFamily="34" charset="0"/>
              <a:buChar char="–"/>
              <a:defRPr sz="1600" kern="1200">
                <a:solidFill>
                  <a:schemeClr val="tx1"/>
                </a:solidFill>
                <a:latin typeface="+mn-lt"/>
                <a:ea typeface="+mn-ea"/>
                <a:cs typeface="+mn-cs"/>
              </a:defRPr>
            </a:lvl4pPr>
            <a:lvl5pPr marL="1143000" indent="-228600" algn="l" defTabSz="914400" rtl="0" eaLnBrk="1" latinLnBrk="0" hangingPunct="1">
              <a:spcBef>
                <a:spcPts val="600"/>
              </a:spcBef>
              <a:buClrTx/>
              <a:buSzPct val="100000"/>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400" b="1" dirty="0">
                <a:solidFill>
                  <a:schemeClr val="bg1"/>
                </a:solidFill>
              </a:rPr>
              <a:t>ggPMX Team</a:t>
            </a:r>
          </a:p>
        </p:txBody>
      </p:sp>
      <p:sp>
        <p:nvSpPr>
          <p:cNvPr id="9" name="TextBox 8"/>
          <p:cNvSpPr txBox="1"/>
          <p:nvPr/>
        </p:nvSpPr>
        <p:spPr>
          <a:xfrm>
            <a:off x="7696200" y="1354626"/>
            <a:ext cx="1069330" cy="261610"/>
          </a:xfrm>
          <a:prstGeom prst="rect">
            <a:avLst/>
          </a:prstGeom>
          <a:noFill/>
        </p:spPr>
        <p:txBody>
          <a:bodyPr wrap="square" rtlCol="0">
            <a:spAutoFit/>
          </a:bodyPr>
          <a:lstStyle/>
          <a:p>
            <a:r>
              <a:rPr lang="en-US" sz="1050" dirty="0"/>
              <a:t>*R developer</a:t>
            </a:r>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00" t="7057" r="5833" b="8708"/>
          <a:stretch/>
        </p:blipFill>
        <p:spPr>
          <a:xfrm>
            <a:off x="2438400" y="1752600"/>
            <a:ext cx="5867400" cy="2796611"/>
          </a:xfrm>
          <a:prstGeom prst="rect">
            <a:avLst/>
          </a:prstGeom>
        </p:spPr>
      </p:pic>
      <p:sp>
        <p:nvSpPr>
          <p:cNvPr id="2" name="Slide Number Placeholder 1"/>
          <p:cNvSpPr>
            <a:spLocks noGrp="1"/>
          </p:cNvSpPr>
          <p:nvPr>
            <p:ph type="sldNum" sz="quarter" idx="11"/>
          </p:nvPr>
        </p:nvSpPr>
        <p:spPr/>
        <p:txBody>
          <a:bodyPr/>
          <a:lstStyle/>
          <a:p>
            <a:fld id="{47547CF9-5B10-D24F-A8D7-45A9778164F7}" type="slidenum">
              <a:rPr lang="uk-UA" smtClean="0"/>
              <a:pPr/>
              <a:t>2</a:t>
            </a:fld>
            <a:endParaRPr lang="uk-UA" dirty="0"/>
          </a:p>
        </p:txBody>
      </p:sp>
    </p:spTree>
    <p:extLst>
      <p:ext uri="{BB962C8B-B14F-4D97-AF65-F5344CB8AC3E}">
        <p14:creationId xmlns:p14="http://schemas.microsoft.com/office/powerpoint/2010/main" val="10662574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Overview</a:t>
            </a:r>
          </a:p>
        </p:txBody>
      </p:sp>
      <p:sp>
        <p:nvSpPr>
          <p:cNvPr id="6" name="Content Placeholder 5"/>
          <p:cNvSpPr>
            <a:spLocks noGrp="1"/>
          </p:cNvSpPr>
          <p:nvPr>
            <p:ph idx="1"/>
          </p:nvPr>
        </p:nvSpPr>
        <p:spPr>
          <a:xfrm>
            <a:off x="457200" y="914400"/>
            <a:ext cx="7029450" cy="3611880"/>
          </a:xfrm>
        </p:spPr>
        <p:txBody>
          <a:bodyPr>
            <a:normAutofit fontScale="77500" lnSpcReduction="20000"/>
          </a:bodyPr>
          <a:lstStyle/>
          <a:p>
            <a:pPr marL="342900" indent="-342900"/>
            <a:r>
              <a:rPr lang="en-US" dirty="0"/>
              <a:t>Introduction</a:t>
            </a:r>
          </a:p>
          <a:p>
            <a:pPr marL="342900" indent="-342900"/>
            <a:r>
              <a:rPr lang="en-US" dirty="0"/>
              <a:t>Monolix requirements (tasks to perform)</a:t>
            </a:r>
          </a:p>
          <a:p>
            <a:pPr marL="342900" indent="-342900"/>
            <a:r>
              <a:rPr lang="en-US" dirty="0"/>
              <a:t>Installation</a:t>
            </a:r>
          </a:p>
          <a:p>
            <a:pPr marL="342900" indent="-342900"/>
            <a:r>
              <a:rPr lang="en-US" dirty="0">
                <a:solidFill>
                  <a:schemeClr val="accent1"/>
                </a:solidFill>
              </a:rPr>
              <a:t>Architecture</a:t>
            </a:r>
          </a:p>
          <a:p>
            <a:pPr marL="342900" indent="-342900"/>
            <a:r>
              <a:rPr lang="en-US" dirty="0"/>
              <a:t>Built-in example and default plots</a:t>
            </a:r>
          </a:p>
          <a:p>
            <a:pPr marL="342900" indent="-342900"/>
            <a:r>
              <a:rPr lang="en-US" dirty="0"/>
              <a:t>Report generation</a:t>
            </a:r>
          </a:p>
          <a:p>
            <a:pPr marL="342900" indent="-342900"/>
            <a:r>
              <a:rPr lang="en-US" dirty="0"/>
              <a:t>Advanced Controller creation</a:t>
            </a:r>
          </a:p>
          <a:p>
            <a:pPr lvl="1"/>
            <a:r>
              <a:rPr lang="en-US" dirty="0"/>
              <a:t>Single endpoint models</a:t>
            </a:r>
          </a:p>
          <a:p>
            <a:pPr lvl="1"/>
            <a:r>
              <a:rPr lang="en-US" dirty="0"/>
              <a:t>Multiple endpoint models</a:t>
            </a:r>
          </a:p>
          <a:p>
            <a:pPr lvl="1"/>
            <a:r>
              <a:rPr lang="en-US" dirty="0"/>
              <a:t>Models with covariates</a:t>
            </a:r>
          </a:p>
          <a:p>
            <a:pPr marL="342900" indent="-342900"/>
            <a:r>
              <a:rPr lang="en-US" dirty="0"/>
              <a:t>VPC (Visual Predictive Checks)</a:t>
            </a:r>
          </a:p>
          <a:p>
            <a:pPr marL="342900" indent="-342900"/>
            <a:r>
              <a:rPr lang="en-US" dirty="0"/>
              <a:t>Plots customization</a:t>
            </a:r>
          </a:p>
          <a:p>
            <a:pPr marL="342900" indent="-342900"/>
            <a:r>
              <a:rPr lang="en-US" dirty="0"/>
              <a:t>Stratification, filtering and other features</a:t>
            </a:r>
          </a:p>
          <a:p>
            <a:pPr marL="342900" indent="-342900"/>
            <a:r>
              <a:rPr lang="en-US" dirty="0"/>
              <a:t>How to provide feedback?</a:t>
            </a:r>
          </a:p>
        </p:txBody>
      </p:sp>
      <p:sp>
        <p:nvSpPr>
          <p:cNvPr id="7" name="Footer Placeholder 6"/>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Arial" panose="020B0604020202020204"/>
                <a:ea typeface="+mn-ea"/>
                <a:cs typeface="+mn-cs"/>
              </a:rPr>
              <a:t>ggPMX</a:t>
            </a:r>
            <a:endParaRPr kumimoji="0" lang="en-US" sz="700" b="0" i="0" u="none" strike="noStrike" kern="1200" cap="none" spc="0" normalizeH="0" baseline="0" noProof="0" dirty="0">
              <a:ln>
                <a:noFill/>
              </a:ln>
              <a:solidFill>
                <a:srgbClr val="7F7F7F"/>
              </a:solidFill>
              <a:effectLst/>
              <a:uLnTx/>
              <a:uFillTx/>
              <a:latin typeface="Arial" panose="020B0604020202020204"/>
              <a:ea typeface="+mn-ea"/>
              <a:cs typeface="+mn-cs"/>
            </a:endParaRPr>
          </a:p>
        </p:txBody>
      </p:sp>
      <p:sp>
        <p:nvSpPr>
          <p:cNvPr id="2" name="Slide Number Placeholder 1"/>
          <p:cNvSpPr>
            <a:spLocks noGrp="1"/>
          </p:cNvSpPr>
          <p:nvPr>
            <p:ph type="sldNum" sz="quarter" idx="11"/>
          </p:nvPr>
        </p:nvSpPr>
        <p:spPr/>
        <p:txBody>
          <a:bodyPr/>
          <a:lstStyle/>
          <a:p>
            <a:fld id="{47547CF9-5B10-D24F-A8D7-45A9778164F7}" type="slidenum">
              <a:rPr lang="uk-UA" smtClean="0"/>
              <a:pPr/>
              <a:t>20</a:t>
            </a:fld>
            <a:endParaRPr lang="uk-UA" dirty="0"/>
          </a:p>
        </p:txBody>
      </p:sp>
    </p:spTree>
    <p:extLst>
      <p:ext uri="{BB962C8B-B14F-4D97-AF65-F5344CB8AC3E}">
        <p14:creationId xmlns:p14="http://schemas.microsoft.com/office/powerpoint/2010/main" val="13907524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p>
        </p:txBody>
      </p:sp>
      <p:sp>
        <p:nvSpPr>
          <p:cNvPr id="3" name="Content Placeholder 2"/>
          <p:cNvSpPr>
            <a:spLocks noGrp="1"/>
          </p:cNvSpPr>
          <p:nvPr>
            <p:ph idx="1"/>
          </p:nvPr>
        </p:nvSpPr>
        <p:spPr>
          <a:xfrm>
            <a:off x="457200" y="914400"/>
            <a:ext cx="8458200" cy="3829050"/>
          </a:xfrm>
        </p:spPr>
        <p:txBody>
          <a:bodyPr>
            <a:normAutofit/>
          </a:bodyPr>
          <a:lstStyle/>
          <a:p>
            <a:r>
              <a:rPr lang="en-US" b="1" dirty="0"/>
              <a:t>Reader</a:t>
            </a:r>
            <a:endParaRPr lang="en-US" dirty="0"/>
          </a:p>
          <a:p>
            <a:pPr lvl="1"/>
            <a:r>
              <a:rPr lang="en-US" dirty="0"/>
              <a:t>Reads model outputs from modeling software</a:t>
            </a:r>
          </a:p>
          <a:p>
            <a:pPr lvl="1"/>
            <a:r>
              <a:rPr lang="en-US" dirty="0"/>
              <a:t>Restructures them into standard format for internal processing</a:t>
            </a:r>
          </a:p>
          <a:p>
            <a:r>
              <a:rPr lang="en-US" b="1" dirty="0"/>
              <a:t>Generator</a:t>
            </a:r>
          </a:p>
          <a:p>
            <a:pPr lvl="1"/>
            <a:r>
              <a:rPr lang="en-US" dirty="0"/>
              <a:t>Processes outputs from Reader by generating diagnostic plots</a:t>
            </a:r>
          </a:p>
          <a:p>
            <a:r>
              <a:rPr lang="en-US" b="1" dirty="0"/>
              <a:t>Controller</a:t>
            </a:r>
          </a:p>
          <a:p>
            <a:pPr lvl="1"/>
            <a:r>
              <a:rPr lang="en-US" dirty="0">
                <a:solidFill>
                  <a:srgbClr val="FF0000"/>
                </a:solidFill>
              </a:rPr>
              <a:t>Serves as user interface</a:t>
            </a:r>
            <a:r>
              <a:rPr lang="en-US" dirty="0"/>
              <a:t> to ggPMX object</a:t>
            </a:r>
          </a:p>
          <a:p>
            <a:pPr lvl="1"/>
            <a:r>
              <a:rPr lang="en-US" dirty="0"/>
              <a:t>The user will call Generator functions via wrapper functions in the Controller to produce either all the default plots or selected plots of interest</a:t>
            </a:r>
          </a:p>
          <a:p>
            <a:pPr lvl="1"/>
            <a:r>
              <a:rPr lang="en-US" dirty="0"/>
              <a:t>User can edit the configuration and customize plots</a:t>
            </a:r>
          </a:p>
          <a:p>
            <a:r>
              <a:rPr lang="en-US" b="1" dirty="0"/>
              <a:t>Reporter</a:t>
            </a:r>
          </a:p>
          <a:p>
            <a:pPr lvl="1"/>
            <a:r>
              <a:rPr lang="en-US" dirty="0"/>
              <a:t>Generates graphs and tables into an output file (Word or PDF) with annotations</a:t>
            </a:r>
          </a:p>
        </p:txBody>
      </p:sp>
      <p:sp>
        <p:nvSpPr>
          <p:cNvPr id="4" name="Footer Placeholder 3"/>
          <p:cNvSpPr>
            <a:spLocks noGrp="1"/>
          </p:cNvSpPr>
          <p:nvPr>
            <p:ph type="ftr" sz="quarter" idx="10"/>
          </p:nvPr>
        </p:nvSpPr>
        <p:spPr/>
        <p:txBody>
          <a:bodyPr/>
          <a:lstStyle/>
          <a:p>
            <a:r>
              <a:rPr lang="en-US"/>
              <a:t>ggPMX</a:t>
            </a:r>
            <a:endParaRPr lang="en-US" dirty="0"/>
          </a:p>
        </p:txBody>
      </p:sp>
      <p:sp>
        <p:nvSpPr>
          <p:cNvPr id="7" name="Explosion 2 6"/>
          <p:cNvSpPr/>
          <p:nvPr/>
        </p:nvSpPr>
        <p:spPr>
          <a:xfrm>
            <a:off x="6419850" y="380456"/>
            <a:ext cx="2266950" cy="1240155"/>
          </a:xfrm>
          <a:prstGeom prst="irregularSeal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Object-oriented</a:t>
            </a:r>
          </a:p>
        </p:txBody>
      </p:sp>
      <p:sp>
        <p:nvSpPr>
          <p:cNvPr id="5" name="Slide Number Placeholder 4"/>
          <p:cNvSpPr>
            <a:spLocks noGrp="1"/>
          </p:cNvSpPr>
          <p:nvPr>
            <p:ph type="sldNum" sz="quarter" idx="11"/>
          </p:nvPr>
        </p:nvSpPr>
        <p:spPr/>
        <p:txBody>
          <a:bodyPr/>
          <a:lstStyle/>
          <a:p>
            <a:fld id="{47547CF9-5B10-D24F-A8D7-45A9778164F7}" type="slidenum">
              <a:rPr lang="uk-UA" smtClean="0"/>
              <a:pPr/>
              <a:t>21</a:t>
            </a:fld>
            <a:endParaRPr lang="uk-UA" dirty="0"/>
          </a:p>
        </p:txBody>
      </p:sp>
    </p:spTree>
    <p:extLst>
      <p:ext uri="{BB962C8B-B14F-4D97-AF65-F5344CB8AC3E}">
        <p14:creationId xmlns:p14="http://schemas.microsoft.com/office/powerpoint/2010/main" val="468553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Overview</a:t>
            </a:r>
          </a:p>
        </p:txBody>
      </p:sp>
      <p:sp>
        <p:nvSpPr>
          <p:cNvPr id="6" name="Content Placeholder 5"/>
          <p:cNvSpPr>
            <a:spLocks noGrp="1"/>
          </p:cNvSpPr>
          <p:nvPr>
            <p:ph idx="1"/>
          </p:nvPr>
        </p:nvSpPr>
        <p:spPr>
          <a:xfrm>
            <a:off x="457200" y="914400"/>
            <a:ext cx="7029450" cy="3611880"/>
          </a:xfrm>
        </p:spPr>
        <p:txBody>
          <a:bodyPr>
            <a:normAutofit fontScale="77500" lnSpcReduction="20000"/>
          </a:bodyPr>
          <a:lstStyle/>
          <a:p>
            <a:pPr marL="342900" indent="-342900"/>
            <a:r>
              <a:rPr lang="en-US" dirty="0"/>
              <a:t>Introduction</a:t>
            </a:r>
          </a:p>
          <a:p>
            <a:pPr marL="342900" indent="-342900"/>
            <a:r>
              <a:rPr lang="en-US" dirty="0"/>
              <a:t>Monolix requirements (tasks to perform)</a:t>
            </a:r>
          </a:p>
          <a:p>
            <a:pPr marL="342900" indent="-342900"/>
            <a:r>
              <a:rPr lang="en-US" dirty="0"/>
              <a:t>Installation</a:t>
            </a:r>
          </a:p>
          <a:p>
            <a:pPr marL="342900" indent="-342900"/>
            <a:r>
              <a:rPr lang="en-US" dirty="0"/>
              <a:t>Architecture</a:t>
            </a:r>
          </a:p>
          <a:p>
            <a:pPr marL="342900" indent="-342900"/>
            <a:r>
              <a:rPr lang="en-US" dirty="0">
                <a:solidFill>
                  <a:schemeClr val="accent1"/>
                </a:solidFill>
              </a:rPr>
              <a:t>Built-in example and default plots</a:t>
            </a:r>
          </a:p>
          <a:p>
            <a:pPr marL="342900" indent="-342900"/>
            <a:r>
              <a:rPr lang="en-US" dirty="0"/>
              <a:t>Report generation</a:t>
            </a:r>
          </a:p>
          <a:p>
            <a:pPr marL="342900" indent="-342900"/>
            <a:r>
              <a:rPr lang="en-US" dirty="0"/>
              <a:t>Advanced Controller creation</a:t>
            </a:r>
          </a:p>
          <a:p>
            <a:pPr lvl="1"/>
            <a:r>
              <a:rPr lang="en-US" dirty="0"/>
              <a:t>Single endpoint models</a:t>
            </a:r>
          </a:p>
          <a:p>
            <a:pPr lvl="1"/>
            <a:r>
              <a:rPr lang="en-US" dirty="0"/>
              <a:t>Multiple endpoint models</a:t>
            </a:r>
          </a:p>
          <a:p>
            <a:pPr lvl="1"/>
            <a:r>
              <a:rPr lang="en-US" dirty="0"/>
              <a:t>Models with covariates</a:t>
            </a:r>
          </a:p>
          <a:p>
            <a:pPr marL="342900" indent="-342900"/>
            <a:r>
              <a:rPr lang="en-US" dirty="0"/>
              <a:t>VPC (Visual Predictive Checks)</a:t>
            </a:r>
          </a:p>
          <a:p>
            <a:pPr marL="342900" indent="-342900"/>
            <a:r>
              <a:rPr lang="en-US" dirty="0"/>
              <a:t>Plots customization</a:t>
            </a:r>
          </a:p>
          <a:p>
            <a:pPr marL="342900" indent="-342900"/>
            <a:r>
              <a:rPr lang="en-US" dirty="0"/>
              <a:t>Stratification, filtering and other features</a:t>
            </a:r>
          </a:p>
          <a:p>
            <a:pPr marL="342900" indent="-342900"/>
            <a:r>
              <a:rPr lang="en-US" dirty="0"/>
              <a:t>How to provide feedback?</a:t>
            </a:r>
          </a:p>
        </p:txBody>
      </p:sp>
      <p:sp>
        <p:nvSpPr>
          <p:cNvPr id="7" name="Footer Placeholder 6"/>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Arial" panose="020B0604020202020204"/>
                <a:ea typeface="+mn-ea"/>
                <a:cs typeface="+mn-cs"/>
              </a:rPr>
              <a:t>ggPMX</a:t>
            </a:r>
            <a:endParaRPr kumimoji="0" lang="en-US" sz="700" b="0" i="0" u="none" strike="noStrike" kern="1200" cap="none" spc="0" normalizeH="0" baseline="0" noProof="0" dirty="0">
              <a:ln>
                <a:noFill/>
              </a:ln>
              <a:solidFill>
                <a:srgbClr val="7F7F7F"/>
              </a:solidFill>
              <a:effectLst/>
              <a:uLnTx/>
              <a:uFillTx/>
              <a:latin typeface="Arial" panose="020B0604020202020204"/>
              <a:ea typeface="+mn-ea"/>
              <a:cs typeface="+mn-cs"/>
            </a:endParaRPr>
          </a:p>
        </p:txBody>
      </p:sp>
      <p:sp>
        <p:nvSpPr>
          <p:cNvPr id="2" name="Slide Number Placeholder 1"/>
          <p:cNvSpPr>
            <a:spLocks noGrp="1"/>
          </p:cNvSpPr>
          <p:nvPr>
            <p:ph type="sldNum" sz="quarter" idx="11"/>
          </p:nvPr>
        </p:nvSpPr>
        <p:spPr/>
        <p:txBody>
          <a:bodyPr/>
          <a:lstStyle/>
          <a:p>
            <a:fld id="{47547CF9-5B10-D24F-A8D7-45A9778164F7}" type="slidenum">
              <a:rPr lang="uk-UA" smtClean="0"/>
              <a:pPr/>
              <a:t>22</a:t>
            </a:fld>
            <a:endParaRPr lang="uk-UA" dirty="0"/>
          </a:p>
        </p:txBody>
      </p:sp>
    </p:spTree>
    <p:extLst>
      <p:ext uri="{BB962C8B-B14F-4D97-AF65-F5344CB8AC3E}">
        <p14:creationId xmlns:p14="http://schemas.microsoft.com/office/powerpoint/2010/main" val="2403345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create a controller?</a:t>
            </a:r>
            <a:br>
              <a:rPr lang="en-US" dirty="0"/>
            </a:br>
            <a:r>
              <a:rPr lang="en-US" sz="2400" b="0" dirty="0" err="1">
                <a:latin typeface="+mn-lt"/>
              </a:rPr>
              <a:t>Monolix</a:t>
            </a:r>
            <a:r>
              <a:rPr lang="en-US" sz="2400" b="0" dirty="0">
                <a:latin typeface="+mn-lt"/>
              </a:rPr>
              <a:t> Example: </a:t>
            </a:r>
            <a:r>
              <a:rPr lang="en-US" sz="2400" b="0" dirty="0" err="1">
                <a:latin typeface="+mn-lt"/>
              </a:rPr>
              <a:t>pmx_mlxtran</a:t>
            </a:r>
            <a:r>
              <a:rPr lang="en-US" sz="2400" b="0" dirty="0">
                <a:latin typeface="+mn-lt"/>
              </a:rPr>
              <a:t>()</a:t>
            </a:r>
            <a:endParaRPr lang="en-US" b="0" dirty="0">
              <a:latin typeface="+mn-lt"/>
            </a:endParaRPr>
          </a:p>
        </p:txBody>
      </p:sp>
      <p:sp>
        <p:nvSpPr>
          <p:cNvPr id="6" name="Content Placeholder 5"/>
          <p:cNvSpPr>
            <a:spLocks noGrp="1"/>
          </p:cNvSpPr>
          <p:nvPr>
            <p:ph idx="1"/>
          </p:nvPr>
        </p:nvSpPr>
        <p:spPr>
          <a:xfrm>
            <a:off x="457200" y="1371375"/>
            <a:ext cx="8534400" cy="3105375"/>
          </a:xfrm>
        </p:spPr>
        <p:txBody>
          <a:bodyPr>
            <a:normAutofit/>
          </a:bodyPr>
          <a:lstStyle/>
          <a:p>
            <a:pPr marL="0" indent="0">
              <a:buNone/>
            </a:pPr>
            <a:endParaRPr lang="en-US" sz="1500" dirty="0"/>
          </a:p>
          <a:p>
            <a:r>
              <a:rPr lang="en-US" sz="1500" b="1" dirty="0" err="1">
                <a:solidFill>
                  <a:schemeClr val="accent2"/>
                </a:solidFill>
              </a:rPr>
              <a:t>pmx_mlxtran</a:t>
            </a:r>
            <a:r>
              <a:rPr lang="en-US" sz="1500" b="1" dirty="0">
                <a:solidFill>
                  <a:schemeClr val="accent2"/>
                </a:solidFill>
              </a:rPr>
              <a:t>() </a:t>
            </a:r>
            <a:r>
              <a:rPr lang="en-US" sz="1500" dirty="0"/>
              <a:t>parses the </a:t>
            </a:r>
            <a:r>
              <a:rPr lang="en-US" sz="1500" dirty="0" err="1"/>
              <a:t>mlxtran</a:t>
            </a:r>
            <a:r>
              <a:rPr lang="en-US" sz="1500" dirty="0"/>
              <a:t> file of a Monolix project to create the </a:t>
            </a:r>
            <a:r>
              <a:rPr lang="en-US" sz="1500" b="1" dirty="0"/>
              <a:t>ggPMX controller</a:t>
            </a:r>
          </a:p>
          <a:p>
            <a:r>
              <a:rPr lang="en-US" sz="1500" b="1" dirty="0"/>
              <a:t>Only one mandatory argument</a:t>
            </a:r>
            <a:r>
              <a:rPr lang="en-US" sz="1500" dirty="0"/>
              <a:t>: </a:t>
            </a:r>
            <a:r>
              <a:rPr lang="en-US" sz="1500" i="1" dirty="0" err="1"/>
              <a:t>file_name</a:t>
            </a:r>
            <a:r>
              <a:rPr lang="en-US" sz="1500" dirty="0"/>
              <a:t>: path to </a:t>
            </a:r>
            <a:r>
              <a:rPr lang="en-US" sz="1500" dirty="0" err="1"/>
              <a:t>mlxtran</a:t>
            </a:r>
            <a:r>
              <a:rPr lang="en-US" sz="1500" dirty="0"/>
              <a:t> file</a:t>
            </a:r>
          </a:p>
          <a:p>
            <a:endParaRPr lang="en-US" sz="1500" i="1" dirty="0"/>
          </a:p>
          <a:p>
            <a:endParaRPr lang="en-US" sz="1500" i="1" dirty="0"/>
          </a:p>
          <a:p>
            <a:endParaRPr lang="en-US" sz="1500" i="1" dirty="0"/>
          </a:p>
          <a:p>
            <a:endParaRPr lang="en-US" sz="1600" dirty="0">
              <a:cs typeface="Consolas" panose="020B0609020204030204" pitchFamily="49" charset="0"/>
            </a:endParaRPr>
          </a:p>
          <a:p>
            <a:r>
              <a:rPr lang="en-US" sz="1600" dirty="0">
                <a:cs typeface="Consolas" panose="020B0609020204030204" pitchFamily="49" charset="0"/>
              </a:rPr>
              <a:t>To view the plots and other Controller fields, type:</a:t>
            </a:r>
          </a:p>
          <a:p>
            <a:endParaRPr lang="en-US" sz="1500" i="1" dirty="0"/>
          </a:p>
        </p:txBody>
      </p:sp>
      <p:sp>
        <p:nvSpPr>
          <p:cNvPr id="3" name="Footer Placeholder 2"/>
          <p:cNvSpPr>
            <a:spLocks noGrp="1"/>
          </p:cNvSpPr>
          <p:nvPr>
            <p:ph type="ftr" sz="quarter" idx="10"/>
          </p:nvPr>
        </p:nvSpPr>
        <p:spPr/>
        <p:txBody>
          <a:bodyPr/>
          <a:lstStyle/>
          <a:p>
            <a:r>
              <a:rPr lang="en-US" dirty="0"/>
              <a:t>ggPMX</a:t>
            </a:r>
          </a:p>
        </p:txBody>
      </p:sp>
      <p:sp>
        <p:nvSpPr>
          <p:cNvPr id="8" name="Rectangle 7"/>
          <p:cNvSpPr/>
          <p:nvPr/>
        </p:nvSpPr>
        <p:spPr>
          <a:xfrm>
            <a:off x="457200" y="2314200"/>
            <a:ext cx="8534400" cy="938719"/>
          </a:xfrm>
          <a:prstGeom prst="rect">
            <a:avLst/>
          </a:prstGeom>
          <a:solidFill>
            <a:schemeClr val="accent4">
              <a:lumMod val="20000"/>
              <a:lumOff val="80000"/>
            </a:schemeClr>
          </a:solidFill>
        </p:spPr>
        <p:txBody>
          <a:bodyPr wrap="square">
            <a:spAutoFit/>
          </a:bodyPr>
          <a:lstStyle/>
          <a:p>
            <a:r>
              <a:rPr lang="en-US" sz="1100" dirty="0">
                <a:solidFill>
                  <a:schemeClr val="bg1">
                    <a:lumMod val="50000"/>
                  </a:schemeClr>
                </a:solidFill>
                <a:latin typeface="Consolas" panose="020B0609020204030204" pitchFamily="49" charset="0"/>
                <a:cs typeface="Consolas" panose="020B0609020204030204" pitchFamily="49" charset="0"/>
              </a:rPr>
              <a:t># For example, use build-in </a:t>
            </a:r>
            <a:r>
              <a:rPr lang="en-US" sz="1100" dirty="0" err="1">
                <a:solidFill>
                  <a:schemeClr val="bg1">
                    <a:lumMod val="50000"/>
                  </a:schemeClr>
                </a:solidFill>
                <a:latin typeface="Consolas" panose="020B0609020204030204" pitchFamily="49" charset="0"/>
                <a:cs typeface="Consolas" panose="020B0609020204030204" pitchFamily="49" charset="0"/>
              </a:rPr>
              <a:t>mlxtran</a:t>
            </a:r>
            <a:r>
              <a:rPr lang="en-US" sz="1100" dirty="0">
                <a:solidFill>
                  <a:schemeClr val="bg1">
                    <a:lumMod val="50000"/>
                  </a:schemeClr>
                </a:solidFill>
                <a:latin typeface="Consolas" panose="020B0609020204030204" pitchFamily="49" charset="0"/>
                <a:cs typeface="Consolas" panose="020B0609020204030204" pitchFamily="49" charset="0"/>
              </a:rPr>
              <a:t> file in ggPMX</a:t>
            </a:r>
          </a:p>
          <a:p>
            <a:r>
              <a:rPr lang="en-US" sz="1100" dirty="0" err="1">
                <a:solidFill>
                  <a:srgbClr val="000000"/>
                </a:solidFill>
                <a:latin typeface="Consolas" panose="020B0609020204030204" pitchFamily="49" charset="0"/>
                <a:cs typeface="Consolas" panose="020B0609020204030204" pitchFamily="49" charset="0"/>
              </a:rPr>
              <a:t>mlxtran_path</a:t>
            </a:r>
            <a:r>
              <a:rPr lang="en-US" sz="1100" dirty="0">
                <a:solidFill>
                  <a:srgbClr val="000000"/>
                </a:solidFill>
                <a:latin typeface="Consolas" panose="020B0609020204030204" pitchFamily="49" charset="0"/>
                <a:cs typeface="Consolas" panose="020B0609020204030204" pitchFamily="49" charset="0"/>
              </a:rPr>
              <a:t> &lt;- </a:t>
            </a:r>
            <a:r>
              <a:rPr lang="en-US" sz="1100" b="1" dirty="0" err="1">
                <a:solidFill>
                  <a:srgbClr val="214A88"/>
                </a:solidFill>
                <a:latin typeface="Consolas" panose="020B0609020204030204" pitchFamily="49" charset="0"/>
                <a:cs typeface="Consolas" panose="020B0609020204030204" pitchFamily="49" charset="0"/>
              </a:rPr>
              <a:t>file.path</a:t>
            </a:r>
            <a:r>
              <a:rPr lang="en-US" sz="1100" dirty="0">
                <a:solidFill>
                  <a:srgbClr val="000000"/>
                </a:solidFill>
                <a:latin typeface="Consolas" panose="020B0609020204030204" pitchFamily="49" charset="0"/>
                <a:cs typeface="Consolas" panose="020B0609020204030204" pitchFamily="49" charset="0"/>
              </a:rPr>
              <a:t>(</a:t>
            </a:r>
            <a:r>
              <a:rPr lang="en-US" sz="1100" b="1" dirty="0" err="1">
                <a:solidFill>
                  <a:srgbClr val="214A88"/>
                </a:solidFill>
                <a:latin typeface="Consolas" panose="020B0609020204030204" pitchFamily="49" charset="0"/>
                <a:cs typeface="Consolas" panose="020B0609020204030204" pitchFamily="49" charset="0"/>
              </a:rPr>
              <a:t>system.file</a:t>
            </a:r>
            <a:r>
              <a:rPr lang="en-US" sz="1100" dirty="0">
                <a:solidFill>
                  <a:srgbClr val="000000"/>
                </a:solidFill>
                <a:latin typeface="Consolas" panose="020B0609020204030204" pitchFamily="49" charset="0"/>
                <a:cs typeface="Consolas" panose="020B0609020204030204" pitchFamily="49" charset="0"/>
              </a:rPr>
              <a:t>(</a:t>
            </a:r>
            <a:r>
              <a:rPr lang="en-US" sz="1100" dirty="0">
                <a:solidFill>
                  <a:srgbClr val="214A88"/>
                </a:solidFill>
                <a:latin typeface="Consolas" panose="020B0609020204030204" pitchFamily="49" charset="0"/>
                <a:cs typeface="Consolas" panose="020B0609020204030204" pitchFamily="49" charset="0"/>
              </a:rPr>
              <a:t>package = </a:t>
            </a:r>
            <a:r>
              <a:rPr lang="en-US" sz="1100" dirty="0">
                <a:solidFill>
                  <a:srgbClr val="4F9A05"/>
                </a:solidFill>
                <a:latin typeface="Consolas" panose="020B0609020204030204" pitchFamily="49" charset="0"/>
                <a:cs typeface="Consolas" panose="020B0609020204030204" pitchFamily="49" charset="0"/>
              </a:rPr>
              <a:t>"</a:t>
            </a:r>
            <a:r>
              <a:rPr lang="en-US" sz="1100" dirty="0" err="1">
                <a:solidFill>
                  <a:srgbClr val="4F9A05"/>
                </a:solidFill>
                <a:latin typeface="Consolas" panose="020B0609020204030204" pitchFamily="49" charset="0"/>
                <a:cs typeface="Consolas" panose="020B0609020204030204" pitchFamily="49" charset="0"/>
              </a:rPr>
              <a:t>ggPMX</a:t>
            </a:r>
            <a:r>
              <a:rPr lang="en-US" sz="1100" dirty="0">
                <a:solidFill>
                  <a:srgbClr val="4F9A05"/>
                </a:solidFill>
                <a:latin typeface="Consolas" panose="020B0609020204030204" pitchFamily="49" charset="0"/>
                <a:cs typeface="Consolas" panose="020B0609020204030204" pitchFamily="49" charset="0"/>
              </a:rPr>
              <a:t>"</a:t>
            </a:r>
            <a:r>
              <a:rPr lang="en-US" sz="1100" dirty="0">
                <a:solidFill>
                  <a:srgbClr val="000000"/>
                </a:solidFill>
                <a:latin typeface="Consolas" panose="020B0609020204030204" pitchFamily="49" charset="0"/>
                <a:cs typeface="Consolas" panose="020B0609020204030204" pitchFamily="49" charset="0"/>
              </a:rPr>
              <a:t>),</a:t>
            </a:r>
            <a:r>
              <a:rPr lang="en-US" sz="1100" dirty="0">
                <a:solidFill>
                  <a:srgbClr val="4F9A05"/>
                </a:solidFill>
                <a:latin typeface="Consolas" panose="020B0609020204030204" pitchFamily="49" charset="0"/>
                <a:cs typeface="Consolas" panose="020B0609020204030204" pitchFamily="49" charset="0"/>
              </a:rPr>
              <a:t>"testdata"</a:t>
            </a:r>
            <a:r>
              <a:rPr lang="en-US" sz="1100" dirty="0">
                <a:solidFill>
                  <a:srgbClr val="000000"/>
                </a:solidFill>
                <a:latin typeface="Consolas" panose="020B0609020204030204" pitchFamily="49" charset="0"/>
                <a:cs typeface="Consolas" panose="020B0609020204030204" pitchFamily="49" charset="0"/>
              </a:rPr>
              <a:t>,</a:t>
            </a:r>
            <a:r>
              <a:rPr lang="en-US" sz="1100" dirty="0">
                <a:solidFill>
                  <a:srgbClr val="4F9A05"/>
                </a:solidFill>
                <a:latin typeface="Consolas" panose="020B0609020204030204" pitchFamily="49" charset="0"/>
                <a:cs typeface="Consolas" panose="020B0609020204030204" pitchFamily="49" charset="0"/>
              </a:rPr>
              <a:t>"1_popPK_model"</a:t>
            </a:r>
            <a:r>
              <a:rPr lang="en-US" sz="1100" dirty="0">
                <a:solidFill>
                  <a:srgbClr val="000000"/>
                </a:solidFill>
                <a:latin typeface="Consolas" panose="020B0609020204030204" pitchFamily="49" charset="0"/>
                <a:cs typeface="Consolas" panose="020B0609020204030204" pitchFamily="49" charset="0"/>
              </a:rPr>
              <a:t>, </a:t>
            </a:r>
            <a:r>
              <a:rPr lang="en-US" sz="1100" dirty="0">
                <a:solidFill>
                  <a:srgbClr val="4F9A05"/>
                </a:solidFill>
                <a:latin typeface="Consolas" panose="020B0609020204030204" pitchFamily="49" charset="0"/>
                <a:cs typeface="Consolas" panose="020B0609020204030204" pitchFamily="49" charset="0"/>
              </a:rPr>
              <a:t>"</a:t>
            </a:r>
            <a:r>
              <a:rPr lang="en-US" sz="1100" dirty="0" err="1">
                <a:solidFill>
                  <a:srgbClr val="4F9A05"/>
                </a:solidFill>
                <a:latin typeface="Consolas" panose="020B0609020204030204" pitchFamily="49" charset="0"/>
                <a:cs typeface="Consolas" panose="020B0609020204030204" pitchFamily="49" charset="0"/>
              </a:rPr>
              <a:t>project.mlxtran</a:t>
            </a:r>
            <a:r>
              <a:rPr lang="en-US" sz="1100" dirty="0">
                <a:solidFill>
                  <a:srgbClr val="4F9A05"/>
                </a:solidFill>
                <a:latin typeface="Consolas" panose="020B0609020204030204" pitchFamily="49" charset="0"/>
                <a:cs typeface="Consolas" panose="020B0609020204030204" pitchFamily="49" charset="0"/>
              </a:rPr>
              <a:t>"</a:t>
            </a:r>
            <a:r>
              <a:rPr lang="en-US" sz="1100" dirty="0">
                <a:solidFill>
                  <a:srgbClr val="000000"/>
                </a:solidFill>
                <a:latin typeface="Consolas" panose="020B0609020204030204" pitchFamily="49" charset="0"/>
                <a:cs typeface="Consolas" panose="020B0609020204030204" pitchFamily="49" charset="0"/>
              </a:rPr>
              <a:t>)</a:t>
            </a:r>
          </a:p>
          <a:p>
            <a:endParaRPr lang="en-US" sz="1100" dirty="0">
              <a:solidFill>
                <a:srgbClr val="000000"/>
              </a:solidFill>
              <a:latin typeface="Consolas" panose="020B0609020204030204" pitchFamily="49" charset="0"/>
              <a:cs typeface="Consolas" panose="020B0609020204030204" pitchFamily="49" charset="0"/>
            </a:endParaRPr>
          </a:p>
          <a:p>
            <a:r>
              <a:rPr lang="en-US" sz="1100" dirty="0">
                <a:solidFill>
                  <a:schemeClr val="bg1">
                    <a:lumMod val="50000"/>
                  </a:schemeClr>
                </a:solidFill>
                <a:latin typeface="Consolas" panose="020B0609020204030204" pitchFamily="49" charset="0"/>
                <a:cs typeface="Consolas" panose="020B0609020204030204" pitchFamily="49" charset="0"/>
              </a:rPr>
              <a:t># Controller Creation</a:t>
            </a:r>
            <a:endParaRPr lang="en-US" sz="1100" dirty="0">
              <a:solidFill>
                <a:srgbClr val="000000"/>
              </a:solidFill>
              <a:latin typeface="Consolas" panose="020B0609020204030204" pitchFamily="49" charset="0"/>
              <a:cs typeface="Consolas" panose="020B0609020204030204" pitchFamily="49" charset="0"/>
            </a:endParaRPr>
          </a:p>
          <a:p>
            <a:r>
              <a:rPr lang="en-US" sz="1100" dirty="0" err="1">
                <a:solidFill>
                  <a:srgbClr val="000000"/>
                </a:solidFill>
                <a:latin typeface="Consolas" panose="020B0609020204030204" pitchFamily="49" charset="0"/>
                <a:cs typeface="Consolas" panose="020B0609020204030204" pitchFamily="49" charset="0"/>
              </a:rPr>
              <a:t>ctr</a:t>
            </a:r>
            <a:r>
              <a:rPr lang="en-US" sz="1100" dirty="0">
                <a:solidFill>
                  <a:srgbClr val="000000"/>
                </a:solidFill>
                <a:latin typeface="Consolas" panose="020B0609020204030204" pitchFamily="49" charset="0"/>
                <a:cs typeface="Consolas" panose="020B0609020204030204" pitchFamily="49" charset="0"/>
              </a:rPr>
              <a:t> &lt;- </a:t>
            </a:r>
            <a:r>
              <a:rPr lang="en-US" sz="1100" b="1" dirty="0" err="1">
                <a:solidFill>
                  <a:srgbClr val="214A88"/>
                </a:solidFill>
                <a:latin typeface="Consolas" panose="020B0609020204030204" pitchFamily="49" charset="0"/>
                <a:cs typeface="Consolas" panose="020B0609020204030204" pitchFamily="49" charset="0"/>
              </a:rPr>
              <a:t>pmx_mlxtran</a:t>
            </a:r>
            <a:r>
              <a:rPr lang="en-US" sz="1100" dirty="0">
                <a:solidFill>
                  <a:srgbClr val="000000"/>
                </a:solidFill>
                <a:latin typeface="Consolas" panose="020B0609020204030204" pitchFamily="49" charset="0"/>
                <a:cs typeface="Consolas" panose="020B0609020204030204" pitchFamily="49" charset="0"/>
              </a:rPr>
              <a:t>(</a:t>
            </a:r>
            <a:r>
              <a:rPr lang="en-US" sz="1100" dirty="0" err="1">
                <a:solidFill>
                  <a:srgbClr val="214A88"/>
                </a:solidFill>
                <a:latin typeface="Consolas" panose="020B0609020204030204" pitchFamily="49" charset="0"/>
                <a:cs typeface="Consolas" panose="020B0609020204030204" pitchFamily="49" charset="0"/>
              </a:rPr>
              <a:t>file_name</a:t>
            </a:r>
            <a:r>
              <a:rPr lang="en-US" sz="1100" dirty="0">
                <a:solidFill>
                  <a:srgbClr val="214A88"/>
                </a:solidFill>
                <a:latin typeface="Consolas" panose="020B0609020204030204" pitchFamily="49" charset="0"/>
                <a:cs typeface="Consolas" panose="020B0609020204030204" pitchFamily="49" charset="0"/>
              </a:rPr>
              <a:t> = </a:t>
            </a:r>
            <a:r>
              <a:rPr lang="en-US" sz="1100" dirty="0" err="1">
                <a:solidFill>
                  <a:srgbClr val="000000"/>
                </a:solidFill>
                <a:latin typeface="Consolas" panose="020B0609020204030204" pitchFamily="49" charset="0"/>
                <a:cs typeface="Consolas" panose="020B0609020204030204" pitchFamily="49" charset="0"/>
              </a:rPr>
              <a:t>mlxtran_path</a:t>
            </a:r>
            <a:r>
              <a:rPr lang="en-US" sz="1100" dirty="0">
                <a:solidFill>
                  <a:srgbClr val="000000"/>
                </a:solidFill>
                <a:latin typeface="Consolas" panose="020B0609020204030204" pitchFamily="49" charset="0"/>
                <a:cs typeface="Consolas" panose="020B0609020204030204" pitchFamily="49" charset="0"/>
              </a:rPr>
              <a:t>)</a:t>
            </a:r>
          </a:p>
        </p:txBody>
      </p:sp>
      <p:sp>
        <p:nvSpPr>
          <p:cNvPr id="4" name="Slide Number Placeholder 3"/>
          <p:cNvSpPr>
            <a:spLocks noGrp="1"/>
          </p:cNvSpPr>
          <p:nvPr>
            <p:ph type="sldNum" sz="quarter" idx="11"/>
          </p:nvPr>
        </p:nvSpPr>
        <p:spPr/>
        <p:txBody>
          <a:bodyPr/>
          <a:lstStyle/>
          <a:p>
            <a:fld id="{47547CF9-5B10-D24F-A8D7-45A9778164F7}" type="slidenum">
              <a:rPr lang="uk-UA" smtClean="0"/>
              <a:pPr/>
              <a:t>23</a:t>
            </a:fld>
            <a:endParaRPr lang="uk-UA" dirty="0"/>
          </a:p>
        </p:txBody>
      </p:sp>
      <p:sp>
        <p:nvSpPr>
          <p:cNvPr id="11" name="Rectangle 10"/>
          <p:cNvSpPr/>
          <p:nvPr/>
        </p:nvSpPr>
        <p:spPr>
          <a:xfrm>
            <a:off x="457200" y="4095750"/>
            <a:ext cx="8534400" cy="300082"/>
          </a:xfrm>
          <a:prstGeom prst="rect">
            <a:avLst/>
          </a:prstGeom>
          <a:solidFill>
            <a:schemeClr val="accent4">
              <a:lumMod val="20000"/>
              <a:lumOff val="80000"/>
            </a:schemeClr>
          </a:solidFill>
        </p:spPr>
        <p:txBody>
          <a:bodyPr wrap="square">
            <a:spAutoFit/>
          </a:bodyPr>
          <a:lstStyle/>
          <a:p>
            <a:r>
              <a:rPr lang="en-US" sz="1350" dirty="0" err="1">
                <a:solidFill>
                  <a:srgbClr val="000000"/>
                </a:solidFill>
                <a:latin typeface="Consolas" panose="020B0609020204030204" pitchFamily="49" charset="0"/>
                <a:cs typeface="Consolas" panose="020B0609020204030204" pitchFamily="49" charset="0"/>
              </a:rPr>
              <a:t>ctr</a:t>
            </a:r>
            <a:endParaRPr lang="en-US" sz="1350" dirty="0">
              <a:solidFill>
                <a:srgbClr val="00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200142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create a controller?</a:t>
            </a:r>
            <a:br>
              <a:rPr lang="en-US" dirty="0"/>
            </a:br>
            <a:r>
              <a:rPr lang="en-US" sz="2400" b="0" dirty="0" err="1">
                <a:latin typeface="+mn-lt"/>
              </a:rPr>
              <a:t>nlmixr</a:t>
            </a:r>
            <a:r>
              <a:rPr lang="en-US" sz="2400" b="0" dirty="0">
                <a:latin typeface="+mn-lt"/>
              </a:rPr>
              <a:t> example: </a:t>
            </a:r>
            <a:r>
              <a:rPr lang="en-US" sz="2400" b="0" dirty="0" err="1">
                <a:latin typeface="+mn-lt"/>
              </a:rPr>
              <a:t>pmx_nlmxir</a:t>
            </a:r>
            <a:r>
              <a:rPr lang="en-US" sz="2400" b="0" dirty="0">
                <a:latin typeface="+mn-lt"/>
              </a:rPr>
              <a:t>()</a:t>
            </a:r>
            <a:endParaRPr lang="en-US" b="0" dirty="0">
              <a:latin typeface="+mn-lt"/>
            </a:endParaRPr>
          </a:p>
        </p:txBody>
      </p:sp>
      <p:sp>
        <p:nvSpPr>
          <p:cNvPr id="6" name="Content Placeholder 5"/>
          <p:cNvSpPr>
            <a:spLocks noGrp="1"/>
          </p:cNvSpPr>
          <p:nvPr>
            <p:ph idx="1"/>
          </p:nvPr>
        </p:nvSpPr>
        <p:spPr>
          <a:xfrm>
            <a:off x="457200" y="1371375"/>
            <a:ext cx="8534400" cy="3105375"/>
          </a:xfrm>
        </p:spPr>
        <p:txBody>
          <a:bodyPr>
            <a:normAutofit/>
          </a:bodyPr>
          <a:lstStyle/>
          <a:p>
            <a:pPr marL="0" indent="0">
              <a:buNone/>
            </a:pPr>
            <a:endParaRPr lang="en-US" sz="1500" dirty="0"/>
          </a:p>
          <a:p>
            <a:r>
              <a:rPr lang="en-US" sz="1500" b="1" dirty="0" err="1">
                <a:solidFill>
                  <a:schemeClr val="accent2"/>
                </a:solidFill>
              </a:rPr>
              <a:t>pmx_nlmxir</a:t>
            </a:r>
            <a:r>
              <a:rPr lang="en-US" sz="1500" b="1" dirty="0">
                <a:solidFill>
                  <a:schemeClr val="accent2"/>
                </a:solidFill>
              </a:rPr>
              <a:t>() </a:t>
            </a:r>
            <a:r>
              <a:rPr lang="en-US" sz="1500" dirty="0"/>
              <a:t>parses the fit object from </a:t>
            </a:r>
            <a:r>
              <a:rPr lang="en-US" sz="1500" dirty="0" err="1"/>
              <a:t>nlmixr</a:t>
            </a:r>
            <a:r>
              <a:rPr lang="en-US" sz="1500" dirty="0"/>
              <a:t> model to create the </a:t>
            </a:r>
            <a:r>
              <a:rPr lang="en-US" sz="1500" b="1" dirty="0"/>
              <a:t>ggPMX controller</a:t>
            </a:r>
          </a:p>
          <a:p>
            <a:r>
              <a:rPr lang="en-US" sz="1500" b="1" dirty="0"/>
              <a:t>Only one mandatory argument</a:t>
            </a:r>
            <a:r>
              <a:rPr lang="en-US" sz="1500" dirty="0"/>
              <a:t>: </a:t>
            </a:r>
            <a:r>
              <a:rPr lang="en-US" sz="1500" i="1" dirty="0"/>
              <a:t>fit</a:t>
            </a:r>
            <a:r>
              <a:rPr lang="en-US" sz="1500" dirty="0"/>
              <a:t>: R-object fit created by nlmixr</a:t>
            </a:r>
          </a:p>
          <a:p>
            <a:endParaRPr lang="en-US" sz="1500" dirty="0"/>
          </a:p>
          <a:p>
            <a:endParaRPr lang="en-US" sz="1500" dirty="0"/>
          </a:p>
          <a:p>
            <a:endParaRPr lang="en-US" sz="1500" dirty="0"/>
          </a:p>
          <a:p>
            <a:endParaRPr lang="en-US" sz="1500" dirty="0"/>
          </a:p>
          <a:p>
            <a:endParaRPr lang="en-US" sz="1500" dirty="0"/>
          </a:p>
          <a:p>
            <a:r>
              <a:rPr lang="en-US" sz="1500" dirty="0"/>
              <a:t>More information, read nlmixr vignette:</a:t>
            </a:r>
          </a:p>
          <a:p>
            <a:endParaRPr lang="en-US" sz="1500" i="1" dirty="0"/>
          </a:p>
          <a:p>
            <a:endParaRPr lang="en-US" sz="1500" i="1" dirty="0"/>
          </a:p>
          <a:p>
            <a:endParaRPr lang="en-US" sz="1500" i="1" dirty="0"/>
          </a:p>
          <a:p>
            <a:pPr marL="0" indent="0">
              <a:buNone/>
            </a:pPr>
            <a:endParaRPr lang="en-US" sz="1500" i="1" dirty="0"/>
          </a:p>
        </p:txBody>
      </p:sp>
      <p:sp>
        <p:nvSpPr>
          <p:cNvPr id="3" name="Footer Placeholder 2"/>
          <p:cNvSpPr>
            <a:spLocks noGrp="1"/>
          </p:cNvSpPr>
          <p:nvPr>
            <p:ph type="ftr" sz="quarter" idx="10"/>
          </p:nvPr>
        </p:nvSpPr>
        <p:spPr/>
        <p:txBody>
          <a:bodyPr/>
          <a:lstStyle/>
          <a:p>
            <a:r>
              <a:rPr lang="en-US" dirty="0"/>
              <a:t>ggPMX</a:t>
            </a:r>
          </a:p>
        </p:txBody>
      </p:sp>
      <p:sp>
        <p:nvSpPr>
          <p:cNvPr id="8" name="Rectangle 7"/>
          <p:cNvSpPr/>
          <p:nvPr/>
        </p:nvSpPr>
        <p:spPr>
          <a:xfrm>
            <a:off x="457200" y="2507471"/>
            <a:ext cx="8534400" cy="1338828"/>
          </a:xfrm>
          <a:prstGeom prst="rect">
            <a:avLst/>
          </a:prstGeom>
          <a:solidFill>
            <a:schemeClr val="accent4">
              <a:lumMod val="20000"/>
              <a:lumOff val="80000"/>
            </a:schemeClr>
          </a:solidFill>
        </p:spPr>
        <p:txBody>
          <a:bodyPr wrap="square">
            <a:spAutoFit/>
          </a:bodyPr>
          <a:lstStyle/>
          <a:p>
            <a:r>
              <a:rPr lang="en-US" sz="1350" dirty="0">
                <a:solidFill>
                  <a:schemeClr val="bg1">
                    <a:lumMod val="50000"/>
                  </a:schemeClr>
                </a:solidFill>
                <a:latin typeface="Consolas" panose="020B0609020204030204" pitchFamily="49" charset="0"/>
                <a:cs typeface="Consolas" panose="020B0609020204030204" pitchFamily="49" charset="0"/>
              </a:rPr>
              <a:t># Assume that </a:t>
            </a:r>
            <a:r>
              <a:rPr lang="en-US" sz="1350" dirty="0" err="1">
                <a:solidFill>
                  <a:schemeClr val="bg1">
                    <a:lumMod val="50000"/>
                  </a:schemeClr>
                </a:solidFill>
                <a:latin typeface="Consolas" panose="020B0609020204030204" pitchFamily="49" charset="0"/>
                <a:cs typeface="Consolas" panose="020B0609020204030204" pitchFamily="49" charset="0"/>
              </a:rPr>
              <a:t>one.compartment</a:t>
            </a:r>
            <a:r>
              <a:rPr lang="en-US" sz="1350" dirty="0">
                <a:solidFill>
                  <a:schemeClr val="bg1">
                    <a:lumMod val="50000"/>
                  </a:schemeClr>
                </a:solidFill>
                <a:latin typeface="Consolas" panose="020B0609020204030204" pitchFamily="49" charset="0"/>
                <a:cs typeface="Consolas" panose="020B0609020204030204" pitchFamily="49" charset="0"/>
              </a:rPr>
              <a:t> (defined on backup slides) model is used to fit theophylline modeling dataset</a:t>
            </a:r>
          </a:p>
          <a:p>
            <a:r>
              <a:rPr lang="en-US" sz="1350" dirty="0">
                <a:solidFill>
                  <a:srgbClr val="000000"/>
                </a:solidFill>
                <a:latin typeface="Consolas" panose="020B0609020204030204" pitchFamily="49" charset="0"/>
                <a:cs typeface="Consolas" panose="020B0609020204030204" pitchFamily="49" charset="0"/>
              </a:rPr>
              <a:t>fit &lt;- nlmixr(</a:t>
            </a:r>
            <a:r>
              <a:rPr lang="en-US" sz="1350" dirty="0" err="1">
                <a:solidFill>
                  <a:srgbClr val="214A88"/>
                </a:solidFill>
                <a:latin typeface="Consolas" panose="020B0609020204030204" pitchFamily="49" charset="0"/>
                <a:cs typeface="Consolas" panose="020B0609020204030204" pitchFamily="49" charset="0"/>
              </a:rPr>
              <a:t>one.compartment</a:t>
            </a:r>
            <a:r>
              <a:rPr lang="en-US" sz="1350" dirty="0">
                <a:solidFill>
                  <a:srgbClr val="000000"/>
                </a:solidFill>
                <a:latin typeface="Consolas" panose="020B0609020204030204" pitchFamily="49" charset="0"/>
                <a:cs typeface="Consolas" panose="020B0609020204030204" pitchFamily="49" charset="0"/>
              </a:rPr>
              <a:t>, </a:t>
            </a:r>
            <a:r>
              <a:rPr lang="en-US" sz="1350" dirty="0" err="1">
                <a:solidFill>
                  <a:srgbClr val="214A88"/>
                </a:solidFill>
                <a:latin typeface="Consolas" panose="020B0609020204030204" pitchFamily="49" charset="0"/>
                <a:cs typeface="Consolas" panose="020B0609020204030204" pitchFamily="49" charset="0"/>
              </a:rPr>
              <a:t>theo_sd</a:t>
            </a:r>
            <a:r>
              <a:rPr lang="en-US" sz="1350" dirty="0">
                <a:solidFill>
                  <a:srgbClr val="000000"/>
                </a:solidFill>
                <a:latin typeface="Consolas" panose="020B0609020204030204" pitchFamily="49" charset="0"/>
                <a:cs typeface="Consolas" panose="020B0609020204030204" pitchFamily="49" charset="0"/>
              </a:rPr>
              <a:t>, </a:t>
            </a:r>
            <a:r>
              <a:rPr lang="en-US" sz="1350" dirty="0" err="1">
                <a:solidFill>
                  <a:srgbClr val="000000"/>
                </a:solidFill>
                <a:latin typeface="Consolas" panose="020B0609020204030204" pitchFamily="49" charset="0"/>
                <a:cs typeface="Consolas" panose="020B0609020204030204" pitchFamily="49" charset="0"/>
              </a:rPr>
              <a:t>est</a:t>
            </a:r>
            <a:r>
              <a:rPr lang="en-US" sz="1350" dirty="0">
                <a:solidFill>
                  <a:srgbClr val="000000"/>
                </a:solidFill>
                <a:latin typeface="Consolas" panose="020B0609020204030204" pitchFamily="49" charset="0"/>
                <a:cs typeface="Consolas" panose="020B0609020204030204" pitchFamily="49" charset="0"/>
              </a:rPr>
              <a:t>=</a:t>
            </a:r>
            <a:r>
              <a:rPr lang="en-US" sz="1350" dirty="0">
                <a:solidFill>
                  <a:srgbClr val="4F9A05"/>
                </a:solidFill>
                <a:latin typeface="Consolas" panose="020B0609020204030204" pitchFamily="49" charset="0"/>
                <a:cs typeface="Consolas" panose="020B0609020204030204" pitchFamily="49" charset="0"/>
              </a:rPr>
              <a:t>"</a:t>
            </a:r>
            <a:r>
              <a:rPr lang="en-US" sz="1350" dirty="0" err="1">
                <a:solidFill>
                  <a:srgbClr val="4F9A05"/>
                </a:solidFill>
                <a:latin typeface="Consolas" panose="020B0609020204030204" pitchFamily="49" charset="0"/>
                <a:cs typeface="Consolas" panose="020B0609020204030204" pitchFamily="49" charset="0"/>
              </a:rPr>
              <a:t>saem</a:t>
            </a:r>
            <a:r>
              <a:rPr lang="en-US" sz="1350" dirty="0">
                <a:solidFill>
                  <a:srgbClr val="4F9A05"/>
                </a:solidFill>
                <a:latin typeface="Consolas" panose="020B0609020204030204" pitchFamily="49" charset="0"/>
                <a:cs typeface="Consolas" panose="020B0609020204030204" pitchFamily="49" charset="0"/>
              </a:rPr>
              <a:t>", </a:t>
            </a:r>
            <a:r>
              <a:rPr lang="en-US" sz="1350" dirty="0">
                <a:solidFill>
                  <a:srgbClr val="000000"/>
                </a:solidFill>
                <a:latin typeface="Consolas" panose="020B0609020204030204" pitchFamily="49" charset="0"/>
                <a:cs typeface="Consolas" panose="020B0609020204030204" pitchFamily="49" charset="0"/>
              </a:rPr>
              <a:t>control=list(print=0))</a:t>
            </a:r>
          </a:p>
          <a:p>
            <a:endParaRPr lang="en-US" sz="1350" dirty="0">
              <a:solidFill>
                <a:srgbClr val="000000"/>
              </a:solidFill>
              <a:latin typeface="Consolas" panose="020B0609020204030204" pitchFamily="49" charset="0"/>
              <a:cs typeface="Consolas" panose="020B0609020204030204" pitchFamily="49" charset="0"/>
            </a:endParaRPr>
          </a:p>
          <a:p>
            <a:r>
              <a:rPr lang="en-US" sz="1350" dirty="0">
                <a:solidFill>
                  <a:schemeClr val="bg1">
                    <a:lumMod val="50000"/>
                  </a:schemeClr>
                </a:solidFill>
                <a:latin typeface="Consolas" panose="020B0609020204030204" pitchFamily="49" charset="0"/>
                <a:cs typeface="Consolas" panose="020B0609020204030204" pitchFamily="49" charset="0"/>
              </a:rPr>
              <a:t># Controller Creation</a:t>
            </a:r>
            <a:endParaRPr lang="en-US" sz="1350" dirty="0">
              <a:solidFill>
                <a:srgbClr val="000000"/>
              </a:solidFill>
              <a:latin typeface="Consolas" panose="020B0609020204030204" pitchFamily="49" charset="0"/>
              <a:cs typeface="Consolas" panose="020B0609020204030204" pitchFamily="49" charset="0"/>
            </a:endParaRPr>
          </a:p>
          <a:p>
            <a:r>
              <a:rPr lang="en-US" sz="1350" dirty="0" err="1">
                <a:solidFill>
                  <a:srgbClr val="000000"/>
                </a:solidFill>
                <a:latin typeface="Consolas" panose="020B0609020204030204" pitchFamily="49" charset="0"/>
                <a:cs typeface="Consolas" panose="020B0609020204030204" pitchFamily="49" charset="0"/>
              </a:rPr>
              <a:t>ctr</a:t>
            </a:r>
            <a:r>
              <a:rPr lang="en-US" sz="1350" dirty="0">
                <a:solidFill>
                  <a:srgbClr val="000000"/>
                </a:solidFill>
                <a:latin typeface="Consolas" panose="020B0609020204030204" pitchFamily="49" charset="0"/>
                <a:cs typeface="Consolas" panose="020B0609020204030204" pitchFamily="49" charset="0"/>
              </a:rPr>
              <a:t> &lt;- </a:t>
            </a:r>
            <a:r>
              <a:rPr lang="en-US" sz="1350" b="1" dirty="0" err="1">
                <a:solidFill>
                  <a:srgbClr val="214A88"/>
                </a:solidFill>
                <a:latin typeface="Consolas" panose="020B0609020204030204" pitchFamily="49" charset="0"/>
                <a:cs typeface="Consolas" panose="020B0609020204030204" pitchFamily="49" charset="0"/>
              </a:rPr>
              <a:t>pmx_nlmixr</a:t>
            </a:r>
            <a:r>
              <a:rPr lang="en-US" sz="1350" dirty="0">
                <a:solidFill>
                  <a:srgbClr val="000000"/>
                </a:solidFill>
                <a:latin typeface="Consolas" panose="020B0609020204030204" pitchFamily="49" charset="0"/>
                <a:cs typeface="Consolas" panose="020B0609020204030204" pitchFamily="49" charset="0"/>
              </a:rPr>
              <a:t>(</a:t>
            </a:r>
            <a:r>
              <a:rPr lang="en-US" sz="1350" dirty="0">
                <a:solidFill>
                  <a:srgbClr val="214A88"/>
                </a:solidFill>
                <a:latin typeface="Consolas" panose="020B0609020204030204" pitchFamily="49" charset="0"/>
                <a:cs typeface="Consolas" panose="020B0609020204030204" pitchFamily="49" charset="0"/>
              </a:rPr>
              <a:t>fit, </a:t>
            </a:r>
            <a:r>
              <a:rPr lang="en-US" sz="1350" dirty="0" err="1">
                <a:solidFill>
                  <a:srgbClr val="000000"/>
                </a:solidFill>
                <a:latin typeface="Consolas" panose="020B0609020204030204" pitchFamily="49" charset="0"/>
                <a:cs typeface="Consolas" panose="020B0609020204030204" pitchFamily="49" charset="0"/>
              </a:rPr>
              <a:t>vpc</a:t>
            </a:r>
            <a:r>
              <a:rPr lang="en-US" sz="1350" dirty="0">
                <a:solidFill>
                  <a:srgbClr val="000000"/>
                </a:solidFill>
                <a:latin typeface="Consolas" panose="020B0609020204030204" pitchFamily="49" charset="0"/>
                <a:cs typeface="Consolas" panose="020B0609020204030204" pitchFamily="49" charset="0"/>
              </a:rPr>
              <a:t>=FALSE)</a:t>
            </a:r>
          </a:p>
        </p:txBody>
      </p:sp>
      <p:sp>
        <p:nvSpPr>
          <p:cNvPr id="4" name="Slide Number Placeholder 3"/>
          <p:cNvSpPr>
            <a:spLocks noGrp="1"/>
          </p:cNvSpPr>
          <p:nvPr>
            <p:ph type="sldNum" sz="quarter" idx="11"/>
          </p:nvPr>
        </p:nvSpPr>
        <p:spPr/>
        <p:txBody>
          <a:bodyPr/>
          <a:lstStyle/>
          <a:p>
            <a:fld id="{47547CF9-5B10-D24F-A8D7-45A9778164F7}" type="slidenum">
              <a:rPr lang="uk-UA" smtClean="0"/>
              <a:pPr/>
              <a:t>24</a:t>
            </a:fld>
            <a:endParaRPr lang="uk-UA" dirty="0"/>
          </a:p>
        </p:txBody>
      </p:sp>
      <p:sp>
        <p:nvSpPr>
          <p:cNvPr id="7" name="Rectangle 6"/>
          <p:cNvSpPr/>
          <p:nvPr/>
        </p:nvSpPr>
        <p:spPr>
          <a:xfrm>
            <a:off x="457200" y="4400550"/>
            <a:ext cx="8534400" cy="300082"/>
          </a:xfrm>
          <a:prstGeom prst="rect">
            <a:avLst/>
          </a:prstGeom>
          <a:solidFill>
            <a:schemeClr val="accent4">
              <a:lumMod val="20000"/>
              <a:lumOff val="80000"/>
            </a:schemeClr>
          </a:solidFill>
        </p:spPr>
        <p:txBody>
          <a:bodyPr wrap="square">
            <a:spAutoFit/>
          </a:bodyPr>
          <a:lstStyle/>
          <a:p>
            <a:r>
              <a:rPr lang="en-US" sz="1200" dirty="0">
                <a:latin typeface="Consolas" panose="020B0609020204030204" pitchFamily="49" charset="0"/>
                <a:cs typeface="Consolas" panose="020B0609020204030204" pitchFamily="49" charset="0"/>
              </a:rPr>
              <a:t>vignette(</a:t>
            </a:r>
            <a:r>
              <a:rPr lang="en-US" sz="1350" dirty="0">
                <a:solidFill>
                  <a:srgbClr val="214A88"/>
                </a:solidFill>
                <a:latin typeface="Consolas" panose="020B0609020204030204" pitchFamily="49" charset="0"/>
                <a:cs typeface="Consolas" panose="020B0609020204030204" pitchFamily="49" charset="0"/>
              </a:rPr>
              <a:t>"ggPMX-nlmixr"</a:t>
            </a:r>
            <a:r>
              <a:rPr lang="en-US" sz="135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105462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Controller content </a:t>
            </a:r>
            <a:r>
              <a:rPr lang="en-CH" dirty="0"/>
              <a:t>–</a:t>
            </a:r>
            <a:r>
              <a:rPr lang="en-US" dirty="0"/>
              <a:t> </a:t>
            </a:r>
            <a:r>
              <a:rPr lang="en-US" dirty="0" err="1"/>
              <a:t>Monolix</a:t>
            </a:r>
            <a:r>
              <a:rPr lang="en-US" dirty="0"/>
              <a:t> 2018</a:t>
            </a:r>
          </a:p>
        </p:txBody>
      </p:sp>
      <p:sp>
        <p:nvSpPr>
          <p:cNvPr id="4" name="Footer Placeholder 3"/>
          <p:cNvSpPr>
            <a:spLocks noGrp="1"/>
          </p:cNvSpPr>
          <p:nvPr>
            <p:ph type="ftr" sz="quarter" idx="10"/>
          </p:nvPr>
        </p:nvSpPr>
        <p:spPr/>
        <p:txBody>
          <a:bodyPr/>
          <a:lstStyle/>
          <a:p>
            <a:r>
              <a:rPr lang="en-US"/>
              <a:t>ggPMX</a:t>
            </a:r>
            <a:endParaRPr lang="en-US" dirty="0"/>
          </a:p>
        </p:txBody>
      </p:sp>
      <p:pic>
        <p:nvPicPr>
          <p:cNvPr id="7" name="Picture 6"/>
          <p:cNvPicPr>
            <a:picLocks noChangeAspect="1"/>
          </p:cNvPicPr>
          <p:nvPr/>
        </p:nvPicPr>
        <p:blipFill rotWithShape="1">
          <a:blip r:embed="rId2"/>
          <a:srcRect t="-335"/>
          <a:stretch/>
        </p:blipFill>
        <p:spPr>
          <a:xfrm>
            <a:off x="1709682" y="666750"/>
            <a:ext cx="3672300" cy="4422665"/>
          </a:xfrm>
          <a:prstGeom prst="rect">
            <a:avLst/>
          </a:prstGeom>
        </p:spPr>
      </p:pic>
      <p:sp>
        <p:nvSpPr>
          <p:cNvPr id="8" name="TextBox 7"/>
          <p:cNvSpPr txBox="1"/>
          <p:nvPr/>
        </p:nvSpPr>
        <p:spPr>
          <a:xfrm>
            <a:off x="4043703" y="1488145"/>
            <a:ext cx="1973617" cy="300082"/>
          </a:xfrm>
          <a:prstGeom prst="rect">
            <a:avLst/>
          </a:prstGeom>
          <a:noFill/>
        </p:spPr>
        <p:txBody>
          <a:bodyPr wrap="none" rtlCol="0">
            <a:spAutoFit/>
          </a:bodyPr>
          <a:lstStyle/>
          <a:p>
            <a:r>
              <a:rPr lang="en-US" sz="1350" dirty="0">
                <a:solidFill>
                  <a:schemeClr val="accent2"/>
                </a:solidFill>
              </a:rPr>
              <a:t>Controller configuration</a:t>
            </a:r>
          </a:p>
        </p:txBody>
      </p:sp>
      <p:sp>
        <p:nvSpPr>
          <p:cNvPr id="9" name="Right Brace 8"/>
          <p:cNvSpPr/>
          <p:nvPr/>
        </p:nvSpPr>
        <p:spPr>
          <a:xfrm>
            <a:off x="3707904" y="1167594"/>
            <a:ext cx="324036" cy="872623"/>
          </a:xfrm>
          <a:prstGeom prst="rightBrace">
            <a:avLst>
              <a:gd name="adj1" fmla="val 69650"/>
              <a:gd name="adj2" fmla="val 50000"/>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 name="TextBox 9"/>
          <p:cNvSpPr txBox="1"/>
          <p:nvPr/>
        </p:nvSpPr>
        <p:spPr>
          <a:xfrm>
            <a:off x="5805909" y="2448396"/>
            <a:ext cx="1454244" cy="300082"/>
          </a:xfrm>
          <a:prstGeom prst="rect">
            <a:avLst/>
          </a:prstGeom>
          <a:noFill/>
        </p:spPr>
        <p:txBody>
          <a:bodyPr wrap="none" rtlCol="0">
            <a:spAutoFit/>
          </a:bodyPr>
          <a:lstStyle/>
          <a:p>
            <a:r>
              <a:rPr lang="en-US" sz="1350" dirty="0" err="1">
                <a:solidFill>
                  <a:schemeClr val="accent2"/>
                </a:solidFill>
              </a:rPr>
              <a:t>ggPMX</a:t>
            </a:r>
            <a:r>
              <a:rPr lang="en-US" sz="1350" dirty="0">
                <a:solidFill>
                  <a:schemeClr val="accent2"/>
                </a:solidFill>
              </a:rPr>
              <a:t> datasets</a:t>
            </a:r>
          </a:p>
        </p:txBody>
      </p:sp>
      <p:sp>
        <p:nvSpPr>
          <p:cNvPr id="11" name="Right Brace 10"/>
          <p:cNvSpPr/>
          <p:nvPr/>
        </p:nvSpPr>
        <p:spPr>
          <a:xfrm>
            <a:off x="5444073" y="2250561"/>
            <a:ext cx="324036" cy="672669"/>
          </a:xfrm>
          <a:prstGeom prst="rightBrace">
            <a:avLst>
              <a:gd name="adj1" fmla="val 69650"/>
              <a:gd name="adj2" fmla="val 50000"/>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2" name="TextBox 11"/>
          <p:cNvSpPr txBox="1"/>
          <p:nvPr/>
        </p:nvSpPr>
        <p:spPr>
          <a:xfrm>
            <a:off x="4057249" y="3962113"/>
            <a:ext cx="3089307" cy="507831"/>
          </a:xfrm>
          <a:prstGeom prst="rect">
            <a:avLst/>
          </a:prstGeom>
          <a:noFill/>
        </p:spPr>
        <p:txBody>
          <a:bodyPr wrap="none" rtlCol="0">
            <a:spAutoFit/>
          </a:bodyPr>
          <a:lstStyle/>
          <a:p>
            <a:r>
              <a:rPr lang="en-US" sz="1350" dirty="0">
                <a:solidFill>
                  <a:schemeClr val="accent2"/>
                </a:solidFill>
              </a:rPr>
              <a:t>Available plots </a:t>
            </a:r>
          </a:p>
          <a:p>
            <a:r>
              <a:rPr lang="en-US" sz="1350" dirty="0">
                <a:solidFill>
                  <a:schemeClr val="accent2"/>
                </a:solidFill>
              </a:rPr>
              <a:t>(command: </a:t>
            </a:r>
            <a:r>
              <a:rPr lang="en-US" sz="1350" b="1" dirty="0" err="1">
                <a:solidFill>
                  <a:schemeClr val="accent2"/>
                </a:solidFill>
              </a:rPr>
              <a:t>pmx_plot</a:t>
            </a:r>
            <a:r>
              <a:rPr lang="en-US" sz="1350" b="1" dirty="0">
                <a:solidFill>
                  <a:schemeClr val="accent2"/>
                </a:solidFill>
              </a:rPr>
              <a:t>_&lt;</a:t>
            </a:r>
            <a:r>
              <a:rPr lang="en-US" sz="1350" b="1" dirty="0" err="1">
                <a:solidFill>
                  <a:schemeClr val="accent2"/>
                </a:solidFill>
              </a:rPr>
              <a:t>plot_name</a:t>
            </a:r>
            <a:r>
              <a:rPr lang="en-US" sz="1350" b="1" dirty="0">
                <a:solidFill>
                  <a:schemeClr val="accent2"/>
                </a:solidFill>
              </a:rPr>
              <a:t>&gt;</a:t>
            </a:r>
            <a:r>
              <a:rPr lang="en-US" sz="1350" dirty="0">
                <a:solidFill>
                  <a:schemeClr val="accent2"/>
                </a:solidFill>
              </a:rPr>
              <a:t>)</a:t>
            </a:r>
          </a:p>
        </p:txBody>
      </p:sp>
      <p:sp>
        <p:nvSpPr>
          <p:cNvPr id="13" name="Right Brace 12"/>
          <p:cNvSpPr/>
          <p:nvPr/>
        </p:nvSpPr>
        <p:spPr>
          <a:xfrm>
            <a:off x="3708742" y="3111810"/>
            <a:ext cx="324036" cy="1977605"/>
          </a:xfrm>
          <a:prstGeom prst="rightBrace">
            <a:avLst>
              <a:gd name="adj1" fmla="val 69650"/>
              <a:gd name="adj2" fmla="val 50000"/>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4" name="TextBox 13"/>
          <p:cNvSpPr txBox="1"/>
          <p:nvPr/>
        </p:nvSpPr>
        <p:spPr>
          <a:xfrm>
            <a:off x="2965042" y="2040217"/>
            <a:ext cx="1130438" cy="253916"/>
          </a:xfrm>
          <a:prstGeom prst="rect">
            <a:avLst/>
          </a:prstGeom>
          <a:noFill/>
        </p:spPr>
        <p:txBody>
          <a:bodyPr wrap="none" rtlCol="0">
            <a:spAutoFit/>
          </a:bodyPr>
          <a:lstStyle/>
          <a:p>
            <a:r>
              <a:rPr lang="en-US" sz="1050" dirty="0">
                <a:solidFill>
                  <a:srgbClr val="00B050"/>
                </a:solidFill>
              </a:rPr>
              <a:t>Monolix outputs</a:t>
            </a:r>
          </a:p>
        </p:txBody>
      </p:sp>
      <p:sp>
        <p:nvSpPr>
          <p:cNvPr id="15" name="Oval 14"/>
          <p:cNvSpPr/>
          <p:nvPr/>
        </p:nvSpPr>
        <p:spPr>
          <a:xfrm>
            <a:off x="2326764" y="2085696"/>
            <a:ext cx="841080" cy="972109"/>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Slide Number Placeholder 2"/>
          <p:cNvSpPr>
            <a:spLocks noGrp="1"/>
          </p:cNvSpPr>
          <p:nvPr>
            <p:ph type="sldNum" sz="quarter" idx="11"/>
          </p:nvPr>
        </p:nvSpPr>
        <p:spPr/>
        <p:txBody>
          <a:bodyPr/>
          <a:lstStyle/>
          <a:p>
            <a:fld id="{47547CF9-5B10-D24F-A8D7-45A9778164F7}" type="slidenum">
              <a:rPr lang="uk-UA" smtClean="0"/>
              <a:pPr/>
              <a:t>25</a:t>
            </a:fld>
            <a:endParaRPr lang="uk-UA" dirty="0"/>
          </a:p>
        </p:txBody>
      </p:sp>
    </p:spTree>
    <p:extLst>
      <p:ext uri="{BB962C8B-B14F-4D97-AF65-F5344CB8AC3E}">
        <p14:creationId xmlns:p14="http://schemas.microsoft.com/office/powerpoint/2010/main" val="9608437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76400" y="729251"/>
            <a:ext cx="5114214" cy="4315590"/>
          </a:xfrm>
          <a:prstGeom prst="rect">
            <a:avLst/>
          </a:prstGeom>
        </p:spPr>
      </p:pic>
      <p:sp>
        <p:nvSpPr>
          <p:cNvPr id="2" name="Title 1"/>
          <p:cNvSpPr>
            <a:spLocks noGrp="1"/>
          </p:cNvSpPr>
          <p:nvPr>
            <p:ph type="title"/>
          </p:nvPr>
        </p:nvSpPr>
        <p:spPr/>
        <p:txBody>
          <a:bodyPr/>
          <a:lstStyle/>
          <a:p>
            <a:r>
              <a:rPr lang="en-US" dirty="0"/>
              <a:t>Controller content </a:t>
            </a:r>
            <a:r>
              <a:rPr lang="en-CH" dirty="0"/>
              <a:t>–</a:t>
            </a:r>
            <a:r>
              <a:rPr lang="en-US" dirty="0"/>
              <a:t> </a:t>
            </a:r>
            <a:r>
              <a:rPr lang="en-US" dirty="0" err="1"/>
              <a:t>Monolix</a:t>
            </a:r>
            <a:r>
              <a:rPr lang="en-US" dirty="0"/>
              <a:t> 2019</a:t>
            </a:r>
          </a:p>
        </p:txBody>
      </p:sp>
      <p:sp>
        <p:nvSpPr>
          <p:cNvPr id="4" name="Footer Placeholder 3"/>
          <p:cNvSpPr>
            <a:spLocks noGrp="1"/>
          </p:cNvSpPr>
          <p:nvPr>
            <p:ph type="ftr" sz="quarter" idx="10"/>
          </p:nvPr>
        </p:nvSpPr>
        <p:spPr/>
        <p:txBody>
          <a:bodyPr/>
          <a:lstStyle/>
          <a:p>
            <a:r>
              <a:rPr lang="en-US"/>
              <a:t>ggPMX</a:t>
            </a:r>
            <a:endParaRPr lang="en-US" dirty="0"/>
          </a:p>
        </p:txBody>
      </p:sp>
      <p:sp>
        <p:nvSpPr>
          <p:cNvPr id="8" name="TextBox 7"/>
          <p:cNvSpPr txBox="1"/>
          <p:nvPr/>
        </p:nvSpPr>
        <p:spPr>
          <a:xfrm>
            <a:off x="4799849" y="1139701"/>
            <a:ext cx="1973617" cy="300082"/>
          </a:xfrm>
          <a:prstGeom prst="rect">
            <a:avLst/>
          </a:prstGeom>
          <a:noFill/>
        </p:spPr>
        <p:txBody>
          <a:bodyPr wrap="none" rtlCol="0">
            <a:spAutoFit/>
          </a:bodyPr>
          <a:lstStyle/>
          <a:p>
            <a:r>
              <a:rPr lang="en-US" sz="1350" dirty="0">
                <a:solidFill>
                  <a:srgbClr val="92D050"/>
                </a:solidFill>
              </a:rPr>
              <a:t>Controller configuration</a:t>
            </a:r>
          </a:p>
        </p:txBody>
      </p:sp>
      <p:sp>
        <p:nvSpPr>
          <p:cNvPr id="9" name="Right Brace 8"/>
          <p:cNvSpPr/>
          <p:nvPr/>
        </p:nvSpPr>
        <p:spPr>
          <a:xfrm>
            <a:off x="4464050" y="819150"/>
            <a:ext cx="324036" cy="872623"/>
          </a:xfrm>
          <a:prstGeom prst="rightBrace">
            <a:avLst>
              <a:gd name="adj1" fmla="val 69650"/>
              <a:gd name="adj2" fmla="val 50000"/>
            </a:avLst>
          </a:prstGeom>
          <a:ln w="2857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solidFill>
                <a:srgbClr val="92D050"/>
              </a:solidFill>
            </a:endParaRPr>
          </a:p>
        </p:txBody>
      </p:sp>
      <p:sp>
        <p:nvSpPr>
          <p:cNvPr id="10" name="TextBox 9"/>
          <p:cNvSpPr txBox="1"/>
          <p:nvPr/>
        </p:nvSpPr>
        <p:spPr>
          <a:xfrm>
            <a:off x="7082316" y="2172601"/>
            <a:ext cx="1454244" cy="300082"/>
          </a:xfrm>
          <a:prstGeom prst="rect">
            <a:avLst/>
          </a:prstGeom>
          <a:noFill/>
        </p:spPr>
        <p:txBody>
          <a:bodyPr wrap="none" rtlCol="0">
            <a:spAutoFit/>
          </a:bodyPr>
          <a:lstStyle/>
          <a:p>
            <a:r>
              <a:rPr lang="en-US" sz="1350" dirty="0" err="1">
                <a:solidFill>
                  <a:schemeClr val="accent2"/>
                </a:solidFill>
              </a:rPr>
              <a:t>ggPMX</a:t>
            </a:r>
            <a:r>
              <a:rPr lang="en-US" sz="1350" dirty="0">
                <a:solidFill>
                  <a:schemeClr val="accent2"/>
                </a:solidFill>
              </a:rPr>
              <a:t> datasets</a:t>
            </a:r>
          </a:p>
        </p:txBody>
      </p:sp>
      <p:sp>
        <p:nvSpPr>
          <p:cNvPr id="11" name="Right Brace 10"/>
          <p:cNvSpPr/>
          <p:nvPr/>
        </p:nvSpPr>
        <p:spPr>
          <a:xfrm>
            <a:off x="6813550" y="1974766"/>
            <a:ext cx="324036" cy="672669"/>
          </a:xfrm>
          <a:prstGeom prst="rightBrace">
            <a:avLst>
              <a:gd name="adj1" fmla="val 69650"/>
              <a:gd name="adj2" fmla="val 50000"/>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2" name="TextBox 11"/>
          <p:cNvSpPr txBox="1"/>
          <p:nvPr/>
        </p:nvSpPr>
        <p:spPr>
          <a:xfrm>
            <a:off x="3777507" y="3882848"/>
            <a:ext cx="3089307" cy="507831"/>
          </a:xfrm>
          <a:prstGeom prst="rect">
            <a:avLst/>
          </a:prstGeom>
          <a:noFill/>
        </p:spPr>
        <p:txBody>
          <a:bodyPr wrap="none" rtlCol="0">
            <a:spAutoFit/>
          </a:bodyPr>
          <a:lstStyle/>
          <a:p>
            <a:r>
              <a:rPr lang="en-US" sz="1350" dirty="0">
                <a:solidFill>
                  <a:srgbClr val="92D050"/>
                </a:solidFill>
              </a:rPr>
              <a:t>Available plots </a:t>
            </a:r>
          </a:p>
          <a:p>
            <a:r>
              <a:rPr lang="en-US" sz="1350" dirty="0">
                <a:solidFill>
                  <a:srgbClr val="92D050"/>
                </a:solidFill>
              </a:rPr>
              <a:t>(command: </a:t>
            </a:r>
            <a:r>
              <a:rPr lang="en-US" sz="1350" b="1" dirty="0" err="1">
                <a:solidFill>
                  <a:srgbClr val="92D050"/>
                </a:solidFill>
              </a:rPr>
              <a:t>pmx_plot</a:t>
            </a:r>
            <a:r>
              <a:rPr lang="en-US" sz="1350" b="1" dirty="0">
                <a:solidFill>
                  <a:srgbClr val="92D050"/>
                </a:solidFill>
              </a:rPr>
              <a:t>_&lt;</a:t>
            </a:r>
            <a:r>
              <a:rPr lang="en-US" sz="1350" b="1" dirty="0" err="1">
                <a:solidFill>
                  <a:srgbClr val="92D050"/>
                </a:solidFill>
              </a:rPr>
              <a:t>plot_name</a:t>
            </a:r>
            <a:r>
              <a:rPr lang="en-US" sz="1350" b="1" dirty="0">
                <a:solidFill>
                  <a:srgbClr val="92D050"/>
                </a:solidFill>
              </a:rPr>
              <a:t>&gt;</a:t>
            </a:r>
            <a:r>
              <a:rPr lang="en-US" sz="1350" dirty="0">
                <a:solidFill>
                  <a:srgbClr val="92D050"/>
                </a:solidFill>
              </a:rPr>
              <a:t>)</a:t>
            </a:r>
          </a:p>
        </p:txBody>
      </p:sp>
      <p:sp>
        <p:nvSpPr>
          <p:cNvPr id="13" name="Right Brace 12"/>
          <p:cNvSpPr/>
          <p:nvPr/>
        </p:nvSpPr>
        <p:spPr>
          <a:xfrm>
            <a:off x="3429000" y="3032545"/>
            <a:ext cx="324036" cy="1977605"/>
          </a:xfrm>
          <a:prstGeom prst="rightBrace">
            <a:avLst>
              <a:gd name="adj1" fmla="val 69650"/>
              <a:gd name="adj2" fmla="val 50000"/>
            </a:avLst>
          </a:prstGeom>
          <a:ln w="2857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4" name="TextBox 13"/>
          <p:cNvSpPr txBox="1"/>
          <p:nvPr/>
        </p:nvSpPr>
        <p:spPr>
          <a:xfrm>
            <a:off x="3076678" y="1733550"/>
            <a:ext cx="1130438" cy="253916"/>
          </a:xfrm>
          <a:prstGeom prst="rect">
            <a:avLst/>
          </a:prstGeom>
          <a:noFill/>
        </p:spPr>
        <p:txBody>
          <a:bodyPr wrap="none" rtlCol="0">
            <a:spAutoFit/>
          </a:bodyPr>
          <a:lstStyle/>
          <a:p>
            <a:r>
              <a:rPr lang="en-US" sz="1050" dirty="0">
                <a:solidFill>
                  <a:srgbClr val="00B050"/>
                </a:solidFill>
              </a:rPr>
              <a:t>Monolix outputs</a:t>
            </a:r>
          </a:p>
        </p:txBody>
      </p:sp>
      <p:sp>
        <p:nvSpPr>
          <p:cNvPr id="15" name="Oval 14"/>
          <p:cNvSpPr/>
          <p:nvPr/>
        </p:nvSpPr>
        <p:spPr>
          <a:xfrm>
            <a:off x="2362200" y="2009158"/>
            <a:ext cx="1771249" cy="838009"/>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Slide Number Placeholder 4"/>
          <p:cNvSpPr>
            <a:spLocks noGrp="1"/>
          </p:cNvSpPr>
          <p:nvPr>
            <p:ph type="sldNum" sz="quarter" idx="11"/>
          </p:nvPr>
        </p:nvSpPr>
        <p:spPr/>
        <p:txBody>
          <a:bodyPr/>
          <a:lstStyle/>
          <a:p>
            <a:fld id="{47547CF9-5B10-D24F-A8D7-45A9778164F7}" type="slidenum">
              <a:rPr lang="uk-UA" smtClean="0"/>
              <a:pPr/>
              <a:t>26</a:t>
            </a:fld>
            <a:endParaRPr lang="uk-UA" dirty="0"/>
          </a:p>
        </p:txBody>
      </p:sp>
    </p:spTree>
    <p:extLst>
      <p:ext uri="{BB962C8B-B14F-4D97-AF65-F5344CB8AC3E}">
        <p14:creationId xmlns:p14="http://schemas.microsoft.com/office/powerpoint/2010/main" val="36614825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57201" y="2324325"/>
            <a:ext cx="4582812" cy="195453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Content Placeholder 2"/>
          <p:cNvSpPr>
            <a:spLocks noGrp="1"/>
          </p:cNvSpPr>
          <p:nvPr>
            <p:ph idx="1"/>
          </p:nvPr>
        </p:nvSpPr>
        <p:spPr>
          <a:xfrm>
            <a:off x="457200" y="1200150"/>
            <a:ext cx="8305800" cy="3105375"/>
          </a:xfrm>
        </p:spPr>
        <p:txBody>
          <a:bodyPr>
            <a:normAutofit fontScale="85000" lnSpcReduction="10000"/>
          </a:bodyPr>
          <a:lstStyle/>
          <a:p>
            <a:r>
              <a:rPr lang="en-US" dirty="0"/>
              <a:t>Plots visualized using the functions </a:t>
            </a:r>
            <a:r>
              <a:rPr lang="en-US" b="1" dirty="0" err="1">
                <a:solidFill>
                  <a:schemeClr val="accent1"/>
                </a:solidFill>
              </a:rPr>
              <a:t>pmx_plot_xx</a:t>
            </a:r>
            <a:r>
              <a:rPr lang="en-US" b="1" dirty="0">
                <a:solidFill>
                  <a:schemeClr val="accent1"/>
                </a:solidFill>
              </a:rPr>
              <a:t>()</a:t>
            </a:r>
            <a:r>
              <a:rPr lang="en-US" dirty="0">
                <a:solidFill>
                  <a:schemeClr val="accent1"/>
                </a:solidFill>
              </a:rPr>
              <a:t>, </a:t>
            </a:r>
            <a:r>
              <a:rPr lang="en-US" dirty="0"/>
              <a:t>where xx is a placeholder for the plot name. First argument is always the controller (use piping!)</a:t>
            </a:r>
          </a:p>
          <a:p>
            <a:r>
              <a:rPr lang="en-US" dirty="0"/>
              <a:t>List of plot names available by printing the controller or by calling the function </a:t>
            </a:r>
            <a:r>
              <a:rPr lang="en-US" b="1" dirty="0" err="1">
                <a:solidFill>
                  <a:schemeClr val="accent1"/>
                </a:solidFill>
              </a:rPr>
              <a:t>plot_names</a:t>
            </a:r>
            <a:r>
              <a:rPr lang="en-US" b="1" dirty="0">
                <a:solidFill>
                  <a:schemeClr val="accent1"/>
                </a:solidFill>
              </a:rPr>
              <a:t>()</a:t>
            </a:r>
          </a:p>
          <a:p>
            <a:r>
              <a:rPr lang="en-US" dirty="0"/>
              <a:t>Example:</a:t>
            </a:r>
          </a:p>
          <a:p>
            <a:pPr marL="0" indent="0">
              <a:buNone/>
            </a:pPr>
            <a:r>
              <a:rPr lang="en-US" dirty="0" err="1">
                <a:latin typeface="Consolas" panose="020B0609020204030204" pitchFamily="49" charset="0"/>
                <a:cs typeface="Consolas" panose="020B0609020204030204" pitchFamily="49" charset="0"/>
              </a:rPr>
              <a:t>ctr</a:t>
            </a:r>
            <a:r>
              <a:rPr lang="en-US" dirty="0">
                <a:latin typeface="Consolas" panose="020B0609020204030204" pitchFamily="49" charset="0"/>
                <a:cs typeface="Consolas" panose="020B0609020204030204" pitchFamily="49" charset="0"/>
              </a:rPr>
              <a:t> %&gt;% </a:t>
            </a:r>
            <a:r>
              <a:rPr lang="en-US" dirty="0" err="1">
                <a:latin typeface="Consolas" panose="020B0609020204030204" pitchFamily="49" charset="0"/>
                <a:cs typeface="Consolas" panose="020B0609020204030204" pitchFamily="49" charset="0"/>
              </a:rPr>
              <a:t>pmx_plot_dv_pred</a:t>
            </a:r>
            <a:r>
              <a:rPr lang="en-US" dirty="0">
                <a:latin typeface="Consolas" panose="020B0609020204030204" pitchFamily="49" charset="0"/>
                <a:cs typeface="Consolas" panose="020B0609020204030204" pitchFamily="49" charset="0"/>
              </a:rPr>
              <a:t>() </a:t>
            </a:r>
          </a:p>
          <a:p>
            <a:pPr marL="0" indent="0">
              <a:buNone/>
            </a:pPr>
            <a:r>
              <a:rPr lang="en-US" dirty="0" err="1">
                <a:latin typeface="Consolas" panose="020B0609020204030204" pitchFamily="49" charset="0"/>
                <a:cs typeface="Consolas" panose="020B0609020204030204" pitchFamily="49" charset="0"/>
              </a:rPr>
              <a:t>ctr</a:t>
            </a:r>
            <a:r>
              <a:rPr lang="en-US" dirty="0">
                <a:latin typeface="Consolas" panose="020B0609020204030204" pitchFamily="49" charset="0"/>
                <a:cs typeface="Consolas" panose="020B0609020204030204" pitchFamily="49" charset="0"/>
              </a:rPr>
              <a:t> %&gt;% </a:t>
            </a:r>
            <a:r>
              <a:rPr lang="en-US" dirty="0" err="1">
                <a:latin typeface="Consolas" panose="020B0609020204030204" pitchFamily="49" charset="0"/>
                <a:cs typeface="Consolas" panose="020B0609020204030204" pitchFamily="49" charset="0"/>
              </a:rPr>
              <a:t>pmx_plot_npde_time</a:t>
            </a:r>
            <a:r>
              <a:rPr lang="en-US" dirty="0">
                <a:latin typeface="Consolas" panose="020B0609020204030204" pitchFamily="49" charset="0"/>
                <a:cs typeface="Consolas" panose="020B0609020204030204" pitchFamily="49" charset="0"/>
              </a:rPr>
              <a:t>()</a:t>
            </a:r>
          </a:p>
          <a:p>
            <a:pPr marL="0" indent="0">
              <a:buNone/>
            </a:pPr>
            <a:r>
              <a:rPr lang="en-US" dirty="0" err="1">
                <a:latin typeface="Consolas" panose="020B0609020204030204" pitchFamily="49" charset="0"/>
                <a:cs typeface="Consolas" panose="020B0609020204030204" pitchFamily="49" charset="0"/>
              </a:rPr>
              <a:t>ctr</a:t>
            </a:r>
            <a:r>
              <a:rPr lang="en-US" dirty="0">
                <a:latin typeface="Consolas" panose="020B0609020204030204" pitchFamily="49" charset="0"/>
                <a:cs typeface="Consolas" panose="020B0609020204030204" pitchFamily="49" charset="0"/>
              </a:rPr>
              <a:t> %&gt;% </a:t>
            </a:r>
            <a:r>
              <a:rPr lang="en-US" dirty="0" err="1">
                <a:latin typeface="Consolas" panose="020B0609020204030204" pitchFamily="49" charset="0"/>
                <a:cs typeface="Consolas" panose="020B0609020204030204" pitchFamily="49" charset="0"/>
              </a:rPr>
              <a:t>pmx_plot_eta_box</a:t>
            </a:r>
            <a:r>
              <a:rPr lang="en-US" dirty="0">
                <a:latin typeface="Consolas" panose="020B0609020204030204" pitchFamily="49" charset="0"/>
                <a:cs typeface="Consolas" panose="020B0609020204030204" pitchFamily="49" charset="0"/>
              </a:rPr>
              <a:t>()</a:t>
            </a:r>
          </a:p>
          <a:p>
            <a:pPr marL="0" indent="0">
              <a:buNone/>
            </a:pPr>
            <a:r>
              <a:rPr lang="en-US" dirty="0" err="1">
                <a:latin typeface="Consolas" panose="020B0609020204030204" pitchFamily="49" charset="0"/>
                <a:cs typeface="Consolas" panose="020B0609020204030204" pitchFamily="49" charset="0"/>
              </a:rPr>
              <a:t>ctr</a:t>
            </a:r>
            <a:r>
              <a:rPr lang="en-US" dirty="0">
                <a:latin typeface="Consolas" panose="020B0609020204030204" pitchFamily="49" charset="0"/>
                <a:cs typeface="Consolas" panose="020B0609020204030204" pitchFamily="49" charset="0"/>
              </a:rPr>
              <a:t> %&gt;% </a:t>
            </a:r>
            <a:r>
              <a:rPr lang="en-US" dirty="0" err="1">
                <a:latin typeface="Consolas" panose="020B0609020204030204" pitchFamily="49" charset="0"/>
                <a:cs typeface="Consolas" panose="020B0609020204030204" pitchFamily="49" charset="0"/>
              </a:rPr>
              <a:t>pmx_plot_eta_matrix</a:t>
            </a:r>
            <a:r>
              <a:rPr lang="en-US" dirty="0">
                <a:latin typeface="Consolas" panose="020B0609020204030204" pitchFamily="49" charset="0"/>
                <a:cs typeface="Consolas" panose="020B0609020204030204" pitchFamily="49" charset="0"/>
              </a:rPr>
              <a:t>()</a:t>
            </a:r>
          </a:p>
          <a:p>
            <a:pPr marL="0" indent="0">
              <a:buNone/>
            </a:pPr>
            <a:r>
              <a:rPr lang="en-US" dirty="0" err="1">
                <a:latin typeface="Consolas" panose="020B0609020204030204" pitchFamily="49" charset="0"/>
                <a:cs typeface="Consolas" panose="020B0609020204030204" pitchFamily="49" charset="0"/>
              </a:rPr>
              <a:t>ctr</a:t>
            </a:r>
            <a:r>
              <a:rPr lang="en-US" dirty="0">
                <a:latin typeface="Consolas" panose="020B0609020204030204" pitchFamily="49" charset="0"/>
                <a:cs typeface="Consolas" panose="020B0609020204030204" pitchFamily="49" charset="0"/>
              </a:rPr>
              <a:t> %&gt;% </a:t>
            </a:r>
            <a:r>
              <a:rPr lang="en-US" dirty="0" err="1">
                <a:latin typeface="Consolas" panose="020B0609020204030204" pitchFamily="49" charset="0"/>
                <a:cs typeface="Consolas" panose="020B0609020204030204" pitchFamily="49" charset="0"/>
              </a:rPr>
              <a:t>pmx_plot_individual</a:t>
            </a:r>
            <a:r>
              <a:rPr lang="en-US" dirty="0">
                <a:latin typeface="Consolas" panose="020B0609020204030204" pitchFamily="49" charset="0"/>
                <a:cs typeface="Consolas" panose="020B0609020204030204" pitchFamily="49" charset="0"/>
              </a:rPr>
              <a:t>()</a:t>
            </a:r>
          </a:p>
          <a:p>
            <a:pPr marL="0" indent="0">
              <a:buNone/>
            </a:pPr>
            <a:r>
              <a:rPr lang="en-US" dirty="0" err="1">
                <a:latin typeface="Consolas" panose="020B0609020204030204" pitchFamily="49" charset="0"/>
                <a:cs typeface="Consolas" panose="020B0609020204030204" pitchFamily="49" charset="0"/>
              </a:rPr>
              <a:t>ctr</a:t>
            </a:r>
            <a:r>
              <a:rPr lang="en-US" dirty="0">
                <a:latin typeface="Consolas" panose="020B0609020204030204" pitchFamily="49" charset="0"/>
                <a:cs typeface="Consolas" panose="020B0609020204030204" pitchFamily="49" charset="0"/>
              </a:rPr>
              <a:t> %&gt;% </a:t>
            </a:r>
            <a:r>
              <a:rPr lang="en-US" dirty="0" err="1">
                <a:latin typeface="Consolas" panose="020B0609020204030204" pitchFamily="49" charset="0"/>
                <a:cs typeface="Consolas" panose="020B0609020204030204" pitchFamily="49" charset="0"/>
              </a:rPr>
              <a:t>pmx_plot_vpc</a:t>
            </a:r>
            <a:r>
              <a:rPr lang="en-US" dirty="0">
                <a:latin typeface="Consolas" panose="020B0609020204030204" pitchFamily="49" charset="0"/>
                <a:cs typeface="Consolas" panose="020B0609020204030204" pitchFamily="49" charset="0"/>
              </a:rPr>
              <a:t>()</a:t>
            </a:r>
          </a:p>
          <a:p>
            <a:pPr marL="0" indent="0">
              <a:buNone/>
            </a:pPr>
            <a:endParaRPr lang="en-US" dirty="0">
              <a:latin typeface="Consolas" panose="020B0609020204030204" pitchFamily="49" charset="0"/>
              <a:cs typeface="Consolas" panose="020B0609020204030204" pitchFamily="49" charset="0"/>
            </a:endParaRPr>
          </a:p>
          <a:p>
            <a:pPr marL="0" indent="0">
              <a:buNone/>
            </a:pPr>
            <a:endParaRPr lang="en-US" dirty="0">
              <a:latin typeface="Consolas" panose="020B0609020204030204" pitchFamily="49" charset="0"/>
              <a:cs typeface="Consolas" panose="020B0609020204030204" pitchFamily="49" charset="0"/>
            </a:endParaRPr>
          </a:p>
          <a:p>
            <a:pPr marL="0" indent="0">
              <a:buNone/>
            </a:pPr>
            <a:endParaRPr lang="en-US" dirty="0"/>
          </a:p>
        </p:txBody>
      </p:sp>
      <p:sp>
        <p:nvSpPr>
          <p:cNvPr id="2" name="Title 1"/>
          <p:cNvSpPr>
            <a:spLocks noGrp="1"/>
          </p:cNvSpPr>
          <p:nvPr>
            <p:ph type="title"/>
          </p:nvPr>
        </p:nvSpPr>
        <p:spPr/>
        <p:txBody>
          <a:bodyPr/>
          <a:lstStyle/>
          <a:p>
            <a:r>
              <a:rPr lang="en-US" dirty="0"/>
              <a:t>Default diagnostic plots</a:t>
            </a:r>
          </a:p>
        </p:txBody>
      </p:sp>
      <p:sp>
        <p:nvSpPr>
          <p:cNvPr id="4" name="Footer Placeholder 3"/>
          <p:cNvSpPr>
            <a:spLocks noGrp="1"/>
          </p:cNvSpPr>
          <p:nvPr>
            <p:ph type="ftr" sz="quarter" idx="10"/>
          </p:nvPr>
        </p:nvSpPr>
        <p:spPr/>
        <p:txBody>
          <a:bodyPr/>
          <a:lstStyle/>
          <a:p>
            <a:r>
              <a:rPr lang="en-US"/>
              <a:t>ggPMX</a:t>
            </a:r>
            <a:endParaRPr lang="en-US" dirty="0"/>
          </a:p>
        </p:txBody>
      </p:sp>
      <p:pic>
        <p:nvPicPr>
          <p:cNvPr id="7" name="Picture 6"/>
          <p:cNvPicPr>
            <a:picLocks noChangeAspect="1"/>
          </p:cNvPicPr>
          <p:nvPr/>
        </p:nvPicPr>
        <p:blipFill rotWithShape="1">
          <a:blip r:embed="rId2"/>
          <a:srcRect l="3646" t="5194" r="3646" b="7328"/>
          <a:stretch/>
        </p:blipFill>
        <p:spPr>
          <a:xfrm>
            <a:off x="5410200" y="2064251"/>
            <a:ext cx="2514600" cy="2241274"/>
          </a:xfrm>
          <a:prstGeom prst="rect">
            <a:avLst/>
          </a:prstGeom>
          <a:ln>
            <a:noFill/>
          </a:ln>
          <a:effectLst>
            <a:outerShdw blurRad="292100" dist="139700" dir="2700000" algn="tl" rotWithShape="0">
              <a:srgbClr val="333333">
                <a:alpha val="65000"/>
              </a:srgbClr>
            </a:outerShdw>
          </a:effectLst>
        </p:spPr>
      </p:pic>
      <p:sp>
        <p:nvSpPr>
          <p:cNvPr id="5" name="Slide Number Placeholder 4"/>
          <p:cNvSpPr>
            <a:spLocks noGrp="1"/>
          </p:cNvSpPr>
          <p:nvPr>
            <p:ph type="sldNum" sz="quarter" idx="11"/>
          </p:nvPr>
        </p:nvSpPr>
        <p:spPr/>
        <p:txBody>
          <a:bodyPr/>
          <a:lstStyle/>
          <a:p>
            <a:fld id="{47547CF9-5B10-D24F-A8D7-45A9778164F7}" type="slidenum">
              <a:rPr lang="uk-UA" smtClean="0"/>
              <a:pPr/>
              <a:t>27</a:t>
            </a:fld>
            <a:endParaRPr lang="uk-UA" dirty="0"/>
          </a:p>
        </p:txBody>
      </p:sp>
    </p:spTree>
    <p:extLst>
      <p:ext uri="{BB962C8B-B14F-4D97-AF65-F5344CB8AC3E}">
        <p14:creationId xmlns:p14="http://schemas.microsoft.com/office/powerpoint/2010/main" val="15166182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create a controller?</a:t>
            </a:r>
            <a:br>
              <a:rPr lang="en-US" dirty="0"/>
            </a:br>
            <a:r>
              <a:rPr lang="en-US" sz="2400" b="0" dirty="0">
                <a:latin typeface="+mn-lt"/>
              </a:rPr>
              <a:t>Error message when creating controller using </a:t>
            </a:r>
            <a:r>
              <a:rPr lang="en-US" sz="2400" b="0" dirty="0" err="1">
                <a:latin typeface="+mn-lt"/>
              </a:rPr>
              <a:t>pmx_mlxtran</a:t>
            </a:r>
            <a:r>
              <a:rPr lang="en-US" sz="2400" b="0" dirty="0">
                <a:latin typeface="+mn-lt"/>
              </a:rPr>
              <a:t>()?</a:t>
            </a:r>
            <a:endParaRPr lang="en-US" b="0" dirty="0">
              <a:latin typeface="+mn-lt"/>
            </a:endParaRPr>
          </a:p>
        </p:txBody>
      </p:sp>
      <p:sp>
        <p:nvSpPr>
          <p:cNvPr id="6" name="Content Placeholder 5"/>
          <p:cNvSpPr>
            <a:spLocks noGrp="1"/>
          </p:cNvSpPr>
          <p:nvPr>
            <p:ph idx="1"/>
          </p:nvPr>
        </p:nvSpPr>
        <p:spPr>
          <a:xfrm>
            <a:off x="457200" y="1371375"/>
            <a:ext cx="8534400" cy="3105375"/>
          </a:xfrm>
        </p:spPr>
        <p:txBody>
          <a:bodyPr>
            <a:normAutofit/>
          </a:bodyPr>
          <a:lstStyle/>
          <a:p>
            <a:r>
              <a:rPr lang="en-US" sz="1400" dirty="0">
                <a:cs typeface="Consolas" panose="020B0609020204030204" pitchFamily="49" charset="0"/>
              </a:rPr>
              <a:t>Error preventing controller creation is probably due to unclear column naming in modeling dataset (</a:t>
            </a:r>
            <a:r>
              <a:rPr lang="en-US" sz="1400" dirty="0" err="1">
                <a:cs typeface="Consolas" panose="020B0609020204030204" pitchFamily="49" charset="0"/>
              </a:rPr>
              <a:t>dvid</a:t>
            </a:r>
            <a:r>
              <a:rPr lang="en-US" sz="1400" dirty="0">
                <a:cs typeface="Consolas" panose="020B0609020204030204" pitchFamily="49" charset="0"/>
              </a:rPr>
              <a:t>, id, time column naming) – only occurs with Monolix</a:t>
            </a:r>
          </a:p>
          <a:p>
            <a:r>
              <a:rPr lang="en-US" sz="1400" dirty="0"/>
              <a:t>To check the automatic assignment, use argument </a:t>
            </a:r>
            <a:r>
              <a:rPr lang="en-US" sz="1400" i="1" dirty="0"/>
              <a:t>call=TRUE when using </a:t>
            </a:r>
            <a:r>
              <a:rPr lang="en-US" sz="1400" b="1" i="1" dirty="0" err="1"/>
              <a:t>pmx_mlxtran</a:t>
            </a:r>
            <a:r>
              <a:rPr lang="en-US" sz="1400" b="1" i="1" dirty="0"/>
              <a:t>()</a:t>
            </a:r>
          </a:p>
          <a:p>
            <a:endParaRPr lang="en-US" sz="1500" i="1" dirty="0"/>
          </a:p>
          <a:p>
            <a:endParaRPr lang="en-US" sz="1500" i="1" dirty="0"/>
          </a:p>
          <a:p>
            <a:r>
              <a:rPr lang="en-US" sz="1400" dirty="0">
                <a:cs typeface="Consolas" panose="020B0609020204030204" pitchFamily="49" charset="0"/>
              </a:rPr>
              <a:t>Solution: specify explicitly the column mapping using </a:t>
            </a:r>
            <a:r>
              <a:rPr lang="en-US" sz="1400" b="1" dirty="0" err="1">
                <a:cs typeface="Consolas" panose="020B0609020204030204" pitchFamily="49" charset="0"/>
              </a:rPr>
              <a:t>pmx_mlx</a:t>
            </a:r>
            <a:r>
              <a:rPr lang="en-US" sz="1400" b="1" dirty="0">
                <a:cs typeface="Consolas" panose="020B0609020204030204" pitchFamily="49" charset="0"/>
              </a:rPr>
              <a:t>() (details on slides 35-40)</a:t>
            </a:r>
            <a:endParaRPr lang="en-US" sz="1400" b="1" i="1" dirty="0"/>
          </a:p>
        </p:txBody>
      </p:sp>
      <p:sp>
        <p:nvSpPr>
          <p:cNvPr id="3" name="Footer Placeholder 2"/>
          <p:cNvSpPr>
            <a:spLocks noGrp="1"/>
          </p:cNvSpPr>
          <p:nvPr>
            <p:ph type="ftr" sz="quarter" idx="10"/>
          </p:nvPr>
        </p:nvSpPr>
        <p:spPr/>
        <p:txBody>
          <a:bodyPr/>
          <a:lstStyle/>
          <a:p>
            <a:r>
              <a:rPr lang="en-US" dirty="0"/>
              <a:t>ggPMX</a:t>
            </a:r>
          </a:p>
        </p:txBody>
      </p:sp>
      <p:sp>
        <p:nvSpPr>
          <p:cNvPr id="8" name="Rectangle 7"/>
          <p:cNvSpPr/>
          <p:nvPr/>
        </p:nvSpPr>
        <p:spPr>
          <a:xfrm>
            <a:off x="457200" y="2190750"/>
            <a:ext cx="8534400" cy="507831"/>
          </a:xfrm>
          <a:prstGeom prst="rect">
            <a:avLst/>
          </a:prstGeom>
          <a:solidFill>
            <a:schemeClr val="accent4">
              <a:lumMod val="20000"/>
              <a:lumOff val="80000"/>
            </a:schemeClr>
          </a:solidFill>
        </p:spPr>
        <p:txBody>
          <a:bodyPr wrap="square">
            <a:spAutoFit/>
          </a:bodyPr>
          <a:lstStyle/>
          <a:p>
            <a:r>
              <a:rPr lang="en-US" sz="1350" dirty="0">
                <a:solidFill>
                  <a:schemeClr val="bg1">
                    <a:lumMod val="50000"/>
                  </a:schemeClr>
                </a:solidFill>
                <a:latin typeface="Consolas" panose="020B0609020204030204" pitchFamily="49" charset="0"/>
                <a:cs typeface="Consolas" panose="020B0609020204030204" pitchFamily="49" charset="0"/>
              </a:rPr>
              <a:t># # To check the automatic assignment without creating the controller:</a:t>
            </a:r>
          </a:p>
          <a:p>
            <a:r>
              <a:rPr lang="en-US" sz="1350" dirty="0" err="1">
                <a:solidFill>
                  <a:srgbClr val="000000"/>
                </a:solidFill>
                <a:latin typeface="Consolas" panose="020B0609020204030204" pitchFamily="49" charset="0"/>
                <a:cs typeface="Consolas" panose="020B0609020204030204" pitchFamily="49" charset="0"/>
              </a:rPr>
              <a:t>ctr_check</a:t>
            </a:r>
            <a:r>
              <a:rPr lang="en-US" sz="1350" dirty="0">
                <a:solidFill>
                  <a:srgbClr val="000000"/>
                </a:solidFill>
                <a:latin typeface="Consolas" panose="020B0609020204030204" pitchFamily="49" charset="0"/>
                <a:cs typeface="Consolas" panose="020B0609020204030204" pitchFamily="49" charset="0"/>
              </a:rPr>
              <a:t> &lt;- </a:t>
            </a:r>
            <a:r>
              <a:rPr lang="en-US" sz="1350" b="1" dirty="0" err="1">
                <a:solidFill>
                  <a:srgbClr val="214A88"/>
                </a:solidFill>
                <a:latin typeface="Consolas" panose="020B0609020204030204" pitchFamily="49" charset="0"/>
                <a:cs typeface="Consolas" panose="020B0609020204030204" pitchFamily="49" charset="0"/>
              </a:rPr>
              <a:t>pmx_mlxtran</a:t>
            </a:r>
            <a:r>
              <a:rPr lang="en-US" sz="1350" dirty="0">
                <a:solidFill>
                  <a:srgbClr val="000000"/>
                </a:solidFill>
                <a:latin typeface="Consolas" panose="020B0609020204030204" pitchFamily="49" charset="0"/>
                <a:cs typeface="Consolas" panose="020B0609020204030204" pitchFamily="49" charset="0"/>
              </a:rPr>
              <a:t>(</a:t>
            </a:r>
            <a:r>
              <a:rPr lang="en-US" sz="1350" dirty="0" err="1">
                <a:solidFill>
                  <a:srgbClr val="214A88"/>
                </a:solidFill>
                <a:latin typeface="Consolas" panose="020B0609020204030204" pitchFamily="49" charset="0"/>
                <a:cs typeface="Consolas" panose="020B0609020204030204" pitchFamily="49" charset="0"/>
              </a:rPr>
              <a:t>file_name</a:t>
            </a:r>
            <a:r>
              <a:rPr lang="en-US" sz="1350" dirty="0">
                <a:solidFill>
                  <a:srgbClr val="214A88"/>
                </a:solidFill>
                <a:latin typeface="Consolas" panose="020B0609020204030204" pitchFamily="49" charset="0"/>
                <a:cs typeface="Consolas" panose="020B0609020204030204" pitchFamily="49" charset="0"/>
              </a:rPr>
              <a:t> = </a:t>
            </a:r>
            <a:r>
              <a:rPr lang="en-US" sz="1350" dirty="0" err="1">
                <a:solidFill>
                  <a:srgbClr val="000000"/>
                </a:solidFill>
                <a:latin typeface="Consolas" panose="020B0609020204030204" pitchFamily="49" charset="0"/>
                <a:cs typeface="Consolas" panose="020B0609020204030204" pitchFamily="49" charset="0"/>
              </a:rPr>
              <a:t>mlxtran_path</a:t>
            </a:r>
            <a:r>
              <a:rPr lang="en-US" sz="1350" dirty="0">
                <a:solidFill>
                  <a:srgbClr val="000000"/>
                </a:solidFill>
                <a:latin typeface="Consolas" panose="020B0609020204030204" pitchFamily="49" charset="0"/>
                <a:cs typeface="Consolas" panose="020B0609020204030204" pitchFamily="49" charset="0"/>
              </a:rPr>
              <a:t>, call=TRUE)</a:t>
            </a:r>
            <a:endParaRPr lang="en-US" sz="135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1"/>
          </p:nvPr>
        </p:nvSpPr>
        <p:spPr/>
        <p:txBody>
          <a:bodyPr/>
          <a:lstStyle/>
          <a:p>
            <a:fld id="{47547CF9-5B10-D24F-A8D7-45A9778164F7}" type="slidenum">
              <a:rPr lang="uk-UA" smtClean="0"/>
              <a:pPr/>
              <a:t>28</a:t>
            </a:fld>
            <a:endParaRPr lang="uk-UA" dirty="0"/>
          </a:p>
        </p:txBody>
      </p:sp>
      <p:sp>
        <p:nvSpPr>
          <p:cNvPr id="9" name="Rectangle 8"/>
          <p:cNvSpPr/>
          <p:nvPr/>
        </p:nvSpPr>
        <p:spPr>
          <a:xfrm>
            <a:off x="457200" y="3181350"/>
            <a:ext cx="8534400" cy="1546577"/>
          </a:xfrm>
          <a:prstGeom prst="rect">
            <a:avLst/>
          </a:prstGeom>
          <a:solidFill>
            <a:schemeClr val="accent4">
              <a:lumMod val="20000"/>
              <a:lumOff val="80000"/>
            </a:schemeClr>
          </a:solidFill>
        </p:spPr>
        <p:txBody>
          <a:bodyPr wrap="square">
            <a:spAutoFit/>
          </a:bodyPr>
          <a:lstStyle/>
          <a:p>
            <a:r>
              <a:rPr lang="en-US" sz="1350" dirty="0">
                <a:solidFill>
                  <a:schemeClr val="bg1">
                    <a:lumMod val="50000"/>
                  </a:schemeClr>
                </a:solidFill>
                <a:latin typeface="Consolas" panose="020B0609020204030204" pitchFamily="49" charset="0"/>
                <a:cs typeface="Consolas" panose="020B0609020204030204" pitchFamily="49" charset="0"/>
              </a:rPr>
              <a:t># DV and DVID column names in modeling dataset clearly specified:</a:t>
            </a:r>
          </a:p>
          <a:p>
            <a:r>
              <a:rPr lang="en-US" sz="1350" dirty="0" err="1">
                <a:solidFill>
                  <a:srgbClr val="000000"/>
                </a:solidFill>
                <a:latin typeface="Consolas" panose="020B0609020204030204" pitchFamily="49" charset="0"/>
                <a:cs typeface="Consolas" panose="020B0609020204030204" pitchFamily="49" charset="0"/>
              </a:rPr>
              <a:t>ctr</a:t>
            </a:r>
            <a:r>
              <a:rPr lang="en-US" sz="1350" dirty="0">
                <a:solidFill>
                  <a:srgbClr val="000000"/>
                </a:solidFill>
                <a:latin typeface="Consolas" panose="020B0609020204030204" pitchFamily="49" charset="0"/>
                <a:cs typeface="Consolas" panose="020B0609020204030204" pitchFamily="49" charset="0"/>
              </a:rPr>
              <a:t> &lt;- </a:t>
            </a:r>
            <a:r>
              <a:rPr lang="en-US" sz="1350" b="1" dirty="0" err="1">
                <a:solidFill>
                  <a:srgbClr val="214A88"/>
                </a:solidFill>
                <a:latin typeface="Consolas" panose="020B0609020204030204" pitchFamily="49" charset="0"/>
                <a:cs typeface="Consolas" panose="020B0609020204030204" pitchFamily="49" charset="0"/>
              </a:rPr>
              <a:t>pmx_mlx</a:t>
            </a:r>
            <a:r>
              <a:rPr lang="en-US" sz="1350" dirty="0">
                <a:solidFill>
                  <a:srgbClr val="000000"/>
                </a:solidFill>
                <a:latin typeface="Consolas" panose="020B0609020204030204" pitchFamily="49" charset="0"/>
                <a:cs typeface="Consolas" panose="020B0609020204030204" pitchFamily="49" charset="0"/>
              </a:rPr>
              <a:t>(	</a:t>
            </a:r>
            <a:r>
              <a:rPr lang="en-US" sz="1350" dirty="0" err="1">
                <a:solidFill>
                  <a:srgbClr val="214A88"/>
                </a:solidFill>
                <a:latin typeface="Consolas" panose="020B0609020204030204" pitchFamily="49" charset="0"/>
                <a:cs typeface="Consolas" panose="020B0609020204030204" pitchFamily="49" charset="0"/>
              </a:rPr>
              <a:t>config</a:t>
            </a:r>
            <a:r>
              <a:rPr lang="en-US" sz="1350" dirty="0">
                <a:solidFill>
                  <a:srgbClr val="214A88"/>
                </a:solidFill>
                <a:latin typeface="Consolas" panose="020B0609020204030204" pitchFamily="49" charset="0"/>
                <a:cs typeface="Consolas" panose="020B0609020204030204" pitchFamily="49" charset="0"/>
              </a:rPr>
              <a:t> = </a:t>
            </a:r>
            <a:r>
              <a:rPr lang="en-US" sz="1350" dirty="0">
                <a:solidFill>
                  <a:srgbClr val="4F9A05"/>
                </a:solidFill>
                <a:latin typeface="Consolas" panose="020B0609020204030204" pitchFamily="49" charset="0"/>
                <a:cs typeface="Consolas" panose="020B0609020204030204" pitchFamily="49" charset="0"/>
              </a:rPr>
              <a:t>"standing"</a:t>
            </a:r>
            <a:r>
              <a:rPr lang="en-US" sz="1350" dirty="0">
                <a:solidFill>
                  <a:srgbClr val="000000"/>
                </a:solidFill>
                <a:latin typeface="Consolas" panose="020B0609020204030204" pitchFamily="49" charset="0"/>
                <a:cs typeface="Consolas" panose="020B0609020204030204" pitchFamily="49" charset="0"/>
              </a:rPr>
              <a:t>,</a:t>
            </a:r>
          </a:p>
          <a:p>
            <a:r>
              <a:rPr lang="en-US" sz="1350" dirty="0">
                <a:solidFill>
                  <a:srgbClr val="214A88"/>
                </a:solidFill>
                <a:latin typeface="Consolas" panose="020B0609020204030204" pitchFamily="49" charset="0"/>
                <a:cs typeface="Consolas" panose="020B0609020204030204" pitchFamily="49" charset="0"/>
              </a:rPr>
              <a:t>		directory = </a:t>
            </a:r>
            <a:r>
              <a:rPr lang="en-US" sz="1350" dirty="0" err="1">
                <a:solidFill>
                  <a:srgbClr val="000000"/>
                </a:solidFill>
                <a:latin typeface="Consolas" panose="020B0609020204030204" pitchFamily="49" charset="0"/>
                <a:cs typeface="Consolas" panose="020B0609020204030204" pitchFamily="49" charset="0"/>
              </a:rPr>
              <a:t>work_dir</a:t>
            </a:r>
            <a:r>
              <a:rPr lang="en-US" sz="1350" dirty="0">
                <a:solidFill>
                  <a:srgbClr val="000000"/>
                </a:solidFill>
                <a:latin typeface="Consolas" panose="020B0609020204030204" pitchFamily="49" charset="0"/>
                <a:cs typeface="Consolas" panose="020B0609020204030204" pitchFamily="49" charset="0"/>
              </a:rPr>
              <a:t>, </a:t>
            </a:r>
            <a:r>
              <a:rPr lang="en-US" sz="1350" dirty="0">
                <a:solidFill>
                  <a:schemeClr val="bg1">
                    <a:lumMod val="50000"/>
                  </a:schemeClr>
                </a:solidFill>
                <a:latin typeface="Consolas" panose="020B0609020204030204" pitchFamily="49" charset="0"/>
                <a:cs typeface="Consolas" panose="020B0609020204030204" pitchFamily="49" charset="0"/>
              </a:rPr>
              <a:t># Directory Path to Monolix Outputs</a:t>
            </a:r>
            <a:endParaRPr lang="en-US" sz="1350" dirty="0">
              <a:solidFill>
                <a:srgbClr val="000000"/>
              </a:solidFill>
              <a:latin typeface="Consolas" panose="020B0609020204030204" pitchFamily="49" charset="0"/>
              <a:cs typeface="Consolas" panose="020B0609020204030204" pitchFamily="49" charset="0"/>
            </a:endParaRPr>
          </a:p>
          <a:p>
            <a:r>
              <a:rPr lang="en-US" sz="1350" dirty="0">
                <a:solidFill>
                  <a:srgbClr val="214A88"/>
                </a:solidFill>
                <a:latin typeface="Consolas" panose="020B0609020204030204" pitchFamily="49" charset="0"/>
                <a:cs typeface="Consolas" panose="020B0609020204030204" pitchFamily="49" charset="0"/>
              </a:rPr>
              <a:t>		input = </a:t>
            </a:r>
            <a:r>
              <a:rPr lang="en-US" sz="1350" dirty="0" err="1">
                <a:solidFill>
                  <a:srgbClr val="000000"/>
                </a:solidFill>
                <a:latin typeface="Consolas" panose="020B0609020204030204" pitchFamily="49" charset="0"/>
                <a:cs typeface="Consolas" panose="020B0609020204030204" pitchFamily="49" charset="0"/>
              </a:rPr>
              <a:t>input_data</a:t>
            </a:r>
            <a:r>
              <a:rPr lang="en-US" sz="1350" dirty="0">
                <a:solidFill>
                  <a:srgbClr val="000000"/>
                </a:solidFill>
                <a:latin typeface="Consolas" panose="020B0609020204030204" pitchFamily="49" charset="0"/>
                <a:cs typeface="Consolas" panose="020B0609020204030204" pitchFamily="49" charset="0"/>
              </a:rPr>
              <a:t>,   </a:t>
            </a:r>
            <a:r>
              <a:rPr lang="en-US" sz="1350" dirty="0">
                <a:solidFill>
                  <a:schemeClr val="bg1">
                    <a:lumMod val="50000"/>
                  </a:schemeClr>
                </a:solidFill>
                <a:latin typeface="Consolas" panose="020B0609020204030204" pitchFamily="49" charset="0"/>
                <a:cs typeface="Consolas" panose="020B0609020204030204" pitchFamily="49" charset="0"/>
              </a:rPr>
              <a:t># Modeling dataset name including path</a:t>
            </a:r>
            <a:endParaRPr lang="en-US" sz="1350" dirty="0">
              <a:solidFill>
                <a:srgbClr val="000000"/>
              </a:solidFill>
              <a:latin typeface="Consolas" panose="020B0609020204030204" pitchFamily="49" charset="0"/>
              <a:cs typeface="Consolas" panose="020B0609020204030204" pitchFamily="49" charset="0"/>
            </a:endParaRPr>
          </a:p>
          <a:p>
            <a:r>
              <a:rPr lang="en-US" sz="1350" dirty="0">
                <a:solidFill>
                  <a:srgbClr val="214A88"/>
                </a:solidFill>
                <a:latin typeface="Consolas" panose="020B0609020204030204" pitchFamily="49" charset="0"/>
                <a:cs typeface="Consolas" panose="020B0609020204030204" pitchFamily="49" charset="0"/>
              </a:rPr>
              <a:t>		dv = </a:t>
            </a:r>
            <a:r>
              <a:rPr lang="en-US" sz="1350" dirty="0">
                <a:solidFill>
                  <a:srgbClr val="4F9A05"/>
                </a:solidFill>
                <a:latin typeface="Consolas" panose="020B0609020204030204" pitchFamily="49" charset="0"/>
                <a:cs typeface="Consolas" panose="020B0609020204030204" pitchFamily="49" charset="0"/>
              </a:rPr>
              <a:t>"Y"</a:t>
            </a:r>
            <a:r>
              <a:rPr lang="en-US" sz="1350" dirty="0">
                <a:solidFill>
                  <a:srgbClr val="000000"/>
                </a:solidFill>
                <a:latin typeface="Consolas" panose="020B0609020204030204" pitchFamily="49" charset="0"/>
                <a:cs typeface="Consolas" panose="020B0609020204030204" pitchFamily="49" charset="0"/>
              </a:rPr>
              <a:t>,             </a:t>
            </a:r>
            <a:r>
              <a:rPr lang="en-US" sz="1350" dirty="0">
                <a:solidFill>
                  <a:schemeClr val="bg1">
                    <a:lumMod val="50000"/>
                  </a:schemeClr>
                </a:solidFill>
                <a:latin typeface="Consolas" panose="020B0609020204030204" pitchFamily="49" charset="0"/>
                <a:cs typeface="Consolas" panose="020B0609020204030204" pitchFamily="49" charset="0"/>
              </a:rPr>
              <a:t># DV column name in modeling dataset</a:t>
            </a:r>
            <a:endParaRPr lang="en-US" sz="1350" dirty="0">
              <a:solidFill>
                <a:srgbClr val="000000"/>
              </a:solidFill>
              <a:latin typeface="Consolas" panose="020B0609020204030204" pitchFamily="49" charset="0"/>
              <a:cs typeface="Consolas" panose="020B0609020204030204" pitchFamily="49" charset="0"/>
            </a:endParaRPr>
          </a:p>
          <a:p>
            <a:r>
              <a:rPr lang="en-US" sz="1350" dirty="0">
                <a:solidFill>
                  <a:srgbClr val="214A88"/>
                </a:solidFill>
                <a:latin typeface="Consolas" panose="020B0609020204030204" pitchFamily="49" charset="0"/>
                <a:cs typeface="Consolas" panose="020B0609020204030204" pitchFamily="49" charset="0"/>
              </a:rPr>
              <a:t>		</a:t>
            </a:r>
            <a:r>
              <a:rPr lang="en-US" sz="1350" dirty="0" err="1">
                <a:solidFill>
                  <a:srgbClr val="214A88"/>
                </a:solidFill>
                <a:latin typeface="Consolas" panose="020B0609020204030204" pitchFamily="49" charset="0"/>
                <a:cs typeface="Consolas" panose="020B0609020204030204" pitchFamily="49" charset="0"/>
              </a:rPr>
              <a:t>dvid</a:t>
            </a:r>
            <a:r>
              <a:rPr lang="en-US" sz="1350" dirty="0">
                <a:solidFill>
                  <a:srgbClr val="214A88"/>
                </a:solidFill>
                <a:latin typeface="Consolas" panose="020B0609020204030204" pitchFamily="49" charset="0"/>
                <a:cs typeface="Consolas" panose="020B0609020204030204" pitchFamily="49" charset="0"/>
              </a:rPr>
              <a:t> = </a:t>
            </a:r>
            <a:r>
              <a:rPr lang="en-US" sz="1350" dirty="0">
                <a:solidFill>
                  <a:srgbClr val="4F9A05"/>
                </a:solidFill>
                <a:latin typeface="Consolas" panose="020B0609020204030204" pitchFamily="49" charset="0"/>
                <a:cs typeface="Consolas" panose="020B0609020204030204" pitchFamily="49" charset="0"/>
              </a:rPr>
              <a:t>"YTYPE",	   </a:t>
            </a:r>
            <a:r>
              <a:rPr lang="en-US" sz="1350" dirty="0">
                <a:solidFill>
                  <a:schemeClr val="bg1">
                    <a:lumMod val="50000"/>
                  </a:schemeClr>
                </a:solidFill>
                <a:latin typeface="Consolas" panose="020B0609020204030204" pitchFamily="49" charset="0"/>
                <a:cs typeface="Consolas" panose="020B0609020204030204" pitchFamily="49" charset="0"/>
              </a:rPr>
              <a:t># DVID column name in modeling dataset</a:t>
            </a:r>
            <a:endParaRPr lang="en-US" sz="1350" dirty="0">
              <a:solidFill>
                <a:srgbClr val="4F9A05"/>
              </a:solidFill>
              <a:latin typeface="Consolas" panose="020B0609020204030204" pitchFamily="49" charset="0"/>
              <a:cs typeface="Consolas" panose="020B0609020204030204" pitchFamily="49" charset="0"/>
            </a:endParaRPr>
          </a:p>
          <a:p>
            <a:r>
              <a:rPr lang="en-US" sz="1350" dirty="0">
                <a:solidFill>
                  <a:srgbClr val="4F9A05"/>
                </a:solidFill>
                <a:latin typeface="Consolas" panose="020B0609020204030204" pitchFamily="49" charset="0"/>
                <a:cs typeface="Consolas" panose="020B0609020204030204" pitchFamily="49" charset="0"/>
              </a:rPr>
              <a:t>		</a:t>
            </a:r>
            <a:r>
              <a:rPr lang="en-US" sz="1350" dirty="0">
                <a:solidFill>
                  <a:srgbClr val="214A88"/>
                </a:solidFill>
                <a:latin typeface="Consolas" panose="020B0609020204030204" pitchFamily="49" charset="0"/>
                <a:cs typeface="Consolas" panose="020B0609020204030204" pitchFamily="49" charset="0"/>
              </a:rPr>
              <a:t>time = </a:t>
            </a:r>
            <a:r>
              <a:rPr lang="en-US" sz="1350" dirty="0">
                <a:solidFill>
                  <a:srgbClr val="4F9A05"/>
                </a:solidFill>
                <a:latin typeface="Consolas" panose="020B0609020204030204" pitchFamily="49" charset="0"/>
                <a:cs typeface="Consolas" panose="020B0609020204030204" pitchFamily="49" charset="0"/>
              </a:rPr>
              <a:t>"TIM2"</a:t>
            </a:r>
            <a:r>
              <a:rPr lang="en-US" sz="1350" dirty="0">
                <a:solidFill>
                  <a:srgbClr val="000000"/>
                </a:solidFill>
                <a:latin typeface="Consolas" panose="020B0609020204030204" pitchFamily="49" charset="0"/>
                <a:cs typeface="Consolas" panose="020B0609020204030204" pitchFamily="49" charset="0"/>
              </a:rPr>
              <a:t>)        </a:t>
            </a:r>
            <a:r>
              <a:rPr lang="en-US" sz="1350" dirty="0">
                <a:solidFill>
                  <a:schemeClr val="bg1">
                    <a:lumMod val="50000"/>
                  </a:schemeClr>
                </a:solidFill>
                <a:latin typeface="Consolas" panose="020B0609020204030204" pitchFamily="49" charset="0"/>
                <a:cs typeface="Consolas" panose="020B0609020204030204" pitchFamily="49" charset="0"/>
              </a:rPr>
              <a:t># TIME column name in modeling dataset</a:t>
            </a:r>
            <a:endParaRPr lang="en-US" sz="135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9867279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Overview</a:t>
            </a:r>
          </a:p>
        </p:txBody>
      </p:sp>
      <p:sp>
        <p:nvSpPr>
          <p:cNvPr id="6" name="Content Placeholder 5"/>
          <p:cNvSpPr>
            <a:spLocks noGrp="1"/>
          </p:cNvSpPr>
          <p:nvPr>
            <p:ph idx="1"/>
          </p:nvPr>
        </p:nvSpPr>
        <p:spPr>
          <a:xfrm>
            <a:off x="457200" y="914400"/>
            <a:ext cx="7029450" cy="3611880"/>
          </a:xfrm>
        </p:spPr>
        <p:txBody>
          <a:bodyPr>
            <a:normAutofit fontScale="77500" lnSpcReduction="20000"/>
          </a:bodyPr>
          <a:lstStyle/>
          <a:p>
            <a:pPr marL="342900" indent="-342900"/>
            <a:r>
              <a:rPr lang="en-US" dirty="0"/>
              <a:t>Introduction</a:t>
            </a:r>
          </a:p>
          <a:p>
            <a:pPr marL="342900" indent="-342900"/>
            <a:r>
              <a:rPr lang="en-US" dirty="0"/>
              <a:t>Monolix requirements (tasks to perform)</a:t>
            </a:r>
          </a:p>
          <a:p>
            <a:pPr marL="342900" indent="-342900"/>
            <a:r>
              <a:rPr lang="en-US" dirty="0"/>
              <a:t>Installation</a:t>
            </a:r>
          </a:p>
          <a:p>
            <a:pPr marL="342900" indent="-342900"/>
            <a:r>
              <a:rPr lang="en-US" dirty="0"/>
              <a:t>Architecture</a:t>
            </a:r>
          </a:p>
          <a:p>
            <a:pPr marL="342900" indent="-342900"/>
            <a:r>
              <a:rPr lang="en-US" dirty="0"/>
              <a:t>Built-in example and default plots</a:t>
            </a:r>
          </a:p>
          <a:p>
            <a:pPr marL="342900" indent="-342900"/>
            <a:r>
              <a:rPr lang="en-US" dirty="0">
                <a:solidFill>
                  <a:schemeClr val="accent1"/>
                </a:solidFill>
              </a:rPr>
              <a:t>Report generation</a:t>
            </a:r>
          </a:p>
          <a:p>
            <a:pPr marL="342900" indent="-342900"/>
            <a:r>
              <a:rPr lang="en-US" dirty="0"/>
              <a:t>Advanced Controller creation</a:t>
            </a:r>
          </a:p>
          <a:p>
            <a:pPr lvl="1"/>
            <a:r>
              <a:rPr lang="en-US" dirty="0"/>
              <a:t>Single endpoint models</a:t>
            </a:r>
          </a:p>
          <a:p>
            <a:pPr lvl="1"/>
            <a:r>
              <a:rPr lang="en-US" dirty="0"/>
              <a:t>Multiple endpoint models</a:t>
            </a:r>
          </a:p>
          <a:p>
            <a:pPr lvl="1"/>
            <a:r>
              <a:rPr lang="en-US" dirty="0"/>
              <a:t>Models with covariates</a:t>
            </a:r>
          </a:p>
          <a:p>
            <a:pPr marL="342900" indent="-342900"/>
            <a:r>
              <a:rPr lang="en-US" dirty="0"/>
              <a:t>VPC (Visual Predictive Checks)</a:t>
            </a:r>
          </a:p>
          <a:p>
            <a:pPr marL="342900" indent="-342900"/>
            <a:r>
              <a:rPr lang="en-US" dirty="0"/>
              <a:t>Plots customization</a:t>
            </a:r>
          </a:p>
          <a:p>
            <a:pPr marL="342900" indent="-342900"/>
            <a:r>
              <a:rPr lang="en-US" dirty="0"/>
              <a:t>Stratification, filtering and other features</a:t>
            </a:r>
          </a:p>
          <a:p>
            <a:pPr marL="342900" indent="-342900"/>
            <a:r>
              <a:rPr lang="en-US" dirty="0"/>
              <a:t>How to provide feedback?</a:t>
            </a:r>
          </a:p>
        </p:txBody>
      </p:sp>
      <p:sp>
        <p:nvSpPr>
          <p:cNvPr id="7" name="Footer Placeholder 6"/>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Arial" panose="020B0604020202020204"/>
                <a:ea typeface="+mn-ea"/>
                <a:cs typeface="+mn-cs"/>
              </a:rPr>
              <a:t>ggPMX</a:t>
            </a:r>
            <a:endParaRPr kumimoji="0" lang="en-US" sz="700" b="0" i="0" u="none" strike="noStrike" kern="1200" cap="none" spc="0" normalizeH="0" baseline="0" noProof="0" dirty="0">
              <a:ln>
                <a:noFill/>
              </a:ln>
              <a:solidFill>
                <a:srgbClr val="7F7F7F"/>
              </a:solidFill>
              <a:effectLst/>
              <a:uLnTx/>
              <a:uFillTx/>
              <a:latin typeface="Arial" panose="020B0604020202020204"/>
              <a:ea typeface="+mn-ea"/>
              <a:cs typeface="+mn-cs"/>
            </a:endParaRPr>
          </a:p>
        </p:txBody>
      </p:sp>
      <p:sp>
        <p:nvSpPr>
          <p:cNvPr id="2" name="Slide Number Placeholder 1"/>
          <p:cNvSpPr>
            <a:spLocks noGrp="1"/>
          </p:cNvSpPr>
          <p:nvPr>
            <p:ph type="sldNum" sz="quarter" idx="11"/>
          </p:nvPr>
        </p:nvSpPr>
        <p:spPr/>
        <p:txBody>
          <a:bodyPr/>
          <a:lstStyle/>
          <a:p>
            <a:fld id="{47547CF9-5B10-D24F-A8D7-45A9778164F7}" type="slidenum">
              <a:rPr lang="uk-UA" smtClean="0"/>
              <a:pPr/>
              <a:t>29</a:t>
            </a:fld>
            <a:endParaRPr lang="uk-UA" dirty="0"/>
          </a:p>
        </p:txBody>
      </p:sp>
    </p:spTree>
    <p:extLst>
      <p:ext uri="{BB962C8B-B14F-4D97-AF65-F5344CB8AC3E}">
        <p14:creationId xmlns:p14="http://schemas.microsoft.com/office/powerpoint/2010/main" val="4260141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Contribution to PMX community</a:t>
            </a:r>
          </a:p>
        </p:txBody>
      </p:sp>
      <p:sp>
        <p:nvSpPr>
          <p:cNvPr id="4" name="Footer Placeholder 3"/>
          <p:cNvSpPr>
            <a:spLocks noGrp="1"/>
          </p:cNvSpPr>
          <p:nvPr>
            <p:ph type="ftr" sz="quarter" idx="10"/>
          </p:nvPr>
        </p:nvSpPr>
        <p:spPr/>
        <p:txBody>
          <a:bodyPr/>
          <a:lstStyle/>
          <a:p>
            <a:r>
              <a:rPr lang="en-US"/>
              <a:t>ggPMX</a:t>
            </a:r>
            <a:endParaRPr lang="en-US" dirty="0"/>
          </a:p>
        </p:txBody>
      </p:sp>
      <p:sp>
        <p:nvSpPr>
          <p:cNvPr id="6" name="Content Placeholder 2"/>
          <p:cNvSpPr txBox="1">
            <a:spLocks/>
          </p:cNvSpPr>
          <p:nvPr/>
        </p:nvSpPr>
        <p:spPr>
          <a:xfrm>
            <a:off x="457200" y="1047750"/>
            <a:ext cx="8077200" cy="3394710"/>
          </a:xfrm>
          <a:prstGeom prst="rect">
            <a:avLst/>
          </a:prstGeom>
        </p:spPr>
        <p:txBody>
          <a:bodyPr vert="horz" lIns="0" tIns="0" rIns="0" bIns="0" spcCol="182880" rtlCol="0">
            <a:normAutofit/>
          </a:bodyPr>
          <a:lstStyle>
            <a:lvl1pPr marL="228600" indent="-228600" algn="l" defTabSz="914400" rtl="0" eaLnBrk="1" latinLnBrk="0" hangingPunct="1">
              <a:spcBef>
                <a:spcPts val="900"/>
              </a:spcBef>
              <a:buClrTx/>
              <a:buSzPct val="100000"/>
              <a:buFont typeface="Wingdings" charset="2"/>
              <a:buChar char="§"/>
              <a:tabLst>
                <a:tab pos="3998913" algn="r"/>
                <a:tab pos="8229600" algn="r"/>
              </a:tabLst>
              <a:defRPr sz="1800" b="0" i="0" kern="1200" spc="0" baseline="0">
                <a:solidFill>
                  <a:schemeClr val="tx1"/>
                </a:solidFill>
                <a:latin typeface="+mn-lt"/>
                <a:ea typeface="+mn-ea"/>
                <a:cs typeface="+mn-cs"/>
              </a:defRPr>
            </a:lvl1pPr>
            <a:lvl2pPr marL="4572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2pPr>
            <a:lvl3pPr marL="6858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3pPr>
            <a:lvl4pPr marL="9144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4pPr>
            <a:lvl5pPr marL="11430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charset="2"/>
              <a:buNone/>
            </a:pPr>
            <a:r>
              <a:rPr lang="en-US" b="1" dirty="0">
                <a:solidFill>
                  <a:srgbClr val="023760"/>
                </a:solidFill>
              </a:rPr>
              <a:t>An open-source </a:t>
            </a:r>
            <a:r>
              <a:rPr lang="en-US" b="1" dirty="0" err="1">
                <a:solidFill>
                  <a:srgbClr val="023760"/>
                </a:solidFill>
              </a:rPr>
              <a:t>Pharmacometrician’s</a:t>
            </a:r>
            <a:r>
              <a:rPr lang="en-US" b="1" dirty="0">
                <a:solidFill>
                  <a:srgbClr val="023760"/>
                </a:solidFill>
              </a:rPr>
              <a:t> workflow in R: from exploration (</a:t>
            </a:r>
            <a:r>
              <a:rPr lang="en-US" b="1" dirty="0" err="1">
                <a:solidFill>
                  <a:srgbClr val="023760"/>
                </a:solidFill>
              </a:rPr>
              <a:t>xGx</a:t>
            </a:r>
            <a:r>
              <a:rPr lang="en-US" b="1" dirty="0">
                <a:solidFill>
                  <a:srgbClr val="023760"/>
                </a:solidFill>
              </a:rPr>
              <a:t>) to model building (nlmixr) and diagnostics (ggPMX)</a:t>
            </a:r>
            <a:endParaRPr lang="en-US" dirty="0">
              <a:solidFill>
                <a:srgbClr val="023760"/>
              </a:solidFill>
            </a:endParaRPr>
          </a:p>
        </p:txBody>
      </p:sp>
      <p:pic>
        <p:nvPicPr>
          <p:cNvPr id="7" name="Picture 6"/>
          <p:cNvPicPr>
            <a:picLocks noChangeAspect="1"/>
          </p:cNvPicPr>
          <p:nvPr/>
        </p:nvPicPr>
        <p:blipFill>
          <a:blip r:embed="rId3"/>
          <a:stretch>
            <a:fillRect/>
          </a:stretch>
        </p:blipFill>
        <p:spPr>
          <a:xfrm>
            <a:off x="2743200" y="1733550"/>
            <a:ext cx="3171306" cy="3200400"/>
          </a:xfrm>
          <a:prstGeom prst="rect">
            <a:avLst/>
          </a:prstGeom>
        </p:spPr>
      </p:pic>
      <p:sp>
        <p:nvSpPr>
          <p:cNvPr id="3" name="Slide Number Placeholder 2"/>
          <p:cNvSpPr>
            <a:spLocks noGrp="1"/>
          </p:cNvSpPr>
          <p:nvPr>
            <p:ph type="sldNum" sz="quarter" idx="11"/>
          </p:nvPr>
        </p:nvSpPr>
        <p:spPr/>
        <p:txBody>
          <a:bodyPr/>
          <a:lstStyle/>
          <a:p>
            <a:fld id="{47547CF9-5B10-D24F-A8D7-45A9778164F7}" type="slidenum">
              <a:rPr lang="uk-UA" smtClean="0"/>
              <a:pPr/>
              <a:t>3</a:t>
            </a:fld>
            <a:endParaRPr lang="uk-UA" dirty="0"/>
          </a:p>
        </p:txBody>
      </p:sp>
    </p:spTree>
    <p:extLst>
      <p:ext uri="{BB962C8B-B14F-4D97-AF65-F5344CB8AC3E}">
        <p14:creationId xmlns:p14="http://schemas.microsoft.com/office/powerpoint/2010/main" val="12570163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Diagnostics Report is an </a:t>
            </a:r>
            <a:r>
              <a:rPr lang="en-US" sz="2400" dirty="0" err="1"/>
              <a:t>Rmarkdown</a:t>
            </a:r>
            <a:r>
              <a:rPr lang="en-US" sz="2400" dirty="0"/>
              <a:t> file enabling easy customization</a:t>
            </a:r>
          </a:p>
        </p:txBody>
      </p:sp>
      <p:sp>
        <p:nvSpPr>
          <p:cNvPr id="4" name="Footer Placeholder 3"/>
          <p:cNvSpPr>
            <a:spLocks noGrp="1"/>
          </p:cNvSpPr>
          <p:nvPr>
            <p:ph type="ftr" sz="quarter" idx="10"/>
          </p:nvPr>
        </p:nvSpPr>
        <p:spPr/>
        <p:txBody>
          <a:bodyPr/>
          <a:lstStyle/>
          <a:p>
            <a:r>
              <a:rPr lang="en-US"/>
              <a:t>ggPMX</a:t>
            </a:r>
            <a:endParaRPr lang="en-US" dirty="0"/>
          </a:p>
        </p:txBody>
      </p:sp>
      <p:sp>
        <p:nvSpPr>
          <p:cNvPr id="3" name="Slide Number Placeholder 2"/>
          <p:cNvSpPr>
            <a:spLocks noGrp="1"/>
          </p:cNvSpPr>
          <p:nvPr>
            <p:ph type="sldNum" sz="quarter" idx="11"/>
          </p:nvPr>
        </p:nvSpPr>
        <p:spPr/>
        <p:txBody>
          <a:bodyPr/>
          <a:lstStyle/>
          <a:p>
            <a:fld id="{47547CF9-5B10-D24F-A8D7-45A9778164F7}" type="slidenum">
              <a:rPr lang="uk-UA" smtClean="0"/>
              <a:pPr/>
              <a:t>30</a:t>
            </a:fld>
            <a:endParaRPr lang="uk-UA" dirty="0"/>
          </a:p>
        </p:txBody>
      </p:sp>
      <p:pic>
        <p:nvPicPr>
          <p:cNvPr id="5" name="Picture 4"/>
          <p:cNvPicPr>
            <a:picLocks noChangeAspect="1"/>
          </p:cNvPicPr>
          <p:nvPr/>
        </p:nvPicPr>
        <p:blipFill>
          <a:blip r:embed="rId2"/>
          <a:stretch>
            <a:fillRect/>
          </a:stretch>
        </p:blipFill>
        <p:spPr>
          <a:xfrm>
            <a:off x="457200" y="2933000"/>
            <a:ext cx="5065311" cy="1320686"/>
          </a:xfrm>
          <a:prstGeom prst="rect">
            <a:avLst/>
          </a:prstGeom>
        </p:spPr>
      </p:pic>
      <p:grpSp>
        <p:nvGrpSpPr>
          <p:cNvPr id="10" name="Group 9"/>
          <p:cNvGrpSpPr/>
          <p:nvPr/>
        </p:nvGrpSpPr>
        <p:grpSpPr>
          <a:xfrm>
            <a:off x="6128982" y="907576"/>
            <a:ext cx="2819400" cy="4100322"/>
            <a:chOff x="5562600" y="868976"/>
            <a:chExt cx="2819400" cy="4100322"/>
          </a:xfrm>
        </p:grpSpPr>
        <p:pic>
          <p:nvPicPr>
            <p:cNvPr id="8" name="Picture 7"/>
            <p:cNvPicPr>
              <a:picLocks noChangeAspect="1"/>
            </p:cNvPicPr>
            <p:nvPr/>
          </p:nvPicPr>
          <p:blipFill rotWithShape="1">
            <a:blip r:embed="rId3"/>
            <a:srcRect r="28699"/>
            <a:stretch/>
          </p:blipFill>
          <p:spPr>
            <a:xfrm>
              <a:off x="5562600" y="868976"/>
              <a:ext cx="2760662" cy="4100322"/>
            </a:xfrm>
            <a:prstGeom prst="rect">
              <a:avLst/>
            </a:prstGeom>
          </p:spPr>
        </p:pic>
        <p:sp>
          <p:nvSpPr>
            <p:cNvPr id="9" name="Rectangle 8"/>
            <p:cNvSpPr/>
            <p:nvPr/>
          </p:nvSpPr>
          <p:spPr>
            <a:xfrm>
              <a:off x="5638800" y="1068222"/>
              <a:ext cx="2743200" cy="1524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a:p>
          </p:txBody>
        </p:sp>
      </p:grpSp>
      <p:sp>
        <p:nvSpPr>
          <p:cNvPr id="11" name="Rectangle 10"/>
          <p:cNvSpPr/>
          <p:nvPr/>
        </p:nvSpPr>
        <p:spPr>
          <a:xfrm>
            <a:off x="457200" y="1200150"/>
            <a:ext cx="5671782" cy="114820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dirty="0" err="1">
                <a:solidFill>
                  <a:schemeClr val="tx1"/>
                </a:solidFill>
                <a:latin typeface="Consolas" panose="020B0609020204030204" pitchFamily="49" charset="0"/>
                <a:cs typeface="Consolas" panose="020B0609020204030204" pitchFamily="49" charset="0"/>
              </a:rPr>
              <a:t>ctr</a:t>
            </a:r>
            <a:r>
              <a:rPr lang="en-US" sz="1350" dirty="0">
                <a:solidFill>
                  <a:schemeClr val="tx1"/>
                </a:solidFill>
                <a:latin typeface="Consolas" panose="020B0609020204030204" pitchFamily="49" charset="0"/>
                <a:cs typeface="Consolas" panose="020B0609020204030204" pitchFamily="49" charset="0"/>
              </a:rPr>
              <a:t> %&gt;% </a:t>
            </a:r>
            <a:r>
              <a:rPr lang="en-US" sz="1350" b="1" dirty="0" err="1">
                <a:solidFill>
                  <a:schemeClr val="tx1"/>
                </a:solidFill>
                <a:latin typeface="Consolas" panose="020B0609020204030204" pitchFamily="49" charset="0"/>
                <a:cs typeface="Consolas" panose="020B0609020204030204" pitchFamily="49" charset="0"/>
              </a:rPr>
              <a:t>pmx_report</a:t>
            </a:r>
            <a:r>
              <a:rPr lang="en-US" sz="1350" dirty="0">
                <a:solidFill>
                  <a:schemeClr val="tx1"/>
                </a:solidFill>
                <a:latin typeface="Consolas" panose="020B0609020204030204" pitchFamily="49" charset="0"/>
                <a:cs typeface="Consolas" panose="020B0609020204030204" pitchFamily="49" charset="0"/>
              </a:rPr>
              <a:t>(	</a:t>
            </a:r>
            <a:r>
              <a:rPr lang="en-US" sz="1350" dirty="0">
                <a:solidFill>
                  <a:srgbClr val="214A88"/>
                </a:solidFill>
                <a:latin typeface="Consolas" panose="020B0609020204030204" pitchFamily="49" charset="0"/>
                <a:cs typeface="Consolas" panose="020B0609020204030204" pitchFamily="49" charset="0"/>
              </a:rPr>
              <a:t>name     = </a:t>
            </a:r>
            <a:r>
              <a:rPr lang="en-US" sz="1350" dirty="0">
                <a:solidFill>
                  <a:srgbClr val="4F9A05"/>
                </a:solidFill>
                <a:latin typeface="Consolas" panose="020B0609020204030204" pitchFamily="49" charset="0"/>
                <a:cs typeface="Consolas" panose="020B0609020204030204" pitchFamily="49" charset="0"/>
              </a:rPr>
              <a:t>"</a:t>
            </a:r>
            <a:r>
              <a:rPr lang="en-US" sz="1350" dirty="0" err="1">
                <a:solidFill>
                  <a:srgbClr val="4F9A05"/>
                </a:solidFill>
                <a:latin typeface="Consolas" panose="020B0609020204030204" pitchFamily="49" charset="0"/>
                <a:cs typeface="Consolas" panose="020B0609020204030204" pitchFamily="49" charset="0"/>
              </a:rPr>
              <a:t>Report_ggPMX</a:t>
            </a:r>
            <a:r>
              <a:rPr lang="en-US" sz="1350" dirty="0">
                <a:solidFill>
                  <a:srgbClr val="4F9A05"/>
                </a:solidFill>
                <a:latin typeface="Consolas" panose="020B0609020204030204" pitchFamily="49" charset="0"/>
                <a:cs typeface="Consolas" panose="020B0609020204030204" pitchFamily="49" charset="0"/>
              </a:rPr>
              <a:t>“</a:t>
            </a:r>
            <a:r>
              <a:rPr lang="en-US" sz="1350" dirty="0">
                <a:solidFill>
                  <a:schemeClr val="tx1"/>
                </a:solidFill>
                <a:latin typeface="Consolas" panose="020B0609020204030204" pitchFamily="49" charset="0"/>
                <a:cs typeface="Consolas" panose="020B0609020204030204" pitchFamily="49" charset="0"/>
              </a:rPr>
              <a:t>, 	</a:t>
            </a:r>
            <a:r>
              <a:rPr lang="en-US" sz="1350" dirty="0">
                <a:solidFill>
                  <a:srgbClr val="214A88"/>
                </a:solidFill>
                <a:latin typeface="Consolas" panose="020B0609020204030204" pitchFamily="49" charset="0"/>
                <a:cs typeface="Consolas" panose="020B0609020204030204" pitchFamily="49" charset="0"/>
              </a:rPr>
              <a:t>			</a:t>
            </a:r>
            <a:r>
              <a:rPr lang="en-US" sz="1350" dirty="0" err="1">
                <a:solidFill>
                  <a:srgbClr val="214A88"/>
                </a:solidFill>
                <a:latin typeface="Consolas" panose="020B0609020204030204" pitchFamily="49" charset="0"/>
                <a:cs typeface="Consolas" panose="020B0609020204030204" pitchFamily="49" charset="0"/>
              </a:rPr>
              <a:t>save_dir</a:t>
            </a:r>
            <a:r>
              <a:rPr lang="en-US" sz="1350" dirty="0">
                <a:solidFill>
                  <a:srgbClr val="214A88"/>
                </a:solidFill>
                <a:latin typeface="Consolas" panose="020B0609020204030204" pitchFamily="49" charset="0"/>
                <a:cs typeface="Consolas" panose="020B0609020204030204" pitchFamily="49" charset="0"/>
              </a:rPr>
              <a:t> = </a:t>
            </a:r>
            <a:r>
              <a:rPr lang="en-US" sz="1350" dirty="0">
                <a:solidFill>
                  <a:srgbClr val="4F9A05"/>
                </a:solidFill>
                <a:latin typeface="Consolas" panose="020B0609020204030204" pitchFamily="49" charset="0"/>
                <a:cs typeface="Consolas" panose="020B0609020204030204" pitchFamily="49" charset="0"/>
              </a:rPr>
              <a:t>"</a:t>
            </a:r>
            <a:r>
              <a:rPr lang="en-US" sz="1350" dirty="0" err="1">
                <a:solidFill>
                  <a:srgbClr val="4F9A05"/>
                </a:solidFill>
                <a:latin typeface="Consolas" panose="020B0609020204030204" pitchFamily="49" charset="0"/>
                <a:cs typeface="Consolas" panose="020B0609020204030204" pitchFamily="49" charset="0"/>
              </a:rPr>
              <a:t>work_dir</a:t>
            </a:r>
            <a:r>
              <a:rPr lang="en-US" sz="1350" dirty="0">
                <a:solidFill>
                  <a:srgbClr val="4F9A05"/>
                </a:solidFill>
                <a:latin typeface="Consolas" panose="020B0609020204030204" pitchFamily="49" charset="0"/>
                <a:cs typeface="Consolas" panose="020B0609020204030204" pitchFamily="49" charset="0"/>
              </a:rPr>
              <a:t>"</a:t>
            </a:r>
            <a:r>
              <a:rPr lang="en-US" sz="1350" dirty="0">
                <a:solidFill>
                  <a:srgbClr val="000000"/>
                </a:solidFill>
                <a:latin typeface="Consolas" panose="020B0609020204030204" pitchFamily="49" charset="0"/>
                <a:cs typeface="Consolas" panose="020B0609020204030204" pitchFamily="49" charset="0"/>
              </a:rPr>
              <a:t>,     	</a:t>
            </a:r>
          </a:p>
          <a:p>
            <a:r>
              <a:rPr lang="en-US" sz="1350" dirty="0">
                <a:solidFill>
                  <a:srgbClr val="214A88"/>
                </a:solidFill>
                <a:latin typeface="Consolas" panose="020B0609020204030204" pitchFamily="49" charset="0"/>
                <a:cs typeface="Consolas" panose="020B0609020204030204" pitchFamily="49" charset="0"/>
              </a:rPr>
              <a:t>		format   = </a:t>
            </a:r>
            <a:r>
              <a:rPr lang="en-US" sz="1350" dirty="0">
                <a:solidFill>
                  <a:srgbClr val="4F9A05"/>
                </a:solidFill>
                <a:latin typeface="Consolas" panose="020B0609020204030204" pitchFamily="49" charset="0"/>
                <a:cs typeface="Consolas" panose="020B0609020204030204" pitchFamily="49" charset="0"/>
              </a:rPr>
              <a:t>"both"</a:t>
            </a:r>
            <a:r>
              <a:rPr lang="en-US" sz="1350" dirty="0">
                <a:solidFill>
                  <a:srgbClr val="000000"/>
                </a:solidFill>
                <a:latin typeface="Consolas" panose="020B0609020204030204" pitchFamily="49" charset="0"/>
                <a:cs typeface="Consolas" panose="020B0609020204030204" pitchFamily="49" charset="0"/>
              </a:rPr>
              <a:t>, 	</a:t>
            </a:r>
            <a:r>
              <a:rPr lang="en-US" sz="1350" dirty="0">
                <a:solidFill>
                  <a:schemeClr val="accent6">
                    <a:lumMod val="75000"/>
                  </a:schemeClr>
                </a:solidFill>
                <a:latin typeface="Consolas" panose="020B0609020204030204" pitchFamily="49" charset="0"/>
                <a:cs typeface="Consolas" panose="020B0609020204030204" pitchFamily="49" charset="0"/>
              </a:rPr>
              <a:t># report and plots</a:t>
            </a:r>
            <a:endParaRPr lang="en-US" sz="1350" dirty="0">
              <a:solidFill>
                <a:srgbClr val="000000"/>
              </a:solidFill>
              <a:latin typeface="Consolas" panose="020B0609020204030204" pitchFamily="49" charset="0"/>
              <a:cs typeface="Consolas" panose="020B0609020204030204" pitchFamily="49" charset="0"/>
            </a:endParaRPr>
          </a:p>
          <a:p>
            <a:r>
              <a:rPr lang="en-US" sz="1350" dirty="0">
                <a:solidFill>
                  <a:schemeClr val="tx1"/>
                </a:solidFill>
                <a:latin typeface="Consolas" panose="020B0609020204030204" pitchFamily="49" charset="0"/>
                <a:cs typeface="Consolas" panose="020B0609020204030204" pitchFamily="49" charset="0"/>
              </a:rPr>
              <a:t>		</a:t>
            </a:r>
            <a:r>
              <a:rPr lang="en-US" sz="1350" dirty="0">
                <a:solidFill>
                  <a:srgbClr val="214A88"/>
                </a:solidFill>
                <a:latin typeface="Consolas" panose="020B0609020204030204" pitchFamily="49" charset="0"/>
                <a:cs typeface="Consolas" panose="020B0609020204030204" pitchFamily="49" charset="0"/>
              </a:rPr>
              <a:t>extension= </a:t>
            </a:r>
            <a:r>
              <a:rPr lang="en-US" sz="1350" dirty="0">
                <a:solidFill>
                  <a:srgbClr val="4F9A05"/>
                </a:solidFill>
                <a:latin typeface="Consolas" panose="020B0609020204030204" pitchFamily="49" charset="0"/>
                <a:cs typeface="Consolas" panose="020B0609020204030204" pitchFamily="49" charset="0"/>
              </a:rPr>
              <a:t>"all"</a:t>
            </a:r>
            <a:r>
              <a:rPr lang="en-US" sz="1350" dirty="0">
                <a:solidFill>
                  <a:schemeClr val="tx1"/>
                </a:solidFill>
                <a:latin typeface="Consolas" panose="020B0609020204030204" pitchFamily="49" charset="0"/>
                <a:cs typeface="Consolas" panose="020B0609020204030204" pitchFamily="49" charset="0"/>
              </a:rPr>
              <a:t>)</a:t>
            </a:r>
            <a:r>
              <a:rPr lang="en-US" sz="1350" dirty="0">
                <a:solidFill>
                  <a:srgbClr val="000000"/>
                </a:solidFill>
                <a:latin typeface="Consolas" panose="020B0609020204030204" pitchFamily="49" charset="0"/>
                <a:cs typeface="Consolas" panose="020B0609020204030204" pitchFamily="49" charset="0"/>
              </a:rPr>
              <a:t>  	</a:t>
            </a:r>
            <a:r>
              <a:rPr lang="en-US" sz="1350" dirty="0">
                <a:solidFill>
                  <a:schemeClr val="accent6">
                    <a:lumMod val="75000"/>
                  </a:schemeClr>
                </a:solidFill>
                <a:latin typeface="Consolas" panose="020B0609020204030204" pitchFamily="49" charset="0"/>
                <a:cs typeface="Consolas" panose="020B0609020204030204" pitchFamily="49" charset="0"/>
              </a:rPr>
              <a:t>#.</a:t>
            </a:r>
            <a:r>
              <a:rPr lang="en-US" sz="1350" dirty="0" err="1">
                <a:solidFill>
                  <a:schemeClr val="accent6">
                    <a:lumMod val="75000"/>
                  </a:schemeClr>
                </a:solidFill>
                <a:latin typeface="Consolas" panose="020B0609020204030204" pitchFamily="49" charset="0"/>
                <a:cs typeface="Consolas" panose="020B0609020204030204" pitchFamily="49" charset="0"/>
              </a:rPr>
              <a:t>docx</a:t>
            </a:r>
            <a:r>
              <a:rPr lang="en-US" sz="1350" dirty="0">
                <a:solidFill>
                  <a:schemeClr val="accent6">
                    <a:lumMod val="75000"/>
                  </a:schemeClr>
                </a:solidFill>
                <a:latin typeface="Consolas" panose="020B0609020204030204" pitchFamily="49" charset="0"/>
                <a:cs typeface="Consolas" panose="020B0609020204030204" pitchFamily="49" charset="0"/>
              </a:rPr>
              <a:t>, .pdf, .html</a:t>
            </a:r>
          </a:p>
        </p:txBody>
      </p:sp>
      <p:sp>
        <p:nvSpPr>
          <p:cNvPr id="12" name="TextBox 11"/>
          <p:cNvSpPr txBox="1"/>
          <p:nvPr/>
        </p:nvSpPr>
        <p:spPr>
          <a:xfrm>
            <a:off x="381000" y="2510517"/>
            <a:ext cx="2582758" cy="369332"/>
          </a:xfrm>
          <a:prstGeom prst="rect">
            <a:avLst/>
          </a:prstGeom>
          <a:noFill/>
        </p:spPr>
        <p:txBody>
          <a:bodyPr wrap="none" rtlCol="0">
            <a:spAutoFit/>
          </a:bodyPr>
          <a:lstStyle/>
          <a:p>
            <a:r>
              <a:rPr lang="en-US" dirty="0"/>
              <a:t>Output of </a:t>
            </a:r>
            <a:r>
              <a:rPr lang="en-US" dirty="0" err="1"/>
              <a:t>pmx_report</a:t>
            </a:r>
            <a:r>
              <a:rPr lang="en-US" dirty="0"/>
              <a:t>():</a:t>
            </a:r>
          </a:p>
        </p:txBody>
      </p:sp>
    </p:spTree>
    <p:extLst>
      <p:ext uri="{BB962C8B-B14F-4D97-AF65-F5344CB8AC3E}">
        <p14:creationId xmlns:p14="http://schemas.microsoft.com/office/powerpoint/2010/main" val="12886058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57200" y="3257550"/>
            <a:ext cx="8229600" cy="130645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dirty="0" err="1">
                <a:solidFill>
                  <a:schemeClr val="tx1"/>
                </a:solidFill>
                <a:latin typeface="Consolas" panose="020B0609020204030204" pitchFamily="49" charset="0"/>
                <a:cs typeface="Consolas" panose="020B0609020204030204" pitchFamily="49" charset="0"/>
              </a:rPr>
              <a:t>ctr</a:t>
            </a:r>
            <a:r>
              <a:rPr lang="en-US" sz="1350" dirty="0">
                <a:solidFill>
                  <a:schemeClr val="tx1"/>
                </a:solidFill>
                <a:latin typeface="Consolas" panose="020B0609020204030204" pitchFamily="49" charset="0"/>
                <a:cs typeface="Consolas" panose="020B0609020204030204" pitchFamily="49" charset="0"/>
              </a:rPr>
              <a:t> %&gt;% </a:t>
            </a:r>
            <a:r>
              <a:rPr lang="en-US" sz="1350" b="1" dirty="0" err="1">
                <a:solidFill>
                  <a:schemeClr val="tx1"/>
                </a:solidFill>
                <a:latin typeface="Consolas" panose="020B0609020204030204" pitchFamily="49" charset="0"/>
                <a:cs typeface="Consolas" panose="020B0609020204030204" pitchFamily="49" charset="0"/>
              </a:rPr>
              <a:t>pmx_report</a:t>
            </a:r>
            <a:r>
              <a:rPr lang="en-US" sz="1350" dirty="0">
                <a:solidFill>
                  <a:schemeClr val="tx1"/>
                </a:solidFill>
                <a:latin typeface="Consolas" panose="020B0609020204030204" pitchFamily="49" charset="0"/>
                <a:cs typeface="Consolas" panose="020B0609020204030204" pitchFamily="49" charset="0"/>
              </a:rPr>
              <a:t>(	</a:t>
            </a:r>
            <a:r>
              <a:rPr lang="en-US" sz="1350" dirty="0">
                <a:solidFill>
                  <a:srgbClr val="214A88"/>
                </a:solidFill>
                <a:latin typeface="Consolas" panose="020B0609020204030204" pitchFamily="49" charset="0"/>
                <a:cs typeface="Consolas" panose="020B0609020204030204" pitchFamily="49" charset="0"/>
              </a:rPr>
              <a:t>name     = </a:t>
            </a:r>
            <a:r>
              <a:rPr lang="en-US" sz="1350" dirty="0">
                <a:solidFill>
                  <a:srgbClr val="4F9A05"/>
                </a:solidFill>
                <a:latin typeface="Consolas" panose="020B0609020204030204" pitchFamily="49" charset="0"/>
                <a:cs typeface="Consolas" panose="020B0609020204030204" pitchFamily="49" charset="0"/>
              </a:rPr>
              <a:t>"</a:t>
            </a:r>
            <a:r>
              <a:rPr lang="en-US" sz="1350" dirty="0" err="1">
                <a:solidFill>
                  <a:srgbClr val="4F9A05"/>
                </a:solidFill>
                <a:latin typeface="Consolas" panose="020B0609020204030204" pitchFamily="49" charset="0"/>
                <a:cs typeface="Consolas" panose="020B0609020204030204" pitchFamily="49" charset="0"/>
              </a:rPr>
              <a:t>Report_ggPMX</a:t>
            </a:r>
            <a:r>
              <a:rPr lang="en-US" sz="1350" dirty="0">
                <a:solidFill>
                  <a:srgbClr val="4F9A05"/>
                </a:solidFill>
                <a:latin typeface="Consolas" panose="020B0609020204030204" pitchFamily="49" charset="0"/>
                <a:cs typeface="Consolas" panose="020B0609020204030204" pitchFamily="49" charset="0"/>
              </a:rPr>
              <a:t>“</a:t>
            </a:r>
            <a:r>
              <a:rPr lang="en-US" sz="1350" dirty="0">
                <a:solidFill>
                  <a:schemeClr val="tx1"/>
                </a:solidFill>
                <a:latin typeface="Consolas" panose="020B0609020204030204" pitchFamily="49" charset="0"/>
                <a:cs typeface="Consolas" panose="020B0609020204030204" pitchFamily="49" charset="0"/>
              </a:rPr>
              <a:t>, 	</a:t>
            </a:r>
            <a:r>
              <a:rPr lang="en-US" sz="1350" dirty="0">
                <a:solidFill>
                  <a:schemeClr val="bg1">
                    <a:lumMod val="50000"/>
                  </a:schemeClr>
                </a:solidFill>
                <a:latin typeface="Consolas" panose="020B0609020204030204" pitchFamily="49" charset="0"/>
                <a:cs typeface="Consolas" panose="020B0609020204030204" pitchFamily="49" charset="0"/>
              </a:rPr>
              <a:t># Report Filename</a:t>
            </a:r>
            <a:endParaRPr lang="en-US" sz="1350" dirty="0">
              <a:solidFill>
                <a:schemeClr val="tx1"/>
              </a:solidFill>
              <a:latin typeface="Consolas" panose="020B0609020204030204" pitchFamily="49" charset="0"/>
              <a:cs typeface="Consolas" panose="020B0609020204030204" pitchFamily="49" charset="0"/>
            </a:endParaRPr>
          </a:p>
          <a:p>
            <a:r>
              <a:rPr lang="en-US" sz="1350" dirty="0">
                <a:solidFill>
                  <a:srgbClr val="214A88"/>
                </a:solidFill>
                <a:latin typeface="Consolas" panose="020B0609020204030204" pitchFamily="49" charset="0"/>
                <a:cs typeface="Consolas" panose="020B0609020204030204" pitchFamily="49" charset="0"/>
              </a:rPr>
              <a:t>		</a:t>
            </a:r>
            <a:r>
              <a:rPr lang="en-US" sz="1350" dirty="0" err="1">
                <a:solidFill>
                  <a:srgbClr val="214A88"/>
                </a:solidFill>
                <a:latin typeface="Consolas" panose="020B0609020204030204" pitchFamily="49" charset="0"/>
                <a:cs typeface="Consolas" panose="020B0609020204030204" pitchFamily="49" charset="0"/>
              </a:rPr>
              <a:t>save_dir</a:t>
            </a:r>
            <a:r>
              <a:rPr lang="en-US" sz="1350" dirty="0">
                <a:solidFill>
                  <a:srgbClr val="214A88"/>
                </a:solidFill>
                <a:latin typeface="Consolas" panose="020B0609020204030204" pitchFamily="49" charset="0"/>
                <a:cs typeface="Consolas" panose="020B0609020204030204" pitchFamily="49" charset="0"/>
              </a:rPr>
              <a:t> = </a:t>
            </a:r>
            <a:r>
              <a:rPr lang="en-US" sz="1350" dirty="0">
                <a:solidFill>
                  <a:srgbClr val="4F9A05"/>
                </a:solidFill>
                <a:latin typeface="Consolas" panose="020B0609020204030204" pitchFamily="49" charset="0"/>
                <a:cs typeface="Consolas" panose="020B0609020204030204" pitchFamily="49" charset="0"/>
              </a:rPr>
              <a:t>"</a:t>
            </a:r>
            <a:r>
              <a:rPr lang="en-US" sz="1350" dirty="0" err="1">
                <a:solidFill>
                  <a:srgbClr val="4F9A05"/>
                </a:solidFill>
                <a:latin typeface="Consolas" panose="020B0609020204030204" pitchFamily="49" charset="0"/>
                <a:cs typeface="Consolas" panose="020B0609020204030204" pitchFamily="49" charset="0"/>
              </a:rPr>
              <a:t>work_dir</a:t>
            </a:r>
            <a:r>
              <a:rPr lang="en-US" sz="1350" dirty="0">
                <a:solidFill>
                  <a:srgbClr val="4F9A05"/>
                </a:solidFill>
                <a:latin typeface="Consolas" panose="020B0609020204030204" pitchFamily="49" charset="0"/>
                <a:cs typeface="Consolas" panose="020B0609020204030204" pitchFamily="49" charset="0"/>
              </a:rPr>
              <a:t>"</a:t>
            </a:r>
            <a:r>
              <a:rPr lang="en-US" sz="1350" dirty="0">
                <a:solidFill>
                  <a:srgbClr val="000000"/>
                </a:solidFill>
                <a:latin typeface="Consolas" panose="020B0609020204030204" pitchFamily="49" charset="0"/>
                <a:cs typeface="Consolas" panose="020B0609020204030204" pitchFamily="49" charset="0"/>
              </a:rPr>
              <a:t>,     	</a:t>
            </a:r>
            <a:r>
              <a:rPr lang="en-US" sz="1350" dirty="0">
                <a:solidFill>
                  <a:schemeClr val="bg1">
                    <a:lumMod val="50000"/>
                  </a:schemeClr>
                </a:solidFill>
                <a:latin typeface="Consolas" panose="020B0609020204030204" pitchFamily="49" charset="0"/>
                <a:cs typeface="Consolas" panose="020B0609020204030204" pitchFamily="49" charset="0"/>
              </a:rPr>
              <a:t># Directory Path to Report</a:t>
            </a:r>
            <a:endParaRPr lang="en-US" sz="1350" dirty="0">
              <a:solidFill>
                <a:srgbClr val="000000"/>
              </a:solidFill>
              <a:latin typeface="Consolas" panose="020B0609020204030204" pitchFamily="49" charset="0"/>
              <a:cs typeface="Consolas" panose="020B0609020204030204" pitchFamily="49" charset="0"/>
            </a:endParaRPr>
          </a:p>
          <a:p>
            <a:r>
              <a:rPr lang="en-US" sz="1350" dirty="0">
                <a:solidFill>
                  <a:srgbClr val="214A88"/>
                </a:solidFill>
                <a:latin typeface="Consolas" panose="020B0609020204030204" pitchFamily="49" charset="0"/>
                <a:cs typeface="Consolas" panose="020B0609020204030204" pitchFamily="49" charset="0"/>
              </a:rPr>
              <a:t>		format   = </a:t>
            </a:r>
            <a:r>
              <a:rPr lang="en-US" sz="1350" dirty="0">
                <a:solidFill>
                  <a:srgbClr val="4F9A05"/>
                </a:solidFill>
                <a:latin typeface="Consolas" panose="020B0609020204030204" pitchFamily="49" charset="0"/>
                <a:cs typeface="Consolas" panose="020B0609020204030204" pitchFamily="49" charset="0"/>
              </a:rPr>
              <a:t>"report"</a:t>
            </a:r>
            <a:r>
              <a:rPr lang="en-US" sz="1350" dirty="0">
                <a:solidFill>
                  <a:srgbClr val="000000"/>
                </a:solidFill>
                <a:latin typeface="Consolas" panose="020B0609020204030204" pitchFamily="49" charset="0"/>
                <a:cs typeface="Consolas" panose="020B0609020204030204" pitchFamily="49" charset="0"/>
              </a:rPr>
              <a:t>, 	</a:t>
            </a:r>
            <a:r>
              <a:rPr lang="en-US" sz="1350" dirty="0">
                <a:solidFill>
                  <a:schemeClr val="bg1">
                    <a:lumMod val="50000"/>
                  </a:schemeClr>
                </a:solidFill>
                <a:latin typeface="Consolas" panose="020B0609020204030204" pitchFamily="49" charset="0"/>
                <a:cs typeface="Consolas" panose="020B0609020204030204" pitchFamily="49" charset="0"/>
              </a:rPr>
              <a:t># Report Setting</a:t>
            </a:r>
            <a:endParaRPr lang="en-US" sz="1350" dirty="0">
              <a:solidFill>
                <a:srgbClr val="000000"/>
              </a:solidFill>
              <a:latin typeface="Consolas" panose="020B0609020204030204" pitchFamily="49" charset="0"/>
              <a:cs typeface="Consolas" panose="020B0609020204030204" pitchFamily="49" charset="0"/>
            </a:endParaRPr>
          </a:p>
          <a:p>
            <a:r>
              <a:rPr lang="en-US" sz="1350" dirty="0">
                <a:solidFill>
                  <a:schemeClr val="tx1"/>
                </a:solidFill>
                <a:latin typeface="Consolas" panose="020B0609020204030204" pitchFamily="49" charset="0"/>
                <a:cs typeface="Consolas" panose="020B0609020204030204" pitchFamily="49" charset="0"/>
              </a:rPr>
              <a:t>		</a:t>
            </a:r>
            <a:r>
              <a:rPr lang="en-US" sz="1350" dirty="0">
                <a:solidFill>
                  <a:srgbClr val="214A88"/>
                </a:solidFill>
                <a:latin typeface="Consolas" panose="020B0609020204030204" pitchFamily="49" charset="0"/>
                <a:cs typeface="Consolas" panose="020B0609020204030204" pitchFamily="49" charset="0"/>
              </a:rPr>
              <a:t>extension= </a:t>
            </a:r>
            <a:r>
              <a:rPr lang="en-US" sz="1350" dirty="0">
                <a:solidFill>
                  <a:srgbClr val="4F9A05"/>
                </a:solidFill>
                <a:latin typeface="Consolas" panose="020B0609020204030204" pitchFamily="49" charset="0"/>
                <a:cs typeface="Consolas" panose="020B0609020204030204" pitchFamily="49" charset="0"/>
              </a:rPr>
              <a:t>"pdf"</a:t>
            </a:r>
            <a:r>
              <a:rPr lang="en-US" sz="1350" dirty="0">
                <a:solidFill>
                  <a:schemeClr val="tx1"/>
                </a:solidFill>
                <a:latin typeface="Consolas" panose="020B0609020204030204" pitchFamily="49" charset="0"/>
                <a:cs typeface="Consolas" panose="020B0609020204030204" pitchFamily="49" charset="0"/>
              </a:rPr>
              <a:t>)            	</a:t>
            </a:r>
            <a:r>
              <a:rPr lang="en-US" sz="1350" dirty="0">
                <a:solidFill>
                  <a:schemeClr val="bg1">
                    <a:lumMod val="50000"/>
                  </a:schemeClr>
                </a:solidFill>
                <a:latin typeface="Consolas" panose="020B0609020204030204" pitchFamily="49" charset="0"/>
                <a:cs typeface="Consolas" panose="020B0609020204030204" pitchFamily="49" charset="0"/>
              </a:rPr>
              <a:t># Report Format</a:t>
            </a:r>
            <a:endParaRPr lang="en-US" sz="1350" dirty="0">
              <a:solidFill>
                <a:srgbClr val="000000"/>
              </a:solidFill>
              <a:latin typeface="Consolas" panose="020B0609020204030204" pitchFamily="49" charset="0"/>
              <a:cs typeface="Consolas" panose="020B0609020204030204" pitchFamily="49" charset="0"/>
            </a:endParaRPr>
          </a:p>
          <a:p>
            <a:endParaRPr lang="en-US" sz="1350" dirty="0">
              <a:solidFill>
                <a:schemeClr val="tx1"/>
              </a:solidFill>
              <a:latin typeface="Consolas" panose="020B0609020204030204" pitchFamily="49" charset="0"/>
              <a:cs typeface="Consolas" panose="020B0609020204030204" pitchFamily="49" charset="0"/>
            </a:endParaRPr>
          </a:p>
        </p:txBody>
      </p:sp>
      <p:sp>
        <p:nvSpPr>
          <p:cNvPr id="2" name="Title 1"/>
          <p:cNvSpPr>
            <a:spLocks noGrp="1"/>
          </p:cNvSpPr>
          <p:nvPr>
            <p:ph type="title"/>
          </p:nvPr>
        </p:nvSpPr>
        <p:spPr/>
        <p:txBody>
          <a:bodyPr/>
          <a:lstStyle/>
          <a:p>
            <a:r>
              <a:rPr lang="en-US" dirty="0"/>
              <a:t>Report generation: </a:t>
            </a:r>
            <a:r>
              <a:rPr lang="en-US" dirty="0" err="1"/>
              <a:t>pmx_report</a:t>
            </a:r>
            <a:r>
              <a:rPr lang="en-US" dirty="0"/>
              <a:t>()</a:t>
            </a:r>
          </a:p>
        </p:txBody>
      </p:sp>
      <p:sp>
        <p:nvSpPr>
          <p:cNvPr id="3" name="Content Placeholder 2"/>
          <p:cNvSpPr>
            <a:spLocks noGrp="1"/>
          </p:cNvSpPr>
          <p:nvPr>
            <p:ph idx="1"/>
          </p:nvPr>
        </p:nvSpPr>
        <p:spPr>
          <a:xfrm>
            <a:off x="457199" y="1015008"/>
            <a:ext cx="8153401" cy="2242542"/>
          </a:xfrm>
        </p:spPr>
        <p:txBody>
          <a:bodyPr>
            <a:noAutofit/>
          </a:bodyPr>
          <a:lstStyle/>
          <a:p>
            <a:r>
              <a:rPr lang="en-US" sz="1400" dirty="0"/>
              <a:t>Argument “</a:t>
            </a:r>
            <a:r>
              <a:rPr lang="en-US" sz="1400" b="1" dirty="0">
                <a:solidFill>
                  <a:schemeClr val="accent1"/>
                </a:solidFill>
              </a:rPr>
              <a:t>extension</a:t>
            </a:r>
            <a:r>
              <a:rPr lang="en-US" sz="1400" dirty="0"/>
              <a:t>” defines the format of the report (accepted values: “word”, “pdf”, “html”, “all”) – </a:t>
            </a:r>
            <a:r>
              <a:rPr lang="en-US" sz="1400" dirty="0">
                <a:solidFill>
                  <a:schemeClr val="accent1"/>
                </a:solidFill>
              </a:rPr>
              <a:t>by default, Word document (only) is generated</a:t>
            </a:r>
            <a:endParaRPr lang="en-US" sz="1400" b="1" dirty="0">
              <a:solidFill>
                <a:schemeClr val="accent1"/>
              </a:solidFill>
            </a:endParaRPr>
          </a:p>
          <a:p>
            <a:r>
              <a:rPr lang="en-US" sz="1400" dirty="0"/>
              <a:t>Argument “</a:t>
            </a:r>
            <a:r>
              <a:rPr lang="en-US" sz="1400" b="1" dirty="0">
                <a:solidFill>
                  <a:schemeClr val="accent1"/>
                </a:solidFill>
              </a:rPr>
              <a:t>format</a:t>
            </a:r>
            <a:r>
              <a:rPr lang="en-US" sz="1400" dirty="0"/>
              <a:t>” can take 3 values:</a:t>
            </a:r>
          </a:p>
          <a:p>
            <a:pPr marL="264319" indent="-128588"/>
            <a:r>
              <a:rPr lang="en-US" sz="1050" dirty="0"/>
              <a:t>“</a:t>
            </a:r>
            <a:r>
              <a:rPr lang="en-US" sz="1050" b="1" dirty="0"/>
              <a:t>report</a:t>
            </a:r>
            <a:r>
              <a:rPr lang="en-US" sz="1050" dirty="0"/>
              <a:t>”: produces </a:t>
            </a:r>
            <a:r>
              <a:rPr lang="en-US" sz="1050" i="1" dirty="0"/>
              <a:t>name.docx (name.pdf</a:t>
            </a:r>
            <a:r>
              <a:rPr lang="en-US" sz="1050" dirty="0"/>
              <a:t> if </a:t>
            </a:r>
            <a:r>
              <a:rPr lang="en-US" sz="1050" i="1" dirty="0">
                <a:solidFill>
                  <a:schemeClr val="accent1"/>
                </a:solidFill>
              </a:rPr>
              <a:t>extension</a:t>
            </a:r>
            <a:r>
              <a:rPr lang="en-US" sz="1050" dirty="0"/>
              <a:t> option includes pdf), located in </a:t>
            </a:r>
            <a:r>
              <a:rPr lang="en-US" sz="1050" i="1" dirty="0" err="1"/>
              <a:t>save_dir</a:t>
            </a:r>
            <a:r>
              <a:rPr lang="en-US" sz="1050" dirty="0"/>
              <a:t> with default diagnostic plots</a:t>
            </a:r>
          </a:p>
          <a:p>
            <a:pPr marL="264319" indent="-128588"/>
            <a:r>
              <a:rPr lang="en-US" sz="1050" dirty="0"/>
              <a:t>“</a:t>
            </a:r>
            <a:r>
              <a:rPr lang="en-US" sz="1050" b="1" dirty="0"/>
              <a:t>plots</a:t>
            </a:r>
            <a:r>
              <a:rPr lang="en-US" sz="1050" dirty="0"/>
              <a:t>”: produces a folder named </a:t>
            </a:r>
            <a:r>
              <a:rPr lang="en-US" sz="1050" i="1" dirty="0" err="1"/>
              <a:t>ggpmx_GOF</a:t>
            </a:r>
            <a:r>
              <a:rPr lang="en-US" sz="1050" dirty="0"/>
              <a:t> located in </a:t>
            </a:r>
            <a:r>
              <a:rPr lang="en-US" sz="1050" i="1" dirty="0" err="1"/>
              <a:t>save_dir</a:t>
            </a:r>
            <a:r>
              <a:rPr lang="en-US" sz="1050" dirty="0"/>
              <a:t> that contains all default diagnostic plots, each in .</a:t>
            </a:r>
            <a:r>
              <a:rPr lang="en-US" sz="1050" dirty="0" err="1"/>
              <a:t>png</a:t>
            </a:r>
            <a:r>
              <a:rPr lang="en-US" sz="1050" dirty="0"/>
              <a:t> format (pdf format if </a:t>
            </a:r>
            <a:r>
              <a:rPr lang="en-US" sz="1050" i="1" dirty="0">
                <a:solidFill>
                  <a:schemeClr val="accent1"/>
                </a:solidFill>
              </a:rPr>
              <a:t>extension</a:t>
            </a:r>
            <a:r>
              <a:rPr lang="en-US" sz="1050" dirty="0"/>
              <a:t> option includes pdf). Plots are numerated with an unique identifier (ex: ebe_box-1.pdf)</a:t>
            </a:r>
          </a:p>
          <a:p>
            <a:pPr marL="264319" indent="-128588">
              <a:spcAft>
                <a:spcPts val="450"/>
              </a:spcAft>
            </a:pPr>
            <a:r>
              <a:rPr lang="en-US" sz="1050" dirty="0"/>
              <a:t>“</a:t>
            </a:r>
            <a:r>
              <a:rPr lang="en-US" sz="1050" b="1" dirty="0"/>
              <a:t>both</a:t>
            </a:r>
            <a:r>
              <a:rPr lang="en-US" sz="1050" dirty="0"/>
              <a:t>”: is a combination of the two options above</a:t>
            </a:r>
          </a:p>
          <a:p>
            <a:r>
              <a:rPr lang="en-US" sz="1400" dirty="0"/>
              <a:t>Argument “</a:t>
            </a:r>
            <a:r>
              <a:rPr lang="en-US" sz="1400" dirty="0" err="1">
                <a:solidFill>
                  <a:schemeClr val="accent1"/>
                </a:solidFill>
              </a:rPr>
              <a:t>save_dir</a:t>
            </a:r>
            <a:r>
              <a:rPr lang="en-US" sz="1400" dirty="0"/>
              <a:t>” is the folder where you want the report</a:t>
            </a:r>
          </a:p>
        </p:txBody>
      </p:sp>
      <p:sp>
        <p:nvSpPr>
          <p:cNvPr id="4" name="Footer Placeholder 3"/>
          <p:cNvSpPr>
            <a:spLocks noGrp="1"/>
          </p:cNvSpPr>
          <p:nvPr>
            <p:ph type="ftr" sz="quarter" idx="10"/>
          </p:nvPr>
        </p:nvSpPr>
        <p:spPr/>
        <p:txBody>
          <a:bodyPr/>
          <a:lstStyle/>
          <a:p>
            <a:r>
              <a:rPr lang="en-US"/>
              <a:t>ggPMX</a:t>
            </a:r>
            <a:endParaRPr lang="en-US"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31</a:t>
            </a:fld>
            <a:endParaRPr lang="uk-UA" dirty="0"/>
          </a:p>
        </p:txBody>
      </p:sp>
      <p:graphicFrame>
        <p:nvGraphicFramePr>
          <p:cNvPr id="8" name="Object 7"/>
          <p:cNvGraphicFramePr>
            <a:graphicFrameLocks noChangeAspect="1"/>
          </p:cNvGraphicFramePr>
          <p:nvPr>
            <p:extLst>
              <p:ext uri="{D42A27DB-BD31-4B8C-83A1-F6EECF244321}">
                <p14:modId xmlns:p14="http://schemas.microsoft.com/office/powerpoint/2010/main" val="1876150070"/>
              </p:ext>
            </p:extLst>
          </p:nvPr>
        </p:nvGraphicFramePr>
        <p:xfrm>
          <a:off x="7467601" y="139744"/>
          <a:ext cx="1219199" cy="888431"/>
        </p:xfrm>
        <a:graphic>
          <a:graphicData uri="http://schemas.openxmlformats.org/presentationml/2006/ole">
            <mc:AlternateContent xmlns:mc="http://schemas.openxmlformats.org/markup-compatibility/2006">
              <mc:Choice xmlns:v="urn:schemas-microsoft-com:vml" Requires="v">
                <p:oleObj spid="_x0000_s2256" name="Acrobat Document" showAsIcon="1" r:id="rId3" imgW="914400" imgH="806400" progId="Acrobat.Document.2015">
                  <p:embed/>
                </p:oleObj>
              </mc:Choice>
              <mc:Fallback>
                <p:oleObj name="Acrobat Document" showAsIcon="1" r:id="rId3" imgW="914400" imgH="806400" progId="Acrobat.Document.2015">
                  <p:embed/>
                  <p:pic>
                    <p:nvPicPr>
                      <p:cNvPr id="0" name=""/>
                      <p:cNvPicPr/>
                      <p:nvPr/>
                    </p:nvPicPr>
                    <p:blipFill>
                      <a:blip r:embed="rId4"/>
                      <a:stretch>
                        <a:fillRect/>
                      </a:stretch>
                    </p:blipFill>
                    <p:spPr>
                      <a:xfrm>
                        <a:off x="7467601" y="139744"/>
                        <a:ext cx="1219199" cy="888431"/>
                      </a:xfrm>
                      <a:prstGeom prst="rect">
                        <a:avLst/>
                      </a:prstGeom>
                    </p:spPr>
                  </p:pic>
                </p:oleObj>
              </mc:Fallback>
            </mc:AlternateContent>
          </a:graphicData>
        </a:graphic>
      </p:graphicFrame>
    </p:spTree>
    <p:extLst>
      <p:ext uri="{BB962C8B-B14F-4D97-AF65-F5344CB8AC3E}">
        <p14:creationId xmlns:p14="http://schemas.microsoft.com/office/powerpoint/2010/main" val="27287965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4488" y="342900"/>
            <a:ext cx="8152312" cy="960919"/>
          </a:xfrm>
        </p:spPr>
        <p:txBody>
          <a:bodyPr/>
          <a:lstStyle/>
          <a:p>
            <a:r>
              <a:rPr lang="en-US" dirty="0"/>
              <a:t>Report Customization</a:t>
            </a:r>
          </a:p>
        </p:txBody>
      </p:sp>
      <p:sp>
        <p:nvSpPr>
          <p:cNvPr id="3" name="Content Placeholder 2"/>
          <p:cNvSpPr>
            <a:spLocks noGrp="1"/>
          </p:cNvSpPr>
          <p:nvPr>
            <p:ph idx="1"/>
          </p:nvPr>
        </p:nvSpPr>
        <p:spPr>
          <a:xfrm>
            <a:off x="534488" y="998919"/>
            <a:ext cx="7999912" cy="3394710"/>
          </a:xfrm>
        </p:spPr>
        <p:txBody>
          <a:bodyPr>
            <a:normAutofit/>
          </a:bodyPr>
          <a:lstStyle/>
          <a:p>
            <a:pPr marL="0" indent="0">
              <a:buNone/>
            </a:pPr>
            <a:r>
              <a:rPr lang="en-US" sz="1500" dirty="0"/>
              <a:t>The user can customize the default report by creating a “template” </a:t>
            </a:r>
          </a:p>
          <a:p>
            <a:r>
              <a:rPr lang="en-US" sz="1500" dirty="0"/>
              <a:t>To create a template:</a:t>
            </a:r>
          </a:p>
          <a:p>
            <a:pPr marL="428625" lvl="1" indent="-257175">
              <a:buFont typeface="+mj-lt"/>
              <a:buAutoNum type="arabicPeriod"/>
            </a:pPr>
            <a:r>
              <a:rPr lang="en-US" sz="1200" dirty="0"/>
              <a:t>Create a default report with the following command:</a:t>
            </a:r>
          </a:p>
          <a:p>
            <a:pPr marL="428625" lvl="1" indent="-257175">
              <a:buFont typeface="+mj-lt"/>
              <a:buAutoNum type="arabicPeriod"/>
            </a:pPr>
            <a:endParaRPr lang="en-US" sz="1200" dirty="0"/>
          </a:p>
          <a:p>
            <a:pPr marL="171450" lvl="1" indent="0">
              <a:buNone/>
            </a:pPr>
            <a:endParaRPr lang="en-US" sz="1200" dirty="0"/>
          </a:p>
          <a:p>
            <a:pPr marL="428625" lvl="1" indent="-257175">
              <a:buFont typeface="+mj-lt"/>
              <a:buAutoNum type="arabicPeriod" startAt="2"/>
            </a:pPr>
            <a:r>
              <a:rPr lang="en-US" sz="1200" dirty="0"/>
              <a:t>The resulting </a:t>
            </a:r>
            <a:r>
              <a:rPr lang="en-US" sz="1200" dirty="0" err="1"/>
              <a:t>Rmarkdown</a:t>
            </a:r>
            <a:r>
              <a:rPr lang="en-US" sz="1200" dirty="0"/>
              <a:t> file (</a:t>
            </a:r>
            <a:r>
              <a:rPr lang="en-US" sz="1200" dirty="0" err="1"/>
              <a:t>gg_PMX_Report.Rmd</a:t>
            </a:r>
            <a:r>
              <a:rPr lang="en-US" sz="1200" dirty="0"/>
              <a:t>) is the template you can customize</a:t>
            </a:r>
          </a:p>
          <a:p>
            <a:r>
              <a:rPr lang="en-US" sz="1500" dirty="0"/>
              <a:t>Modify </a:t>
            </a:r>
            <a:r>
              <a:rPr lang="en-US" sz="1500" i="1" dirty="0" err="1"/>
              <a:t>ggPMX_Report.Rmd</a:t>
            </a:r>
            <a:r>
              <a:rPr lang="en-US" sz="1500" dirty="0"/>
              <a:t> as desired (ex: change the size and settings of some figures) and save the modified Markdown file </a:t>
            </a:r>
            <a:r>
              <a:rPr lang="en-US" sz="1500" u="sng" dirty="0"/>
              <a:t>in another folder</a:t>
            </a:r>
            <a:r>
              <a:rPr lang="en-US" sz="1500" dirty="0"/>
              <a:t> </a:t>
            </a:r>
          </a:p>
          <a:p>
            <a:r>
              <a:rPr lang="en-US" sz="1500" dirty="0"/>
              <a:t>Create a report using the new template by using argument “template”:</a:t>
            </a:r>
          </a:p>
        </p:txBody>
      </p:sp>
      <p:sp>
        <p:nvSpPr>
          <p:cNvPr id="4" name="Footer Placeholder 3"/>
          <p:cNvSpPr>
            <a:spLocks noGrp="1"/>
          </p:cNvSpPr>
          <p:nvPr>
            <p:ph type="ftr" sz="quarter" idx="10"/>
          </p:nvPr>
        </p:nvSpPr>
        <p:spPr/>
        <p:txBody>
          <a:bodyPr/>
          <a:lstStyle/>
          <a:p>
            <a:r>
              <a:rPr lang="en-US"/>
              <a:t>ggPMX</a:t>
            </a:r>
            <a:endParaRPr lang="en-US" dirty="0"/>
          </a:p>
        </p:txBody>
      </p:sp>
      <p:sp>
        <p:nvSpPr>
          <p:cNvPr id="6" name="Rectangle 5"/>
          <p:cNvSpPr/>
          <p:nvPr/>
        </p:nvSpPr>
        <p:spPr>
          <a:xfrm>
            <a:off x="762000" y="1877020"/>
            <a:ext cx="7772400" cy="300082"/>
          </a:xfrm>
          <a:prstGeom prst="rect">
            <a:avLst/>
          </a:prstGeom>
          <a:solidFill>
            <a:schemeClr val="accent4">
              <a:lumMod val="20000"/>
              <a:lumOff val="80000"/>
            </a:schemeClr>
          </a:solidFill>
        </p:spPr>
        <p:txBody>
          <a:bodyPr wrap="square">
            <a:spAutoFit/>
          </a:bodyPr>
          <a:lstStyle/>
          <a:p>
            <a:r>
              <a:rPr lang="en-US" sz="1350" dirty="0" err="1">
                <a:latin typeface="Consolas" panose="020B0609020204030204" pitchFamily="49" charset="0"/>
                <a:cs typeface="Consolas" panose="020B0609020204030204" pitchFamily="49" charset="0"/>
              </a:rPr>
              <a:t>ctr</a:t>
            </a:r>
            <a:r>
              <a:rPr lang="en-US" sz="1350" dirty="0">
                <a:latin typeface="Consolas" panose="020B0609020204030204" pitchFamily="49" charset="0"/>
                <a:cs typeface="Consolas" panose="020B0609020204030204" pitchFamily="49" charset="0"/>
              </a:rPr>
              <a:t> %&gt;% </a:t>
            </a:r>
            <a:r>
              <a:rPr lang="en-US" sz="1350" b="1" dirty="0" err="1">
                <a:solidFill>
                  <a:srgbClr val="214A88"/>
                </a:solidFill>
                <a:latin typeface="Consolas" panose="020B0609020204030204" pitchFamily="49" charset="0"/>
                <a:cs typeface="Consolas" panose="020B0609020204030204" pitchFamily="49" charset="0"/>
              </a:rPr>
              <a:t>pmx_report</a:t>
            </a:r>
            <a:r>
              <a:rPr lang="en-US" sz="1350" dirty="0">
                <a:latin typeface="Consolas" panose="020B0609020204030204" pitchFamily="49" charset="0"/>
                <a:cs typeface="Consolas" panose="020B0609020204030204" pitchFamily="49" charset="0"/>
              </a:rPr>
              <a:t>(</a:t>
            </a:r>
            <a:r>
              <a:rPr lang="en-US" sz="1350" dirty="0">
                <a:solidFill>
                  <a:srgbClr val="214A88"/>
                </a:solidFill>
                <a:latin typeface="Consolas" panose="020B0609020204030204" pitchFamily="49" charset="0"/>
                <a:cs typeface="Consolas" panose="020B0609020204030204" pitchFamily="49" charset="0"/>
              </a:rPr>
              <a:t>name=</a:t>
            </a:r>
            <a:r>
              <a:rPr lang="en-US" sz="1350" dirty="0">
                <a:solidFill>
                  <a:srgbClr val="4F9A05"/>
                </a:solidFill>
                <a:latin typeface="Consolas" panose="020B0609020204030204" pitchFamily="49" charset="0"/>
                <a:cs typeface="Consolas" panose="020B0609020204030204" pitchFamily="49" charset="0"/>
              </a:rPr>
              <a:t>’</a:t>
            </a:r>
            <a:r>
              <a:rPr lang="en-US" sz="1350" dirty="0" err="1">
                <a:solidFill>
                  <a:srgbClr val="4F9A05"/>
                </a:solidFill>
                <a:latin typeface="Consolas" panose="020B0609020204030204" pitchFamily="49" charset="0"/>
                <a:cs typeface="Consolas" panose="020B0609020204030204" pitchFamily="49" charset="0"/>
              </a:rPr>
              <a:t>ggPMX_Report</a:t>
            </a:r>
            <a:r>
              <a:rPr lang="en-US" sz="1350" dirty="0">
                <a:solidFill>
                  <a:srgbClr val="4F9A05"/>
                </a:solidFill>
                <a:latin typeface="Consolas" panose="020B0609020204030204" pitchFamily="49" charset="0"/>
                <a:cs typeface="Consolas" panose="020B0609020204030204" pitchFamily="49" charset="0"/>
              </a:rPr>
              <a:t>’</a:t>
            </a:r>
            <a:r>
              <a:rPr lang="en-US" sz="1350" dirty="0">
                <a:solidFill>
                  <a:srgbClr val="000000"/>
                </a:solidFill>
                <a:latin typeface="Consolas" panose="020B0609020204030204" pitchFamily="49" charset="0"/>
                <a:cs typeface="Consolas" panose="020B0609020204030204" pitchFamily="49" charset="0"/>
              </a:rPr>
              <a:t>, </a:t>
            </a:r>
            <a:r>
              <a:rPr lang="en-US" sz="1350" dirty="0" err="1">
                <a:solidFill>
                  <a:srgbClr val="214A88"/>
                </a:solidFill>
                <a:latin typeface="Consolas" panose="020B0609020204030204" pitchFamily="49" charset="0"/>
                <a:cs typeface="Consolas" panose="020B0609020204030204" pitchFamily="49" charset="0"/>
              </a:rPr>
              <a:t>save_dir</a:t>
            </a:r>
            <a:r>
              <a:rPr lang="en-US" sz="1350" dirty="0">
                <a:solidFill>
                  <a:srgbClr val="214A88"/>
                </a:solidFill>
                <a:latin typeface="Consolas" panose="020B0609020204030204" pitchFamily="49" charset="0"/>
                <a:cs typeface="Consolas" panose="020B0609020204030204" pitchFamily="49" charset="0"/>
              </a:rPr>
              <a:t> = </a:t>
            </a:r>
            <a:r>
              <a:rPr lang="en-US" sz="1350" dirty="0" err="1">
                <a:solidFill>
                  <a:srgbClr val="000000"/>
                </a:solidFill>
                <a:latin typeface="Consolas" panose="020B0609020204030204" pitchFamily="49" charset="0"/>
                <a:cs typeface="Consolas" panose="020B0609020204030204" pitchFamily="49" charset="0"/>
              </a:rPr>
              <a:t>work_dir</a:t>
            </a:r>
            <a:r>
              <a:rPr lang="en-US" sz="1350" dirty="0">
                <a:solidFill>
                  <a:srgbClr val="000000"/>
                </a:solidFill>
                <a:latin typeface="Consolas" panose="020B0609020204030204" pitchFamily="49" charset="0"/>
                <a:cs typeface="Consolas" panose="020B0609020204030204" pitchFamily="49" charset="0"/>
              </a:rPr>
              <a:t>, </a:t>
            </a:r>
            <a:r>
              <a:rPr lang="en-US" sz="1350" dirty="0">
                <a:solidFill>
                  <a:srgbClr val="214A88"/>
                </a:solidFill>
                <a:latin typeface="Consolas" panose="020B0609020204030204" pitchFamily="49" charset="0"/>
                <a:cs typeface="Consolas" panose="020B0609020204030204" pitchFamily="49" charset="0"/>
              </a:rPr>
              <a:t>format=</a:t>
            </a:r>
            <a:r>
              <a:rPr lang="en-US" sz="1350" dirty="0">
                <a:solidFill>
                  <a:srgbClr val="4F9A05"/>
                </a:solidFill>
                <a:latin typeface="Consolas" panose="020B0609020204030204" pitchFamily="49" charset="0"/>
                <a:cs typeface="Consolas" panose="020B0609020204030204" pitchFamily="49" charset="0"/>
              </a:rPr>
              <a:t>’report’</a:t>
            </a:r>
            <a:r>
              <a:rPr lang="en-US" sz="1350" dirty="0">
                <a:solidFill>
                  <a:srgbClr val="000000"/>
                </a:solidFill>
                <a:latin typeface="Consolas" panose="020B0609020204030204" pitchFamily="49" charset="0"/>
                <a:cs typeface="Consolas" panose="020B0609020204030204" pitchFamily="49" charset="0"/>
              </a:rPr>
              <a:t>)</a:t>
            </a:r>
          </a:p>
        </p:txBody>
      </p:sp>
      <p:sp>
        <p:nvSpPr>
          <p:cNvPr id="7" name="Rectangle 6"/>
          <p:cNvSpPr/>
          <p:nvPr/>
        </p:nvSpPr>
        <p:spPr>
          <a:xfrm>
            <a:off x="762000" y="3477220"/>
            <a:ext cx="7772400" cy="923330"/>
          </a:xfrm>
          <a:prstGeom prst="rect">
            <a:avLst/>
          </a:prstGeom>
          <a:solidFill>
            <a:schemeClr val="accent4">
              <a:lumMod val="20000"/>
              <a:lumOff val="80000"/>
            </a:schemeClr>
          </a:solidFill>
        </p:spPr>
        <p:txBody>
          <a:bodyPr wrap="square">
            <a:spAutoFit/>
          </a:bodyPr>
          <a:lstStyle/>
          <a:p>
            <a:r>
              <a:rPr lang="en-US" sz="1350" dirty="0" err="1">
                <a:solidFill>
                  <a:srgbClr val="000000"/>
                </a:solidFill>
                <a:latin typeface="Consolas" panose="020B0609020204030204" pitchFamily="49" charset="0"/>
                <a:cs typeface="Consolas" panose="020B0609020204030204" pitchFamily="49" charset="0"/>
              </a:rPr>
              <a:t>ctr</a:t>
            </a:r>
            <a:r>
              <a:rPr lang="en-US" sz="1350" dirty="0">
                <a:solidFill>
                  <a:srgbClr val="000000"/>
                </a:solidFill>
                <a:latin typeface="Consolas" panose="020B0609020204030204" pitchFamily="49" charset="0"/>
                <a:cs typeface="Consolas" panose="020B0609020204030204" pitchFamily="49" charset="0"/>
              </a:rPr>
              <a:t> </a:t>
            </a:r>
            <a:r>
              <a:rPr lang="en-US" sz="1350" b="1" dirty="0">
                <a:solidFill>
                  <a:srgbClr val="CF5C00"/>
                </a:solidFill>
                <a:latin typeface="Consolas" panose="020B0609020204030204" pitchFamily="49" charset="0"/>
                <a:cs typeface="Consolas" panose="020B0609020204030204" pitchFamily="49" charset="0"/>
              </a:rPr>
              <a:t>%&gt;% </a:t>
            </a:r>
            <a:r>
              <a:rPr lang="en-US" sz="1350" b="1" dirty="0" err="1">
                <a:solidFill>
                  <a:srgbClr val="214A88"/>
                </a:solidFill>
                <a:latin typeface="Consolas" panose="020B0609020204030204" pitchFamily="49" charset="0"/>
                <a:cs typeface="Consolas" panose="020B0609020204030204" pitchFamily="49" charset="0"/>
              </a:rPr>
              <a:t>pmx_report</a:t>
            </a:r>
            <a:r>
              <a:rPr lang="en-US" sz="1350" dirty="0">
                <a:solidFill>
                  <a:srgbClr val="000000"/>
                </a:solidFill>
                <a:latin typeface="Consolas" panose="020B0609020204030204" pitchFamily="49" charset="0"/>
                <a:cs typeface="Consolas" panose="020B0609020204030204" pitchFamily="49" charset="0"/>
              </a:rPr>
              <a:t>(	</a:t>
            </a:r>
            <a:r>
              <a:rPr lang="en-US" sz="1350" dirty="0">
                <a:solidFill>
                  <a:srgbClr val="214A88"/>
                </a:solidFill>
                <a:latin typeface="Consolas" panose="020B0609020204030204" pitchFamily="49" charset="0"/>
                <a:cs typeface="Consolas" panose="020B0609020204030204" pitchFamily="49" charset="0"/>
              </a:rPr>
              <a:t>name	=</a:t>
            </a:r>
            <a:r>
              <a:rPr lang="en-US" sz="1350" dirty="0">
                <a:solidFill>
                  <a:srgbClr val="4F9A05"/>
                </a:solidFill>
                <a:latin typeface="Consolas" panose="020B0609020204030204" pitchFamily="49" charset="0"/>
                <a:cs typeface="Consolas" panose="020B0609020204030204" pitchFamily="49" charset="0"/>
              </a:rPr>
              <a:t> "</a:t>
            </a:r>
            <a:r>
              <a:rPr lang="en-US" sz="1350" dirty="0" err="1">
                <a:solidFill>
                  <a:srgbClr val="4F9A05"/>
                </a:solidFill>
                <a:latin typeface="Consolas" panose="020B0609020204030204" pitchFamily="49" charset="0"/>
                <a:cs typeface="Consolas" panose="020B0609020204030204" pitchFamily="49" charset="0"/>
              </a:rPr>
              <a:t>Customized_ggPMX_Report</a:t>
            </a:r>
            <a:r>
              <a:rPr lang="en-US" sz="1350" dirty="0">
                <a:solidFill>
                  <a:srgbClr val="4F9A05"/>
                </a:solidFill>
                <a:latin typeface="Consolas" panose="020B0609020204030204" pitchFamily="49" charset="0"/>
                <a:cs typeface="Consolas" panose="020B0609020204030204" pitchFamily="49" charset="0"/>
              </a:rPr>
              <a:t>"</a:t>
            </a:r>
            <a:r>
              <a:rPr lang="en-US" sz="1350" dirty="0">
                <a:solidFill>
                  <a:srgbClr val="000000"/>
                </a:solidFill>
                <a:latin typeface="Consolas" panose="020B0609020204030204" pitchFamily="49" charset="0"/>
                <a:cs typeface="Consolas" panose="020B0609020204030204" pitchFamily="49" charset="0"/>
              </a:rPr>
              <a:t>,</a:t>
            </a:r>
          </a:p>
          <a:p>
            <a:r>
              <a:rPr lang="en-US" sz="1350" dirty="0">
                <a:solidFill>
                  <a:srgbClr val="214A88"/>
                </a:solidFill>
                <a:latin typeface="Consolas" panose="020B0609020204030204" pitchFamily="49" charset="0"/>
                <a:cs typeface="Consolas" panose="020B0609020204030204" pitchFamily="49" charset="0"/>
              </a:rPr>
              <a:t>		</a:t>
            </a:r>
            <a:r>
              <a:rPr lang="en-US" sz="1350" dirty="0" err="1">
                <a:solidFill>
                  <a:srgbClr val="214A88"/>
                </a:solidFill>
                <a:latin typeface="Consolas" panose="020B0609020204030204" pitchFamily="49" charset="0"/>
                <a:cs typeface="Consolas" panose="020B0609020204030204" pitchFamily="49" charset="0"/>
              </a:rPr>
              <a:t>save_dir</a:t>
            </a:r>
            <a:r>
              <a:rPr lang="en-US" sz="1350" dirty="0">
                <a:solidFill>
                  <a:srgbClr val="214A88"/>
                </a:solidFill>
                <a:latin typeface="Consolas" panose="020B0609020204030204" pitchFamily="49" charset="0"/>
                <a:cs typeface="Consolas" panose="020B0609020204030204" pitchFamily="49" charset="0"/>
              </a:rPr>
              <a:t> 	= </a:t>
            </a:r>
            <a:r>
              <a:rPr lang="en-US" sz="1350" dirty="0">
                <a:solidFill>
                  <a:srgbClr val="4F9A05"/>
                </a:solidFill>
                <a:latin typeface="Consolas" panose="020B0609020204030204" pitchFamily="49" charset="0"/>
                <a:cs typeface="Consolas" panose="020B0609020204030204" pitchFamily="49" charset="0"/>
              </a:rPr>
              <a:t>"</a:t>
            </a:r>
            <a:r>
              <a:rPr lang="en-US" sz="1350" dirty="0" err="1">
                <a:solidFill>
                  <a:srgbClr val="4F9A05"/>
                </a:solidFill>
                <a:latin typeface="Consolas" panose="020B0609020204030204" pitchFamily="49" charset="0"/>
                <a:cs typeface="Consolas" panose="020B0609020204030204" pitchFamily="49" charset="0"/>
              </a:rPr>
              <a:t>work_dir</a:t>
            </a:r>
            <a:r>
              <a:rPr lang="en-US" sz="1350" dirty="0">
                <a:solidFill>
                  <a:srgbClr val="4F9A05"/>
                </a:solidFill>
                <a:latin typeface="Consolas" panose="020B0609020204030204" pitchFamily="49" charset="0"/>
                <a:cs typeface="Consolas" panose="020B0609020204030204" pitchFamily="49" charset="0"/>
              </a:rPr>
              <a:t>"</a:t>
            </a:r>
            <a:r>
              <a:rPr lang="en-US" sz="1350" dirty="0">
                <a:solidFill>
                  <a:srgbClr val="000000"/>
                </a:solidFill>
                <a:latin typeface="Consolas" panose="020B0609020204030204" pitchFamily="49" charset="0"/>
                <a:cs typeface="Consolas" panose="020B0609020204030204" pitchFamily="49" charset="0"/>
              </a:rPr>
              <a:t>,</a:t>
            </a:r>
          </a:p>
          <a:p>
            <a:r>
              <a:rPr lang="en-US" sz="1350" dirty="0">
                <a:solidFill>
                  <a:srgbClr val="214A88"/>
                </a:solidFill>
                <a:latin typeface="Consolas" panose="020B0609020204030204" pitchFamily="49" charset="0"/>
                <a:cs typeface="Consolas" panose="020B0609020204030204" pitchFamily="49" charset="0"/>
              </a:rPr>
              <a:t>		format	=</a:t>
            </a:r>
            <a:r>
              <a:rPr lang="en-US" sz="1350" dirty="0">
                <a:solidFill>
                  <a:srgbClr val="4F9A05"/>
                </a:solidFill>
                <a:latin typeface="Consolas" panose="020B0609020204030204" pitchFamily="49" charset="0"/>
                <a:cs typeface="Consolas" panose="020B0609020204030204" pitchFamily="49" charset="0"/>
              </a:rPr>
              <a:t> "report "</a:t>
            </a:r>
            <a:r>
              <a:rPr lang="en-US" sz="1350" dirty="0">
                <a:solidFill>
                  <a:srgbClr val="000000"/>
                </a:solidFill>
                <a:latin typeface="Consolas" panose="020B0609020204030204" pitchFamily="49" charset="0"/>
                <a:cs typeface="Consolas" panose="020B0609020204030204" pitchFamily="49" charset="0"/>
              </a:rPr>
              <a:t>,</a:t>
            </a:r>
          </a:p>
          <a:p>
            <a:r>
              <a:rPr lang="en-US" sz="1350" dirty="0">
                <a:solidFill>
                  <a:srgbClr val="214A88"/>
                </a:solidFill>
                <a:latin typeface="Consolas" panose="020B0609020204030204" pitchFamily="49" charset="0"/>
                <a:cs typeface="Consolas" panose="020B0609020204030204" pitchFamily="49" charset="0"/>
              </a:rPr>
              <a:t>		template = </a:t>
            </a:r>
            <a:r>
              <a:rPr lang="en-US" sz="1350" b="1" dirty="0" err="1">
                <a:solidFill>
                  <a:srgbClr val="214A88"/>
                </a:solidFill>
                <a:latin typeface="Consolas" panose="020B0609020204030204" pitchFamily="49" charset="0"/>
                <a:cs typeface="Consolas" panose="020B0609020204030204" pitchFamily="49" charset="0"/>
              </a:rPr>
              <a:t>file.path</a:t>
            </a:r>
            <a:r>
              <a:rPr lang="en-US" sz="1350" dirty="0">
                <a:solidFill>
                  <a:srgbClr val="000000"/>
                </a:solidFill>
                <a:latin typeface="Consolas" panose="020B0609020204030204" pitchFamily="49" charset="0"/>
                <a:cs typeface="Consolas" panose="020B0609020204030204" pitchFamily="49" charset="0"/>
              </a:rPr>
              <a:t>(</a:t>
            </a:r>
            <a:r>
              <a:rPr lang="en-US" sz="1350" dirty="0" err="1">
                <a:solidFill>
                  <a:srgbClr val="000000"/>
                </a:solidFill>
                <a:latin typeface="Consolas" panose="020B0609020204030204" pitchFamily="49" charset="0"/>
                <a:cs typeface="Consolas" panose="020B0609020204030204" pitchFamily="49" charset="0"/>
              </a:rPr>
              <a:t>work_dir</a:t>
            </a:r>
            <a:r>
              <a:rPr lang="en-US" sz="1350" dirty="0">
                <a:solidFill>
                  <a:srgbClr val="000000"/>
                </a:solidFill>
                <a:latin typeface="Consolas" panose="020B0609020204030204" pitchFamily="49" charset="0"/>
                <a:cs typeface="Consolas" panose="020B0609020204030204" pitchFamily="49" charset="0"/>
              </a:rPr>
              <a:t>,</a:t>
            </a:r>
            <a:r>
              <a:rPr lang="en-US" sz="1350" dirty="0">
                <a:solidFill>
                  <a:srgbClr val="4F9A05"/>
                </a:solidFill>
                <a:latin typeface="Consolas" panose="020B0609020204030204" pitchFamily="49" charset="0"/>
                <a:cs typeface="Consolas" panose="020B0609020204030204" pitchFamily="49" charset="0"/>
              </a:rPr>
              <a:t> "</a:t>
            </a:r>
            <a:r>
              <a:rPr lang="en-US" sz="1350" dirty="0" err="1">
                <a:solidFill>
                  <a:srgbClr val="4F9A05"/>
                </a:solidFill>
                <a:latin typeface="Consolas" panose="020B0609020204030204" pitchFamily="49" charset="0"/>
                <a:cs typeface="Consolas" panose="020B0609020204030204" pitchFamily="49" charset="0"/>
              </a:rPr>
              <a:t>ggPMX_Report.Rmd</a:t>
            </a:r>
            <a:r>
              <a:rPr lang="en-US" sz="1350" dirty="0">
                <a:solidFill>
                  <a:srgbClr val="4F9A05"/>
                </a:solidFill>
                <a:latin typeface="Consolas" panose="020B0609020204030204" pitchFamily="49" charset="0"/>
                <a:cs typeface="Consolas" panose="020B0609020204030204" pitchFamily="49" charset="0"/>
              </a:rPr>
              <a:t>"</a:t>
            </a:r>
            <a:r>
              <a:rPr lang="en-US" sz="1350" dirty="0">
                <a:solidFill>
                  <a:srgbClr val="000000"/>
                </a:solidFill>
                <a:latin typeface="Consolas" panose="020B0609020204030204" pitchFamily="49" charset="0"/>
                <a:cs typeface="Consolas" panose="020B0609020204030204" pitchFamily="49" charset="0"/>
              </a:rPr>
              <a:t>))</a:t>
            </a:r>
            <a:endParaRPr lang="en-US" sz="1350" dirty="0">
              <a:latin typeface="Consolas" panose="020B0609020204030204" pitchFamily="49" charset="0"/>
              <a:cs typeface="Consolas" panose="020B0609020204030204" pitchFamily="49" charset="0"/>
            </a:endParaRPr>
          </a:p>
        </p:txBody>
      </p:sp>
      <p:sp>
        <p:nvSpPr>
          <p:cNvPr id="5" name="Slide Number Placeholder 4"/>
          <p:cNvSpPr>
            <a:spLocks noGrp="1"/>
          </p:cNvSpPr>
          <p:nvPr>
            <p:ph type="sldNum" sz="quarter" idx="11"/>
          </p:nvPr>
        </p:nvSpPr>
        <p:spPr/>
        <p:txBody>
          <a:bodyPr/>
          <a:lstStyle/>
          <a:p>
            <a:fld id="{47547CF9-5B10-D24F-A8D7-45A9778164F7}" type="slidenum">
              <a:rPr lang="uk-UA" smtClean="0"/>
              <a:pPr/>
              <a:t>32</a:t>
            </a:fld>
            <a:endParaRPr lang="uk-UA" dirty="0"/>
          </a:p>
        </p:txBody>
      </p:sp>
      <p:sp>
        <p:nvSpPr>
          <p:cNvPr id="8" name="Left Arrow 7"/>
          <p:cNvSpPr/>
          <p:nvPr/>
        </p:nvSpPr>
        <p:spPr>
          <a:xfrm>
            <a:off x="7612505" y="4143814"/>
            <a:ext cx="457200" cy="228600"/>
          </a:xfrm>
          <a:prstGeom prst="lef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27193818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Overview</a:t>
            </a:r>
          </a:p>
        </p:txBody>
      </p:sp>
      <p:sp>
        <p:nvSpPr>
          <p:cNvPr id="6" name="Content Placeholder 5"/>
          <p:cNvSpPr>
            <a:spLocks noGrp="1"/>
          </p:cNvSpPr>
          <p:nvPr>
            <p:ph idx="1"/>
          </p:nvPr>
        </p:nvSpPr>
        <p:spPr>
          <a:xfrm>
            <a:off x="457200" y="914400"/>
            <a:ext cx="7029450" cy="3611880"/>
          </a:xfrm>
        </p:spPr>
        <p:txBody>
          <a:bodyPr>
            <a:normAutofit fontScale="77500" lnSpcReduction="20000"/>
          </a:bodyPr>
          <a:lstStyle/>
          <a:p>
            <a:pPr marL="342900" indent="-342900"/>
            <a:r>
              <a:rPr lang="en-US" dirty="0"/>
              <a:t>Introduction</a:t>
            </a:r>
          </a:p>
          <a:p>
            <a:pPr marL="342900" indent="-342900"/>
            <a:r>
              <a:rPr lang="en-US" dirty="0"/>
              <a:t>Monolix requirements (tasks to perform)</a:t>
            </a:r>
          </a:p>
          <a:p>
            <a:pPr marL="342900" indent="-342900"/>
            <a:r>
              <a:rPr lang="en-US" dirty="0"/>
              <a:t>Installation</a:t>
            </a:r>
          </a:p>
          <a:p>
            <a:pPr marL="342900" indent="-342900"/>
            <a:r>
              <a:rPr lang="en-US" dirty="0"/>
              <a:t>Architecture</a:t>
            </a:r>
          </a:p>
          <a:p>
            <a:pPr marL="342900" indent="-342900"/>
            <a:r>
              <a:rPr lang="en-US" dirty="0"/>
              <a:t>Built-in example and default plots</a:t>
            </a:r>
          </a:p>
          <a:p>
            <a:pPr marL="342900" indent="-342900"/>
            <a:r>
              <a:rPr lang="en-US" dirty="0"/>
              <a:t>Report generation</a:t>
            </a:r>
          </a:p>
          <a:p>
            <a:pPr marL="342900" indent="-342900"/>
            <a:r>
              <a:rPr lang="en-US" dirty="0">
                <a:solidFill>
                  <a:schemeClr val="accent1"/>
                </a:solidFill>
              </a:rPr>
              <a:t>Advanced Controller creation</a:t>
            </a:r>
          </a:p>
          <a:p>
            <a:pPr lvl="1"/>
            <a:r>
              <a:rPr lang="en-US" dirty="0">
                <a:solidFill>
                  <a:schemeClr val="accent1"/>
                </a:solidFill>
              </a:rPr>
              <a:t>Single endpoint models</a:t>
            </a:r>
          </a:p>
          <a:p>
            <a:pPr lvl="1"/>
            <a:r>
              <a:rPr lang="en-US" dirty="0">
                <a:solidFill>
                  <a:schemeClr val="accent1"/>
                </a:solidFill>
              </a:rPr>
              <a:t>Multiple endpoint models</a:t>
            </a:r>
          </a:p>
          <a:p>
            <a:pPr lvl="1"/>
            <a:r>
              <a:rPr lang="en-US" dirty="0">
                <a:solidFill>
                  <a:schemeClr val="accent1"/>
                </a:solidFill>
              </a:rPr>
              <a:t>Models with covariates</a:t>
            </a:r>
          </a:p>
          <a:p>
            <a:pPr marL="342900" indent="-342900"/>
            <a:r>
              <a:rPr lang="en-US" dirty="0"/>
              <a:t>VPC (Visual Predictive Checks)</a:t>
            </a:r>
          </a:p>
          <a:p>
            <a:pPr marL="342900" indent="-342900"/>
            <a:r>
              <a:rPr lang="en-US" dirty="0"/>
              <a:t>Plots customization</a:t>
            </a:r>
          </a:p>
          <a:p>
            <a:pPr marL="342900" indent="-342900"/>
            <a:r>
              <a:rPr lang="en-US" dirty="0"/>
              <a:t>Stratification, filtering and other features</a:t>
            </a:r>
          </a:p>
          <a:p>
            <a:pPr marL="342900" indent="-342900"/>
            <a:r>
              <a:rPr lang="en-US" dirty="0"/>
              <a:t>How to provide feedback?</a:t>
            </a:r>
          </a:p>
        </p:txBody>
      </p:sp>
      <p:sp>
        <p:nvSpPr>
          <p:cNvPr id="7" name="Footer Placeholder 6"/>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Arial" panose="020B0604020202020204"/>
                <a:ea typeface="+mn-ea"/>
                <a:cs typeface="+mn-cs"/>
              </a:rPr>
              <a:t>ggPMX</a:t>
            </a:r>
            <a:endParaRPr kumimoji="0" lang="en-US" sz="700" b="0" i="0" u="none" strike="noStrike" kern="1200" cap="none" spc="0" normalizeH="0" baseline="0" noProof="0" dirty="0">
              <a:ln>
                <a:noFill/>
              </a:ln>
              <a:solidFill>
                <a:srgbClr val="7F7F7F"/>
              </a:solidFill>
              <a:effectLst/>
              <a:uLnTx/>
              <a:uFillTx/>
              <a:latin typeface="Arial" panose="020B0604020202020204"/>
              <a:ea typeface="+mn-ea"/>
              <a:cs typeface="+mn-cs"/>
            </a:endParaRPr>
          </a:p>
        </p:txBody>
      </p:sp>
      <p:sp>
        <p:nvSpPr>
          <p:cNvPr id="2" name="Slide Number Placeholder 1"/>
          <p:cNvSpPr>
            <a:spLocks noGrp="1"/>
          </p:cNvSpPr>
          <p:nvPr>
            <p:ph type="sldNum" sz="quarter" idx="11"/>
          </p:nvPr>
        </p:nvSpPr>
        <p:spPr/>
        <p:txBody>
          <a:bodyPr/>
          <a:lstStyle/>
          <a:p>
            <a:fld id="{47547CF9-5B10-D24F-A8D7-45A9778164F7}" type="slidenum">
              <a:rPr lang="uk-UA" smtClean="0"/>
              <a:pPr/>
              <a:t>33</a:t>
            </a:fld>
            <a:endParaRPr lang="uk-UA" dirty="0"/>
          </a:p>
        </p:txBody>
      </p:sp>
    </p:spTree>
    <p:extLst>
      <p:ext uri="{BB962C8B-B14F-4D97-AF65-F5344CB8AC3E}">
        <p14:creationId xmlns:p14="http://schemas.microsoft.com/office/powerpoint/2010/main" val="13821822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0"/>
            <a:ext cx="7543800" cy="519401"/>
          </a:xfrm>
        </p:spPr>
        <p:txBody>
          <a:bodyPr>
            <a:normAutofit/>
          </a:bodyPr>
          <a:lstStyle/>
          <a:p>
            <a:r>
              <a:rPr lang="en-US" dirty="0"/>
              <a:t>Manual Controller creation</a:t>
            </a:r>
          </a:p>
        </p:txBody>
      </p:sp>
      <p:sp>
        <p:nvSpPr>
          <p:cNvPr id="4" name="Footer Placeholder 3"/>
          <p:cNvSpPr>
            <a:spLocks noGrp="1"/>
          </p:cNvSpPr>
          <p:nvPr>
            <p:ph type="ftr" sz="quarter" idx="10"/>
          </p:nvPr>
        </p:nvSpPr>
        <p:spPr/>
        <p:txBody>
          <a:bodyPr/>
          <a:lstStyle/>
          <a:p>
            <a:r>
              <a:rPr lang="en-US"/>
              <a:t>ggPMX</a:t>
            </a:r>
            <a:endParaRPr lang="en-US" dirty="0"/>
          </a:p>
        </p:txBody>
      </p:sp>
      <p:sp>
        <p:nvSpPr>
          <p:cNvPr id="9" name="TextBox 211"/>
          <p:cNvSpPr txBox="1"/>
          <p:nvPr/>
        </p:nvSpPr>
        <p:spPr>
          <a:xfrm rot="16200000">
            <a:off x="74601" y="1519662"/>
            <a:ext cx="1168876" cy="251278"/>
          </a:xfrm>
          <a:prstGeom prst="rect">
            <a:avLst/>
          </a:prstGeom>
          <a:solidFill>
            <a:schemeClr val="accent1">
              <a:lumMod val="60000"/>
              <a:lumOff val="40000"/>
            </a:schemeClr>
          </a:solidFill>
        </p:spPr>
        <p:txBody>
          <a:bodyPr wrap="square" rtlCol="0" anchor="ctr">
            <a:noAutofit/>
          </a:bodyPr>
          <a:lstStyle>
            <a:defPPr>
              <a:defRPr lang="en-US"/>
            </a:defPPr>
            <a:lvl1pPr marL="0" algn="l" defTabSz="1413816" rtl="0" eaLnBrk="1" latinLnBrk="0" hangingPunct="1">
              <a:defRPr sz="2800" kern="1200">
                <a:solidFill>
                  <a:schemeClr val="tx1"/>
                </a:solidFill>
                <a:latin typeface="+mn-lt"/>
                <a:ea typeface="+mn-ea"/>
                <a:cs typeface="+mn-cs"/>
              </a:defRPr>
            </a:lvl1pPr>
            <a:lvl2pPr marL="706908" algn="l" defTabSz="1413816" rtl="0" eaLnBrk="1" latinLnBrk="0" hangingPunct="1">
              <a:defRPr sz="2800" kern="1200">
                <a:solidFill>
                  <a:schemeClr val="tx1"/>
                </a:solidFill>
                <a:latin typeface="+mn-lt"/>
                <a:ea typeface="+mn-ea"/>
                <a:cs typeface="+mn-cs"/>
              </a:defRPr>
            </a:lvl2pPr>
            <a:lvl3pPr marL="1413816" algn="l" defTabSz="1413816" rtl="0" eaLnBrk="1" latinLnBrk="0" hangingPunct="1">
              <a:defRPr sz="2800" kern="1200">
                <a:solidFill>
                  <a:schemeClr val="tx1"/>
                </a:solidFill>
                <a:latin typeface="+mn-lt"/>
                <a:ea typeface="+mn-ea"/>
                <a:cs typeface="+mn-cs"/>
              </a:defRPr>
            </a:lvl3pPr>
            <a:lvl4pPr marL="2120724" algn="l" defTabSz="1413816" rtl="0" eaLnBrk="1" latinLnBrk="0" hangingPunct="1">
              <a:defRPr sz="2800" kern="1200">
                <a:solidFill>
                  <a:schemeClr val="tx1"/>
                </a:solidFill>
                <a:latin typeface="+mn-lt"/>
                <a:ea typeface="+mn-ea"/>
                <a:cs typeface="+mn-cs"/>
              </a:defRPr>
            </a:lvl4pPr>
            <a:lvl5pPr marL="2827632" algn="l" defTabSz="1413816" rtl="0" eaLnBrk="1" latinLnBrk="0" hangingPunct="1">
              <a:defRPr sz="2800" kern="1200">
                <a:solidFill>
                  <a:schemeClr val="tx1"/>
                </a:solidFill>
                <a:latin typeface="+mn-lt"/>
                <a:ea typeface="+mn-ea"/>
                <a:cs typeface="+mn-cs"/>
              </a:defRPr>
            </a:lvl5pPr>
            <a:lvl6pPr marL="3534540" algn="l" defTabSz="1413816" rtl="0" eaLnBrk="1" latinLnBrk="0" hangingPunct="1">
              <a:defRPr sz="2800" kern="1200">
                <a:solidFill>
                  <a:schemeClr val="tx1"/>
                </a:solidFill>
                <a:latin typeface="+mn-lt"/>
                <a:ea typeface="+mn-ea"/>
                <a:cs typeface="+mn-cs"/>
              </a:defRPr>
            </a:lvl6pPr>
            <a:lvl7pPr marL="4241448" algn="l" defTabSz="1413816" rtl="0" eaLnBrk="1" latinLnBrk="0" hangingPunct="1">
              <a:defRPr sz="2800" kern="1200">
                <a:solidFill>
                  <a:schemeClr val="tx1"/>
                </a:solidFill>
                <a:latin typeface="+mn-lt"/>
                <a:ea typeface="+mn-ea"/>
                <a:cs typeface="+mn-cs"/>
              </a:defRPr>
            </a:lvl7pPr>
            <a:lvl8pPr marL="4948356" algn="l" defTabSz="1413816" rtl="0" eaLnBrk="1" latinLnBrk="0" hangingPunct="1">
              <a:defRPr sz="2800" kern="1200">
                <a:solidFill>
                  <a:schemeClr val="tx1"/>
                </a:solidFill>
                <a:latin typeface="+mn-lt"/>
                <a:ea typeface="+mn-ea"/>
                <a:cs typeface="+mn-cs"/>
              </a:defRPr>
            </a:lvl8pPr>
            <a:lvl9pPr marL="5655264" algn="l" defTabSz="1413816" rtl="0" eaLnBrk="1" latinLnBrk="0" hangingPunct="1">
              <a:defRPr sz="2800" kern="1200">
                <a:solidFill>
                  <a:schemeClr val="tx1"/>
                </a:solidFill>
                <a:latin typeface="+mn-lt"/>
                <a:ea typeface="+mn-ea"/>
                <a:cs typeface="+mn-cs"/>
              </a:defRPr>
            </a:lvl9pPr>
          </a:lstStyle>
          <a:p>
            <a:pPr algn="ctr"/>
            <a:r>
              <a:rPr lang="en-US" sz="1200" dirty="0">
                <a:solidFill>
                  <a:schemeClr val="bg1"/>
                </a:solidFill>
              </a:rPr>
              <a:t>mandatory</a:t>
            </a:r>
          </a:p>
        </p:txBody>
      </p:sp>
      <p:sp>
        <p:nvSpPr>
          <p:cNvPr id="10" name="TextBox 212"/>
          <p:cNvSpPr txBox="1"/>
          <p:nvPr/>
        </p:nvSpPr>
        <p:spPr>
          <a:xfrm rot="16200000">
            <a:off x="-609245" y="3372385"/>
            <a:ext cx="2536569" cy="251278"/>
          </a:xfrm>
          <a:prstGeom prst="rect">
            <a:avLst/>
          </a:prstGeom>
          <a:solidFill>
            <a:schemeClr val="accent1">
              <a:lumMod val="40000"/>
              <a:lumOff val="60000"/>
            </a:schemeClr>
          </a:solidFill>
        </p:spPr>
        <p:txBody>
          <a:bodyPr wrap="square" rtlCol="0" anchor="ctr">
            <a:noAutofit/>
          </a:bodyPr>
          <a:lstStyle>
            <a:defPPr>
              <a:defRPr lang="en-US"/>
            </a:defPPr>
            <a:lvl1pPr marL="0" algn="l" defTabSz="1413816" rtl="0" eaLnBrk="1" latinLnBrk="0" hangingPunct="1">
              <a:defRPr sz="2800" kern="1200">
                <a:solidFill>
                  <a:schemeClr val="tx1"/>
                </a:solidFill>
                <a:latin typeface="+mn-lt"/>
                <a:ea typeface="+mn-ea"/>
                <a:cs typeface="+mn-cs"/>
              </a:defRPr>
            </a:lvl1pPr>
            <a:lvl2pPr marL="706908" algn="l" defTabSz="1413816" rtl="0" eaLnBrk="1" latinLnBrk="0" hangingPunct="1">
              <a:defRPr sz="2800" kern="1200">
                <a:solidFill>
                  <a:schemeClr val="tx1"/>
                </a:solidFill>
                <a:latin typeface="+mn-lt"/>
                <a:ea typeface="+mn-ea"/>
                <a:cs typeface="+mn-cs"/>
              </a:defRPr>
            </a:lvl2pPr>
            <a:lvl3pPr marL="1413816" algn="l" defTabSz="1413816" rtl="0" eaLnBrk="1" latinLnBrk="0" hangingPunct="1">
              <a:defRPr sz="2800" kern="1200">
                <a:solidFill>
                  <a:schemeClr val="tx1"/>
                </a:solidFill>
                <a:latin typeface="+mn-lt"/>
                <a:ea typeface="+mn-ea"/>
                <a:cs typeface="+mn-cs"/>
              </a:defRPr>
            </a:lvl3pPr>
            <a:lvl4pPr marL="2120724" algn="l" defTabSz="1413816" rtl="0" eaLnBrk="1" latinLnBrk="0" hangingPunct="1">
              <a:defRPr sz="2800" kern="1200">
                <a:solidFill>
                  <a:schemeClr val="tx1"/>
                </a:solidFill>
                <a:latin typeface="+mn-lt"/>
                <a:ea typeface="+mn-ea"/>
                <a:cs typeface="+mn-cs"/>
              </a:defRPr>
            </a:lvl4pPr>
            <a:lvl5pPr marL="2827632" algn="l" defTabSz="1413816" rtl="0" eaLnBrk="1" latinLnBrk="0" hangingPunct="1">
              <a:defRPr sz="2800" kern="1200">
                <a:solidFill>
                  <a:schemeClr val="tx1"/>
                </a:solidFill>
                <a:latin typeface="+mn-lt"/>
                <a:ea typeface="+mn-ea"/>
                <a:cs typeface="+mn-cs"/>
              </a:defRPr>
            </a:lvl5pPr>
            <a:lvl6pPr marL="3534540" algn="l" defTabSz="1413816" rtl="0" eaLnBrk="1" latinLnBrk="0" hangingPunct="1">
              <a:defRPr sz="2800" kern="1200">
                <a:solidFill>
                  <a:schemeClr val="tx1"/>
                </a:solidFill>
                <a:latin typeface="+mn-lt"/>
                <a:ea typeface="+mn-ea"/>
                <a:cs typeface="+mn-cs"/>
              </a:defRPr>
            </a:lvl6pPr>
            <a:lvl7pPr marL="4241448" algn="l" defTabSz="1413816" rtl="0" eaLnBrk="1" latinLnBrk="0" hangingPunct="1">
              <a:defRPr sz="2800" kern="1200">
                <a:solidFill>
                  <a:schemeClr val="tx1"/>
                </a:solidFill>
                <a:latin typeface="+mn-lt"/>
                <a:ea typeface="+mn-ea"/>
                <a:cs typeface="+mn-cs"/>
              </a:defRPr>
            </a:lvl7pPr>
            <a:lvl8pPr marL="4948356" algn="l" defTabSz="1413816" rtl="0" eaLnBrk="1" latinLnBrk="0" hangingPunct="1">
              <a:defRPr sz="2800" kern="1200">
                <a:solidFill>
                  <a:schemeClr val="tx1"/>
                </a:solidFill>
                <a:latin typeface="+mn-lt"/>
                <a:ea typeface="+mn-ea"/>
                <a:cs typeface="+mn-cs"/>
              </a:defRPr>
            </a:lvl8pPr>
            <a:lvl9pPr marL="5655264" algn="l" defTabSz="1413816" rtl="0" eaLnBrk="1" latinLnBrk="0" hangingPunct="1">
              <a:defRPr sz="2800" kern="1200">
                <a:solidFill>
                  <a:schemeClr val="tx1"/>
                </a:solidFill>
                <a:latin typeface="+mn-lt"/>
                <a:ea typeface="+mn-ea"/>
                <a:cs typeface="+mn-cs"/>
              </a:defRPr>
            </a:lvl9pPr>
          </a:lstStyle>
          <a:p>
            <a:pPr algn="ctr"/>
            <a:r>
              <a:rPr lang="en-US" sz="1200" dirty="0">
                <a:solidFill>
                  <a:schemeClr val="bg1"/>
                </a:solidFill>
              </a:rPr>
              <a:t>optional</a:t>
            </a:r>
          </a:p>
        </p:txBody>
      </p:sp>
      <p:sp>
        <p:nvSpPr>
          <p:cNvPr id="11" name="TextBox 213"/>
          <p:cNvSpPr txBox="1"/>
          <p:nvPr/>
        </p:nvSpPr>
        <p:spPr>
          <a:xfrm rot="5400000">
            <a:off x="6223013" y="4226574"/>
            <a:ext cx="822959" cy="256511"/>
          </a:xfrm>
          <a:prstGeom prst="rect">
            <a:avLst/>
          </a:prstGeom>
          <a:solidFill>
            <a:schemeClr val="accent1">
              <a:lumMod val="40000"/>
              <a:lumOff val="60000"/>
            </a:schemeClr>
          </a:solidFill>
        </p:spPr>
        <p:txBody>
          <a:bodyPr wrap="square" rtlCol="0" anchor="ctr">
            <a:noAutofit/>
          </a:bodyPr>
          <a:lstStyle>
            <a:defPPr>
              <a:defRPr lang="en-US"/>
            </a:defPPr>
            <a:lvl1pPr marL="0" algn="l" defTabSz="1413816" rtl="0" eaLnBrk="1" latinLnBrk="0" hangingPunct="1">
              <a:defRPr sz="2800" kern="1200">
                <a:solidFill>
                  <a:schemeClr val="tx1"/>
                </a:solidFill>
                <a:latin typeface="+mn-lt"/>
                <a:ea typeface="+mn-ea"/>
                <a:cs typeface="+mn-cs"/>
              </a:defRPr>
            </a:lvl1pPr>
            <a:lvl2pPr marL="706908" algn="l" defTabSz="1413816" rtl="0" eaLnBrk="1" latinLnBrk="0" hangingPunct="1">
              <a:defRPr sz="2800" kern="1200">
                <a:solidFill>
                  <a:schemeClr val="tx1"/>
                </a:solidFill>
                <a:latin typeface="+mn-lt"/>
                <a:ea typeface="+mn-ea"/>
                <a:cs typeface="+mn-cs"/>
              </a:defRPr>
            </a:lvl2pPr>
            <a:lvl3pPr marL="1413816" algn="l" defTabSz="1413816" rtl="0" eaLnBrk="1" latinLnBrk="0" hangingPunct="1">
              <a:defRPr sz="2800" kern="1200">
                <a:solidFill>
                  <a:schemeClr val="tx1"/>
                </a:solidFill>
                <a:latin typeface="+mn-lt"/>
                <a:ea typeface="+mn-ea"/>
                <a:cs typeface="+mn-cs"/>
              </a:defRPr>
            </a:lvl3pPr>
            <a:lvl4pPr marL="2120724" algn="l" defTabSz="1413816" rtl="0" eaLnBrk="1" latinLnBrk="0" hangingPunct="1">
              <a:defRPr sz="2800" kern="1200">
                <a:solidFill>
                  <a:schemeClr val="tx1"/>
                </a:solidFill>
                <a:latin typeface="+mn-lt"/>
                <a:ea typeface="+mn-ea"/>
                <a:cs typeface="+mn-cs"/>
              </a:defRPr>
            </a:lvl4pPr>
            <a:lvl5pPr marL="2827632" algn="l" defTabSz="1413816" rtl="0" eaLnBrk="1" latinLnBrk="0" hangingPunct="1">
              <a:defRPr sz="2800" kern="1200">
                <a:solidFill>
                  <a:schemeClr val="tx1"/>
                </a:solidFill>
                <a:latin typeface="+mn-lt"/>
                <a:ea typeface="+mn-ea"/>
                <a:cs typeface="+mn-cs"/>
              </a:defRPr>
            </a:lvl5pPr>
            <a:lvl6pPr marL="3534540" algn="l" defTabSz="1413816" rtl="0" eaLnBrk="1" latinLnBrk="0" hangingPunct="1">
              <a:defRPr sz="2800" kern="1200">
                <a:solidFill>
                  <a:schemeClr val="tx1"/>
                </a:solidFill>
                <a:latin typeface="+mn-lt"/>
                <a:ea typeface="+mn-ea"/>
                <a:cs typeface="+mn-cs"/>
              </a:defRPr>
            </a:lvl6pPr>
            <a:lvl7pPr marL="4241448" algn="l" defTabSz="1413816" rtl="0" eaLnBrk="1" latinLnBrk="0" hangingPunct="1">
              <a:defRPr sz="2800" kern="1200">
                <a:solidFill>
                  <a:schemeClr val="tx1"/>
                </a:solidFill>
                <a:latin typeface="+mn-lt"/>
                <a:ea typeface="+mn-ea"/>
                <a:cs typeface="+mn-cs"/>
              </a:defRPr>
            </a:lvl7pPr>
            <a:lvl8pPr marL="4948356" algn="l" defTabSz="1413816" rtl="0" eaLnBrk="1" latinLnBrk="0" hangingPunct="1">
              <a:defRPr sz="2800" kern="1200">
                <a:solidFill>
                  <a:schemeClr val="tx1"/>
                </a:solidFill>
                <a:latin typeface="+mn-lt"/>
                <a:ea typeface="+mn-ea"/>
                <a:cs typeface="+mn-cs"/>
              </a:defRPr>
            </a:lvl8pPr>
            <a:lvl9pPr marL="5655264" algn="l" defTabSz="1413816" rtl="0" eaLnBrk="1" latinLnBrk="0" hangingPunct="1">
              <a:defRPr sz="2800" kern="1200">
                <a:solidFill>
                  <a:schemeClr val="tx1"/>
                </a:solidFill>
                <a:latin typeface="+mn-lt"/>
                <a:ea typeface="+mn-ea"/>
                <a:cs typeface="+mn-cs"/>
              </a:defRPr>
            </a:lvl9pPr>
          </a:lstStyle>
          <a:p>
            <a:pPr algn="ctr"/>
            <a:r>
              <a:rPr lang="en-US" sz="1200" dirty="0">
                <a:solidFill>
                  <a:schemeClr val="bg1"/>
                </a:solidFill>
              </a:rPr>
              <a:t>object</a:t>
            </a:r>
          </a:p>
        </p:txBody>
      </p:sp>
      <p:sp>
        <p:nvSpPr>
          <p:cNvPr id="12" name="TextBox 234"/>
          <p:cNvSpPr txBox="1"/>
          <p:nvPr/>
        </p:nvSpPr>
        <p:spPr>
          <a:xfrm rot="5400000">
            <a:off x="5193931" y="2377016"/>
            <a:ext cx="2882488" cy="250184"/>
          </a:xfrm>
          <a:prstGeom prst="rect">
            <a:avLst/>
          </a:prstGeom>
          <a:solidFill>
            <a:schemeClr val="accent1">
              <a:lumMod val="60000"/>
              <a:lumOff val="40000"/>
            </a:schemeClr>
          </a:solidFill>
        </p:spPr>
        <p:txBody>
          <a:bodyPr wrap="square" rtlCol="0" anchor="ctr">
            <a:noAutofit/>
          </a:bodyPr>
          <a:lstStyle>
            <a:defPPr>
              <a:defRPr lang="en-US"/>
            </a:defPPr>
            <a:lvl1pPr marL="0" algn="l" defTabSz="1413816" rtl="0" eaLnBrk="1" latinLnBrk="0" hangingPunct="1">
              <a:defRPr sz="2800" kern="1200">
                <a:solidFill>
                  <a:schemeClr val="tx1"/>
                </a:solidFill>
                <a:latin typeface="+mn-lt"/>
                <a:ea typeface="+mn-ea"/>
                <a:cs typeface="+mn-cs"/>
              </a:defRPr>
            </a:lvl1pPr>
            <a:lvl2pPr marL="706908" algn="l" defTabSz="1413816" rtl="0" eaLnBrk="1" latinLnBrk="0" hangingPunct="1">
              <a:defRPr sz="2800" kern="1200">
                <a:solidFill>
                  <a:schemeClr val="tx1"/>
                </a:solidFill>
                <a:latin typeface="+mn-lt"/>
                <a:ea typeface="+mn-ea"/>
                <a:cs typeface="+mn-cs"/>
              </a:defRPr>
            </a:lvl2pPr>
            <a:lvl3pPr marL="1413816" algn="l" defTabSz="1413816" rtl="0" eaLnBrk="1" latinLnBrk="0" hangingPunct="1">
              <a:defRPr sz="2800" kern="1200">
                <a:solidFill>
                  <a:schemeClr val="tx1"/>
                </a:solidFill>
                <a:latin typeface="+mn-lt"/>
                <a:ea typeface="+mn-ea"/>
                <a:cs typeface="+mn-cs"/>
              </a:defRPr>
            </a:lvl3pPr>
            <a:lvl4pPr marL="2120724" algn="l" defTabSz="1413816" rtl="0" eaLnBrk="1" latinLnBrk="0" hangingPunct="1">
              <a:defRPr sz="2800" kern="1200">
                <a:solidFill>
                  <a:schemeClr val="tx1"/>
                </a:solidFill>
                <a:latin typeface="+mn-lt"/>
                <a:ea typeface="+mn-ea"/>
                <a:cs typeface="+mn-cs"/>
              </a:defRPr>
            </a:lvl4pPr>
            <a:lvl5pPr marL="2827632" algn="l" defTabSz="1413816" rtl="0" eaLnBrk="1" latinLnBrk="0" hangingPunct="1">
              <a:defRPr sz="2800" kern="1200">
                <a:solidFill>
                  <a:schemeClr val="tx1"/>
                </a:solidFill>
                <a:latin typeface="+mn-lt"/>
                <a:ea typeface="+mn-ea"/>
                <a:cs typeface="+mn-cs"/>
              </a:defRPr>
            </a:lvl5pPr>
            <a:lvl6pPr marL="3534540" algn="l" defTabSz="1413816" rtl="0" eaLnBrk="1" latinLnBrk="0" hangingPunct="1">
              <a:defRPr sz="2800" kern="1200">
                <a:solidFill>
                  <a:schemeClr val="tx1"/>
                </a:solidFill>
                <a:latin typeface="+mn-lt"/>
                <a:ea typeface="+mn-ea"/>
                <a:cs typeface="+mn-cs"/>
              </a:defRPr>
            </a:lvl6pPr>
            <a:lvl7pPr marL="4241448" algn="l" defTabSz="1413816" rtl="0" eaLnBrk="1" latinLnBrk="0" hangingPunct="1">
              <a:defRPr sz="2800" kern="1200">
                <a:solidFill>
                  <a:schemeClr val="tx1"/>
                </a:solidFill>
                <a:latin typeface="+mn-lt"/>
                <a:ea typeface="+mn-ea"/>
                <a:cs typeface="+mn-cs"/>
              </a:defRPr>
            </a:lvl7pPr>
            <a:lvl8pPr marL="4948356" algn="l" defTabSz="1413816" rtl="0" eaLnBrk="1" latinLnBrk="0" hangingPunct="1">
              <a:defRPr sz="2800" kern="1200">
                <a:solidFill>
                  <a:schemeClr val="tx1"/>
                </a:solidFill>
                <a:latin typeface="+mn-lt"/>
                <a:ea typeface="+mn-ea"/>
                <a:cs typeface="+mn-cs"/>
              </a:defRPr>
            </a:lvl8pPr>
            <a:lvl9pPr marL="5655264" algn="l" defTabSz="1413816" rtl="0" eaLnBrk="1" latinLnBrk="0" hangingPunct="1">
              <a:defRPr sz="2800" kern="1200">
                <a:solidFill>
                  <a:schemeClr val="tx1"/>
                </a:solidFill>
                <a:latin typeface="+mn-lt"/>
                <a:ea typeface="+mn-ea"/>
                <a:cs typeface="+mn-cs"/>
              </a:defRPr>
            </a:lvl9pPr>
          </a:lstStyle>
          <a:p>
            <a:pPr algn="ctr"/>
            <a:r>
              <a:rPr lang="en-US" sz="1200" dirty="0">
                <a:solidFill>
                  <a:schemeClr val="bg1"/>
                </a:solidFill>
              </a:rPr>
              <a:t>character</a:t>
            </a:r>
          </a:p>
        </p:txBody>
      </p:sp>
      <p:graphicFrame>
        <p:nvGraphicFramePr>
          <p:cNvPr id="13" name="Table 12"/>
          <p:cNvGraphicFramePr>
            <a:graphicFrameLocks noGrp="1"/>
          </p:cNvGraphicFramePr>
          <p:nvPr>
            <p:extLst>
              <p:ext uri="{D42A27DB-BD31-4B8C-83A1-F6EECF244321}">
                <p14:modId xmlns:p14="http://schemas.microsoft.com/office/powerpoint/2010/main" val="2393132412"/>
              </p:ext>
            </p:extLst>
          </p:nvPr>
        </p:nvGraphicFramePr>
        <p:xfrm>
          <a:off x="784677" y="857249"/>
          <a:ext cx="5721563" cy="3909060"/>
        </p:xfrm>
        <a:graphic>
          <a:graphicData uri="http://schemas.openxmlformats.org/drawingml/2006/table">
            <a:tbl>
              <a:tblPr firstRow="1" bandRow="1">
                <a:tableStyleId>{3B4B98B0-60AC-42C2-AFA5-B58CD77FA1E5}</a:tableStyleId>
              </a:tblPr>
              <a:tblGrid>
                <a:gridCol w="1040112">
                  <a:extLst>
                    <a:ext uri="{9D8B030D-6E8A-4147-A177-3AD203B41FA5}">
                      <a16:colId xmlns:a16="http://schemas.microsoft.com/office/drawing/2014/main" val="2950493755"/>
                    </a:ext>
                  </a:extLst>
                </a:gridCol>
                <a:gridCol w="4681451">
                  <a:extLst>
                    <a:ext uri="{9D8B030D-6E8A-4147-A177-3AD203B41FA5}">
                      <a16:colId xmlns:a16="http://schemas.microsoft.com/office/drawing/2014/main" val="2503417273"/>
                    </a:ext>
                  </a:extLst>
                </a:gridCol>
              </a:tblGrid>
              <a:tr h="205740">
                <a:tc>
                  <a:txBody>
                    <a:bodyPr/>
                    <a:lstStyle/>
                    <a:p>
                      <a:r>
                        <a:rPr lang="en-US" sz="900" dirty="0"/>
                        <a:t>Parameter name</a:t>
                      </a:r>
                    </a:p>
                  </a:txBody>
                  <a:tcPr marL="68580" marR="68580" marT="34290" marB="34290"/>
                </a:tc>
                <a:tc>
                  <a:txBody>
                    <a:bodyPr/>
                    <a:lstStyle/>
                    <a:p>
                      <a:r>
                        <a:rPr lang="en-US" sz="900" dirty="0"/>
                        <a:t>Meaning</a:t>
                      </a:r>
                    </a:p>
                  </a:txBody>
                  <a:tcPr marL="0" marR="68580" marT="34290" marB="34290"/>
                </a:tc>
                <a:extLst>
                  <a:ext uri="{0D108BD9-81ED-4DB2-BD59-A6C34878D82A}">
                    <a16:rowId xmlns:a16="http://schemas.microsoft.com/office/drawing/2014/main" val="3508672019"/>
                  </a:ext>
                </a:extLst>
              </a:tr>
              <a:tr h="205740">
                <a:tc>
                  <a:txBody>
                    <a:bodyPr/>
                    <a:lstStyle/>
                    <a:p>
                      <a:r>
                        <a:rPr lang="en-US" sz="900" dirty="0"/>
                        <a:t>sys</a:t>
                      </a:r>
                    </a:p>
                  </a:txBody>
                  <a:tcPr marL="68580" marR="68580" marT="34290" marB="34290"/>
                </a:tc>
                <a:tc>
                  <a:txBody>
                    <a:bodyPr/>
                    <a:lstStyle/>
                    <a:p>
                      <a:r>
                        <a:rPr lang="en-US" sz="900" dirty="0"/>
                        <a:t>name of the software used</a:t>
                      </a:r>
                      <a:r>
                        <a:rPr lang="en-US" sz="900" baseline="0" dirty="0"/>
                        <a:t> for model fitting (“mlx”)</a:t>
                      </a:r>
                      <a:endParaRPr lang="en-US" sz="900" dirty="0"/>
                    </a:p>
                  </a:txBody>
                  <a:tcPr marL="0" marR="68580" marT="34290" marB="34290"/>
                </a:tc>
                <a:extLst>
                  <a:ext uri="{0D108BD9-81ED-4DB2-BD59-A6C34878D82A}">
                    <a16:rowId xmlns:a16="http://schemas.microsoft.com/office/drawing/2014/main" val="2465935602"/>
                  </a:ext>
                </a:extLst>
              </a:tr>
              <a:tr h="342900">
                <a:tc>
                  <a:txBody>
                    <a:bodyPr/>
                    <a:lstStyle/>
                    <a:p>
                      <a:r>
                        <a:rPr lang="en-US" sz="900" dirty="0" err="1"/>
                        <a:t>config</a:t>
                      </a:r>
                      <a:endParaRPr lang="en-US" sz="900" dirty="0"/>
                    </a:p>
                  </a:txBody>
                  <a:tcPr marL="68580" marR="68580" marT="34290" marB="34290"/>
                </a:tc>
                <a:tc>
                  <a:txBody>
                    <a:bodyPr/>
                    <a:lstStyle/>
                    <a:p>
                      <a:r>
                        <a:rPr lang="en-US" sz="900" dirty="0"/>
                        <a:t>path to configuration</a:t>
                      </a:r>
                      <a:r>
                        <a:rPr lang="en-US" sz="900" baseline="0" dirty="0"/>
                        <a:t> file, name of configuration within the built-in list of configurations, or a configuration object</a:t>
                      </a:r>
                      <a:endParaRPr lang="en-US" sz="900" dirty="0"/>
                    </a:p>
                  </a:txBody>
                  <a:tcPr marL="0" marR="68580" marT="34290" marB="34290"/>
                </a:tc>
                <a:extLst>
                  <a:ext uri="{0D108BD9-81ED-4DB2-BD59-A6C34878D82A}">
                    <a16:rowId xmlns:a16="http://schemas.microsoft.com/office/drawing/2014/main" val="2726684363"/>
                  </a:ext>
                </a:extLst>
              </a:tr>
              <a:tr h="205740">
                <a:tc>
                  <a:txBody>
                    <a:bodyPr/>
                    <a:lstStyle/>
                    <a:p>
                      <a:r>
                        <a:rPr lang="en-US" sz="900" dirty="0"/>
                        <a:t>directory</a:t>
                      </a:r>
                    </a:p>
                  </a:txBody>
                  <a:tcPr marL="68580" marR="68580" marT="34290" marB="34290"/>
                </a:tc>
                <a:tc>
                  <a:txBody>
                    <a:bodyPr/>
                    <a:lstStyle/>
                    <a:p>
                      <a:r>
                        <a:rPr lang="en-US" sz="900" dirty="0"/>
                        <a:t>path</a:t>
                      </a:r>
                      <a:r>
                        <a:rPr lang="en-US" sz="900" baseline="0" dirty="0"/>
                        <a:t> to directory containing fit results</a:t>
                      </a:r>
                      <a:endParaRPr lang="en-US" sz="900" dirty="0"/>
                    </a:p>
                  </a:txBody>
                  <a:tcPr marL="0" marR="68580" marT="34290" marB="34290"/>
                </a:tc>
                <a:extLst>
                  <a:ext uri="{0D108BD9-81ED-4DB2-BD59-A6C34878D82A}">
                    <a16:rowId xmlns:a16="http://schemas.microsoft.com/office/drawing/2014/main" val="1919547751"/>
                  </a:ext>
                </a:extLst>
              </a:tr>
              <a:tr h="205740">
                <a:tc>
                  <a:txBody>
                    <a:bodyPr/>
                    <a:lstStyle/>
                    <a:p>
                      <a:r>
                        <a:rPr lang="en-US" sz="900" dirty="0"/>
                        <a:t>input</a:t>
                      </a:r>
                    </a:p>
                  </a:txBody>
                  <a:tcPr marL="68580" marR="68580" marT="34290" marB="34290"/>
                </a:tc>
                <a:tc>
                  <a:txBody>
                    <a:bodyPr/>
                    <a:lstStyle/>
                    <a:p>
                      <a:r>
                        <a:rPr lang="en-US" sz="900" dirty="0"/>
                        <a:t>path to modeling dataset (used</a:t>
                      </a:r>
                      <a:r>
                        <a:rPr lang="en-US" sz="900" baseline="0" dirty="0"/>
                        <a:t> for model fitting)</a:t>
                      </a:r>
                      <a:endParaRPr lang="en-US" sz="900" dirty="0"/>
                    </a:p>
                  </a:txBody>
                  <a:tcPr marL="0" marR="68580" marT="34290" marB="34290"/>
                </a:tc>
                <a:extLst>
                  <a:ext uri="{0D108BD9-81ED-4DB2-BD59-A6C34878D82A}">
                    <a16:rowId xmlns:a16="http://schemas.microsoft.com/office/drawing/2014/main" val="3841816386"/>
                  </a:ext>
                </a:extLst>
              </a:tr>
              <a:tr h="205740">
                <a:tc>
                  <a:txBody>
                    <a:bodyPr/>
                    <a:lstStyle/>
                    <a:p>
                      <a:r>
                        <a:rPr lang="en-US" sz="900" dirty="0"/>
                        <a:t>dv</a:t>
                      </a:r>
                    </a:p>
                  </a:txBody>
                  <a:tcPr marL="68580" marR="68580" marT="34290" marB="34290"/>
                </a:tc>
                <a:tc>
                  <a:txBody>
                    <a:bodyPr/>
                    <a:lstStyle/>
                    <a:p>
                      <a:r>
                        <a:rPr lang="en-US" sz="900" dirty="0"/>
                        <a:t>name of column</a:t>
                      </a:r>
                      <a:r>
                        <a:rPr lang="en-US" sz="900" baseline="0" dirty="0"/>
                        <a:t> in modeling dataset that defines the </a:t>
                      </a:r>
                      <a:r>
                        <a:rPr lang="en-US" sz="900" dirty="0"/>
                        <a:t>dependent variable</a:t>
                      </a:r>
                    </a:p>
                  </a:txBody>
                  <a:tcPr marL="0" marR="68580" marT="34290" marB="34290"/>
                </a:tc>
                <a:extLst>
                  <a:ext uri="{0D108BD9-81ED-4DB2-BD59-A6C34878D82A}">
                    <a16:rowId xmlns:a16="http://schemas.microsoft.com/office/drawing/2014/main" val="3414127897"/>
                  </a:ext>
                </a:extLst>
              </a:tr>
              <a:tr h="205740">
                <a:tc>
                  <a:txBody>
                    <a:bodyPr/>
                    <a:lstStyle/>
                    <a:p>
                      <a:r>
                        <a:rPr lang="en-US" sz="900" b="1" dirty="0"/>
                        <a:t>id</a:t>
                      </a:r>
                    </a:p>
                  </a:txBody>
                  <a:tcPr marL="68580" marR="68580" marT="34290" marB="34290"/>
                </a:tc>
                <a:tc>
                  <a:txBody>
                    <a:bodyPr/>
                    <a:lstStyle/>
                    <a:p>
                      <a:pPr marL="0" marR="0" lvl="0" indent="0" algn="l" defTabSz="1413816" rtl="0" eaLnBrk="1" fontAlgn="auto" latinLnBrk="0" hangingPunct="1">
                        <a:lnSpc>
                          <a:spcPct val="100000"/>
                        </a:lnSpc>
                        <a:spcBef>
                          <a:spcPts val="0"/>
                        </a:spcBef>
                        <a:spcAft>
                          <a:spcPts val="0"/>
                        </a:spcAft>
                        <a:buClrTx/>
                        <a:buSzTx/>
                        <a:buFontTx/>
                        <a:buNone/>
                        <a:tabLst/>
                        <a:defRPr/>
                      </a:pPr>
                      <a:r>
                        <a:rPr lang="en-US" sz="900" b="1" dirty="0"/>
                        <a:t>name of column</a:t>
                      </a:r>
                      <a:r>
                        <a:rPr lang="en-US" sz="900" b="1" baseline="0" dirty="0"/>
                        <a:t> in modeling dataset that defines the </a:t>
                      </a:r>
                      <a:r>
                        <a:rPr lang="en-US" sz="900" b="1" dirty="0"/>
                        <a:t>subject identifier</a:t>
                      </a:r>
                    </a:p>
                  </a:txBody>
                  <a:tcPr marL="0" marR="68580" marT="34290" marB="34290"/>
                </a:tc>
                <a:extLst>
                  <a:ext uri="{0D108BD9-81ED-4DB2-BD59-A6C34878D82A}">
                    <a16:rowId xmlns:a16="http://schemas.microsoft.com/office/drawing/2014/main" val="2922656710"/>
                  </a:ext>
                </a:extLst>
              </a:tr>
              <a:tr h="205740">
                <a:tc>
                  <a:txBody>
                    <a:bodyPr/>
                    <a:lstStyle/>
                    <a:p>
                      <a:r>
                        <a:rPr lang="en-US" sz="900" b="1" dirty="0"/>
                        <a:t>time</a:t>
                      </a:r>
                    </a:p>
                  </a:txBody>
                  <a:tcPr marL="68580" marR="68580" marT="34290" marB="34290"/>
                </a:tc>
                <a:tc>
                  <a:txBody>
                    <a:bodyPr/>
                    <a:lstStyle/>
                    <a:p>
                      <a:pPr marL="0" marR="0" lvl="0" indent="0" algn="l" defTabSz="1413816" rtl="0" eaLnBrk="1" fontAlgn="auto" latinLnBrk="0" hangingPunct="1">
                        <a:lnSpc>
                          <a:spcPct val="100000"/>
                        </a:lnSpc>
                        <a:spcBef>
                          <a:spcPts val="0"/>
                        </a:spcBef>
                        <a:spcAft>
                          <a:spcPts val="0"/>
                        </a:spcAft>
                        <a:buClrTx/>
                        <a:buSzTx/>
                        <a:buFontTx/>
                        <a:buNone/>
                        <a:tabLst/>
                        <a:defRPr/>
                      </a:pPr>
                      <a:r>
                        <a:rPr lang="en-US" sz="900" b="1" dirty="0"/>
                        <a:t>name of column</a:t>
                      </a:r>
                      <a:r>
                        <a:rPr lang="en-US" sz="900" b="1" baseline="0" dirty="0"/>
                        <a:t> in modeling dataset that defines the in</a:t>
                      </a:r>
                      <a:r>
                        <a:rPr lang="en-US" sz="900" b="1" dirty="0"/>
                        <a:t>dependent (usually time) variable</a:t>
                      </a:r>
                    </a:p>
                  </a:txBody>
                  <a:tcPr marL="0" marR="68580" marT="34290" marB="34290"/>
                </a:tc>
                <a:extLst>
                  <a:ext uri="{0D108BD9-81ED-4DB2-BD59-A6C34878D82A}">
                    <a16:rowId xmlns:a16="http://schemas.microsoft.com/office/drawing/2014/main" val="2762499754"/>
                  </a:ext>
                </a:extLst>
              </a:tr>
              <a:tr h="342900">
                <a:tc>
                  <a:txBody>
                    <a:bodyPr/>
                    <a:lstStyle/>
                    <a:p>
                      <a:r>
                        <a:rPr lang="en-US" sz="900" dirty="0" err="1"/>
                        <a:t>dvid</a:t>
                      </a:r>
                      <a:endParaRPr lang="en-US" sz="900" dirty="0"/>
                    </a:p>
                  </a:txBody>
                  <a:tcPr marL="68580" marR="68580" marT="34290" marB="34290"/>
                </a:tc>
                <a:tc>
                  <a:txBody>
                    <a:bodyPr/>
                    <a:lstStyle/>
                    <a:p>
                      <a:pPr marL="0" marR="0" lvl="0" indent="0" algn="l" defTabSz="1413816" rtl="0" eaLnBrk="1" fontAlgn="auto" latinLnBrk="0" hangingPunct="1">
                        <a:lnSpc>
                          <a:spcPct val="100000"/>
                        </a:lnSpc>
                        <a:spcBef>
                          <a:spcPts val="0"/>
                        </a:spcBef>
                        <a:spcAft>
                          <a:spcPts val="0"/>
                        </a:spcAft>
                        <a:buClrTx/>
                        <a:buSzTx/>
                        <a:buFontTx/>
                        <a:buNone/>
                        <a:tabLst/>
                        <a:defRPr/>
                      </a:pPr>
                      <a:r>
                        <a:rPr lang="en-US" sz="900" dirty="0"/>
                        <a:t>name of column</a:t>
                      </a:r>
                      <a:r>
                        <a:rPr lang="en-US" sz="900" baseline="0" dirty="0"/>
                        <a:t> in modeling dataset that defines the identifier of the </a:t>
                      </a:r>
                      <a:r>
                        <a:rPr lang="en-US" sz="900" dirty="0"/>
                        <a:t>dependent variable (mandatory in case of multiple endpoint)</a:t>
                      </a:r>
                    </a:p>
                  </a:txBody>
                  <a:tcPr marL="0" marR="68580" marT="34290" marB="34290"/>
                </a:tc>
                <a:extLst>
                  <a:ext uri="{0D108BD9-81ED-4DB2-BD59-A6C34878D82A}">
                    <a16:rowId xmlns:a16="http://schemas.microsoft.com/office/drawing/2014/main" val="1501151221"/>
                  </a:ext>
                </a:extLst>
              </a:tr>
              <a:tr h="205740">
                <a:tc>
                  <a:txBody>
                    <a:bodyPr/>
                    <a:lstStyle/>
                    <a:p>
                      <a:r>
                        <a:rPr lang="en-US" sz="900" dirty="0"/>
                        <a:t>cats</a:t>
                      </a:r>
                    </a:p>
                  </a:txBody>
                  <a:tcPr marL="68580" marR="68580" marT="34290" marB="34290"/>
                </a:tc>
                <a:tc>
                  <a:txBody>
                    <a:bodyPr/>
                    <a:lstStyle/>
                    <a:p>
                      <a:r>
                        <a:rPr lang="en-US" sz="900" dirty="0"/>
                        <a:t>vector of categorical</a:t>
                      </a:r>
                      <a:r>
                        <a:rPr lang="en-US" sz="900" baseline="0" dirty="0"/>
                        <a:t> covariates (as in modeling dataset)</a:t>
                      </a:r>
                      <a:endParaRPr lang="en-US" sz="900" dirty="0"/>
                    </a:p>
                  </a:txBody>
                  <a:tcPr marL="0" marR="68580" marT="34290" marB="34290"/>
                </a:tc>
                <a:extLst>
                  <a:ext uri="{0D108BD9-81ED-4DB2-BD59-A6C34878D82A}">
                    <a16:rowId xmlns:a16="http://schemas.microsoft.com/office/drawing/2014/main" val="3544725824"/>
                  </a:ext>
                </a:extLst>
              </a:tr>
              <a:tr h="205740">
                <a:tc>
                  <a:txBody>
                    <a:bodyPr/>
                    <a:lstStyle/>
                    <a:p>
                      <a:r>
                        <a:rPr lang="en-US" sz="900" dirty="0" err="1"/>
                        <a:t>conts</a:t>
                      </a:r>
                      <a:endParaRPr lang="en-US" sz="900" dirty="0"/>
                    </a:p>
                  </a:txBody>
                  <a:tcPr marL="68580" marR="68580" marT="34290" marB="34290"/>
                </a:tc>
                <a:tc>
                  <a:txBody>
                    <a:bodyPr/>
                    <a:lstStyle/>
                    <a:p>
                      <a:pPr marL="0" marR="0" lvl="0" indent="0" algn="l" defTabSz="1413816" rtl="0" eaLnBrk="1" fontAlgn="auto" latinLnBrk="0" hangingPunct="1">
                        <a:lnSpc>
                          <a:spcPct val="100000"/>
                        </a:lnSpc>
                        <a:spcBef>
                          <a:spcPts val="0"/>
                        </a:spcBef>
                        <a:spcAft>
                          <a:spcPts val="0"/>
                        </a:spcAft>
                        <a:buClrTx/>
                        <a:buSzTx/>
                        <a:buFontTx/>
                        <a:buNone/>
                        <a:tabLst/>
                        <a:defRPr/>
                      </a:pPr>
                      <a:r>
                        <a:rPr lang="en-US" sz="900" dirty="0"/>
                        <a:t>vector of categorical</a:t>
                      </a:r>
                      <a:r>
                        <a:rPr lang="en-US" sz="900" baseline="0" dirty="0"/>
                        <a:t> covariates (as in modeling dataset)</a:t>
                      </a:r>
                      <a:endParaRPr lang="en-US" sz="900" dirty="0"/>
                    </a:p>
                  </a:txBody>
                  <a:tcPr marL="0" marR="68580" marT="34290" marB="34290"/>
                </a:tc>
                <a:extLst>
                  <a:ext uri="{0D108BD9-81ED-4DB2-BD59-A6C34878D82A}">
                    <a16:rowId xmlns:a16="http://schemas.microsoft.com/office/drawing/2014/main" val="4217593584"/>
                  </a:ext>
                </a:extLst>
              </a:tr>
              <a:tr h="205740">
                <a:tc>
                  <a:txBody>
                    <a:bodyPr/>
                    <a:lstStyle/>
                    <a:p>
                      <a:r>
                        <a:rPr lang="en-US" sz="900" dirty="0" err="1"/>
                        <a:t>strats</a:t>
                      </a:r>
                      <a:endParaRPr lang="en-US" sz="900" dirty="0"/>
                    </a:p>
                  </a:txBody>
                  <a:tcPr marL="68580" marR="68580" marT="34290" marB="34290"/>
                </a:tc>
                <a:tc>
                  <a:txBody>
                    <a:bodyPr/>
                    <a:lstStyle/>
                    <a:p>
                      <a:r>
                        <a:rPr lang="en-US" sz="900" dirty="0"/>
                        <a:t>vector of</a:t>
                      </a:r>
                      <a:r>
                        <a:rPr lang="en-US" sz="900" baseline="0" dirty="0"/>
                        <a:t> stratification variables (as in modeling dataset)</a:t>
                      </a:r>
                      <a:endParaRPr lang="en-US" sz="900" dirty="0"/>
                    </a:p>
                  </a:txBody>
                  <a:tcPr marL="0" marR="68580" marT="34290" marB="34290"/>
                </a:tc>
                <a:extLst>
                  <a:ext uri="{0D108BD9-81ED-4DB2-BD59-A6C34878D82A}">
                    <a16:rowId xmlns:a16="http://schemas.microsoft.com/office/drawing/2014/main" val="4168561588"/>
                  </a:ext>
                </a:extLst>
              </a:tr>
              <a:tr h="205740">
                <a:tc>
                  <a:txBody>
                    <a:bodyPr/>
                    <a:lstStyle/>
                    <a:p>
                      <a:r>
                        <a:rPr lang="en-US" sz="900" dirty="0" err="1"/>
                        <a:t>occ</a:t>
                      </a:r>
                      <a:endParaRPr lang="en-US" sz="900" dirty="0"/>
                    </a:p>
                  </a:txBody>
                  <a:tcPr marL="68580" marR="68580" marT="34290" marB="34290"/>
                </a:tc>
                <a:tc>
                  <a:txBody>
                    <a:bodyPr/>
                    <a:lstStyle/>
                    <a:p>
                      <a:r>
                        <a:rPr lang="en-US" sz="900" dirty="0"/>
                        <a:t>name of dataset column for inter-occasion variability</a:t>
                      </a:r>
                    </a:p>
                  </a:txBody>
                  <a:tcPr marL="0" marR="68580" marT="34290" marB="34290"/>
                </a:tc>
                <a:extLst>
                  <a:ext uri="{0D108BD9-81ED-4DB2-BD59-A6C34878D82A}">
                    <a16:rowId xmlns:a16="http://schemas.microsoft.com/office/drawing/2014/main" val="838142112"/>
                  </a:ext>
                </a:extLst>
              </a:tr>
              <a:tr h="205740">
                <a:tc>
                  <a:txBody>
                    <a:bodyPr/>
                    <a:lstStyle/>
                    <a:p>
                      <a:r>
                        <a:rPr lang="en-US" sz="900" dirty="0"/>
                        <a:t>settings</a:t>
                      </a:r>
                    </a:p>
                  </a:txBody>
                  <a:tcPr marL="68580" marR="68580" marT="34290" marB="34290"/>
                </a:tc>
                <a:tc>
                  <a:txBody>
                    <a:bodyPr/>
                    <a:lstStyle/>
                    <a:p>
                      <a:r>
                        <a:rPr lang="en-US" sz="900" dirty="0"/>
                        <a:t>graphical settings shared</a:t>
                      </a:r>
                      <a:r>
                        <a:rPr lang="en-US" sz="900" baseline="0" dirty="0"/>
                        <a:t> by all plots</a:t>
                      </a:r>
                      <a:endParaRPr lang="en-US" sz="900" dirty="0"/>
                    </a:p>
                  </a:txBody>
                  <a:tcPr marL="0" marR="68580" marT="34290" marB="34290"/>
                </a:tc>
                <a:extLst>
                  <a:ext uri="{0D108BD9-81ED-4DB2-BD59-A6C34878D82A}">
                    <a16:rowId xmlns:a16="http://schemas.microsoft.com/office/drawing/2014/main" val="1520491400"/>
                  </a:ext>
                </a:extLst>
              </a:tr>
              <a:tr h="205740">
                <a:tc>
                  <a:txBody>
                    <a:bodyPr/>
                    <a:lstStyle/>
                    <a:p>
                      <a:r>
                        <a:rPr lang="en-US" sz="900" dirty="0"/>
                        <a:t>endpoint</a:t>
                      </a:r>
                    </a:p>
                  </a:txBody>
                  <a:tcPr marL="68580" marR="68580" marT="34290" marB="34290"/>
                </a:tc>
                <a:tc>
                  <a:txBody>
                    <a:bodyPr/>
                    <a:lstStyle/>
                    <a:p>
                      <a:r>
                        <a:rPr lang="en-US" sz="900" dirty="0"/>
                        <a:t>defines the endpoint for which to display diagnostics</a:t>
                      </a:r>
                    </a:p>
                  </a:txBody>
                  <a:tcPr marL="0" marR="68580" marT="34290" marB="34290"/>
                </a:tc>
                <a:extLst>
                  <a:ext uri="{0D108BD9-81ED-4DB2-BD59-A6C34878D82A}">
                    <a16:rowId xmlns:a16="http://schemas.microsoft.com/office/drawing/2014/main" val="3093261703"/>
                  </a:ext>
                </a:extLst>
              </a:tr>
              <a:tr h="205740">
                <a:tc>
                  <a:txBody>
                    <a:bodyPr/>
                    <a:lstStyle/>
                    <a:p>
                      <a:r>
                        <a:rPr lang="en-US" sz="900" dirty="0"/>
                        <a:t>sim</a:t>
                      </a:r>
                    </a:p>
                  </a:txBody>
                  <a:tcPr marL="68580" marR="68580" marT="34290" marB="34290"/>
                </a:tc>
                <a:tc>
                  <a:txBody>
                    <a:bodyPr/>
                    <a:lstStyle/>
                    <a:p>
                      <a:r>
                        <a:rPr lang="en-US" sz="900" dirty="0"/>
                        <a:t>user-provided</a:t>
                      </a:r>
                      <a:r>
                        <a:rPr lang="en-US" sz="900" baseline="0" dirty="0"/>
                        <a:t> simulations for VPC plot</a:t>
                      </a:r>
                      <a:endParaRPr lang="en-US" sz="900" dirty="0"/>
                    </a:p>
                  </a:txBody>
                  <a:tcPr marL="0" marR="68580" marT="34290" marB="34290"/>
                </a:tc>
                <a:extLst>
                  <a:ext uri="{0D108BD9-81ED-4DB2-BD59-A6C34878D82A}">
                    <a16:rowId xmlns:a16="http://schemas.microsoft.com/office/drawing/2014/main" val="1812883886"/>
                  </a:ext>
                </a:extLst>
              </a:tr>
              <a:tr h="205740">
                <a:tc>
                  <a:txBody>
                    <a:bodyPr/>
                    <a:lstStyle/>
                    <a:p>
                      <a:r>
                        <a:rPr lang="en-US" sz="900" dirty="0" err="1"/>
                        <a:t>bloq</a:t>
                      </a:r>
                      <a:endParaRPr lang="en-US" sz="900" dirty="0"/>
                    </a:p>
                  </a:txBody>
                  <a:tcPr marL="68580" marR="68580" marT="34290" marB="34290"/>
                </a:tc>
                <a:tc>
                  <a:txBody>
                    <a:bodyPr/>
                    <a:lstStyle/>
                    <a:p>
                      <a:r>
                        <a:rPr lang="en-US" sz="900" dirty="0"/>
                        <a:t>defines settings of censored data</a:t>
                      </a:r>
                    </a:p>
                  </a:txBody>
                  <a:tcPr marL="0" marR="68580" marT="34290" marB="34290"/>
                </a:tc>
                <a:extLst>
                  <a:ext uri="{0D108BD9-81ED-4DB2-BD59-A6C34878D82A}">
                    <a16:rowId xmlns:a16="http://schemas.microsoft.com/office/drawing/2014/main" val="268647078"/>
                  </a:ext>
                </a:extLst>
              </a:tr>
            </a:tbl>
          </a:graphicData>
        </a:graphic>
      </p:graphicFrame>
      <p:sp>
        <p:nvSpPr>
          <p:cNvPr id="3" name="Slide Number Placeholder 2"/>
          <p:cNvSpPr>
            <a:spLocks noGrp="1"/>
          </p:cNvSpPr>
          <p:nvPr>
            <p:ph type="sldNum" sz="quarter" idx="11"/>
          </p:nvPr>
        </p:nvSpPr>
        <p:spPr/>
        <p:txBody>
          <a:bodyPr/>
          <a:lstStyle/>
          <a:p>
            <a:fld id="{47547CF9-5B10-D24F-A8D7-45A9778164F7}" type="slidenum">
              <a:rPr lang="uk-UA" smtClean="0"/>
              <a:pPr/>
              <a:t>34</a:t>
            </a:fld>
            <a:endParaRPr lang="uk-UA" dirty="0"/>
          </a:p>
        </p:txBody>
      </p:sp>
    </p:spTree>
    <p:extLst>
      <p:ext uri="{BB962C8B-B14F-4D97-AF65-F5344CB8AC3E}">
        <p14:creationId xmlns:p14="http://schemas.microsoft.com/office/powerpoint/2010/main" val="41798695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Models with covariates</a:t>
            </a:r>
          </a:p>
        </p:txBody>
      </p:sp>
      <p:sp>
        <p:nvSpPr>
          <p:cNvPr id="4" name="Footer Placeholder 3"/>
          <p:cNvSpPr>
            <a:spLocks noGrp="1"/>
          </p:cNvSpPr>
          <p:nvPr>
            <p:ph type="ftr" sz="quarter" idx="10"/>
          </p:nvPr>
        </p:nvSpPr>
        <p:spPr/>
        <p:txBody>
          <a:bodyPr/>
          <a:lstStyle/>
          <a:p>
            <a:r>
              <a:rPr lang="en-US"/>
              <a:t>ggPMX</a:t>
            </a:r>
            <a:endParaRPr lang="en-US" dirty="0"/>
          </a:p>
        </p:txBody>
      </p:sp>
      <p:sp>
        <p:nvSpPr>
          <p:cNvPr id="6" name="Rectangle 5"/>
          <p:cNvSpPr/>
          <p:nvPr/>
        </p:nvSpPr>
        <p:spPr>
          <a:xfrm>
            <a:off x="457200" y="1005576"/>
            <a:ext cx="8610600" cy="1754326"/>
          </a:xfrm>
          <a:prstGeom prst="rect">
            <a:avLst/>
          </a:prstGeom>
          <a:solidFill>
            <a:schemeClr val="accent4">
              <a:lumMod val="20000"/>
              <a:lumOff val="80000"/>
            </a:schemeClr>
          </a:solidFill>
        </p:spPr>
        <p:txBody>
          <a:bodyPr wrap="square">
            <a:spAutoFit/>
          </a:bodyPr>
          <a:lstStyle/>
          <a:p>
            <a:endParaRPr lang="en-US" sz="1350" dirty="0">
              <a:solidFill>
                <a:srgbClr val="000000"/>
              </a:solidFill>
              <a:latin typeface="Consolas" panose="020B0609020204030204" pitchFamily="49" charset="0"/>
              <a:cs typeface="Consolas" panose="020B0609020204030204" pitchFamily="49" charset="0"/>
            </a:endParaRPr>
          </a:p>
          <a:p>
            <a:r>
              <a:rPr lang="en-US" sz="1350" dirty="0" err="1">
                <a:solidFill>
                  <a:srgbClr val="000000"/>
                </a:solidFill>
                <a:latin typeface="Consolas" panose="020B0609020204030204" pitchFamily="49" charset="0"/>
                <a:cs typeface="Consolas" panose="020B0609020204030204" pitchFamily="49" charset="0"/>
              </a:rPr>
              <a:t>ctr</a:t>
            </a:r>
            <a:r>
              <a:rPr lang="en-US" sz="1350" dirty="0">
                <a:solidFill>
                  <a:srgbClr val="000000"/>
                </a:solidFill>
                <a:latin typeface="Consolas" panose="020B0609020204030204" pitchFamily="49" charset="0"/>
                <a:cs typeface="Consolas" panose="020B0609020204030204" pitchFamily="49" charset="0"/>
              </a:rPr>
              <a:t> &lt;- </a:t>
            </a:r>
            <a:r>
              <a:rPr lang="en-US" sz="1350" b="1" dirty="0" err="1">
                <a:solidFill>
                  <a:srgbClr val="214A88"/>
                </a:solidFill>
                <a:latin typeface="Consolas" panose="020B0609020204030204" pitchFamily="49" charset="0"/>
                <a:cs typeface="Consolas" panose="020B0609020204030204" pitchFamily="49" charset="0"/>
              </a:rPr>
              <a:t>pmx_mlxtran</a:t>
            </a:r>
            <a:r>
              <a:rPr lang="en-US" sz="1350" dirty="0">
                <a:solidFill>
                  <a:srgbClr val="000000"/>
                </a:solidFill>
                <a:latin typeface="Consolas" panose="020B0609020204030204" pitchFamily="49" charset="0"/>
                <a:cs typeface="Consolas" panose="020B0609020204030204" pitchFamily="49" charset="0"/>
              </a:rPr>
              <a:t>(	</a:t>
            </a:r>
            <a:r>
              <a:rPr lang="en-US" sz="1350" dirty="0" err="1">
                <a:solidFill>
                  <a:srgbClr val="214A88"/>
                </a:solidFill>
                <a:latin typeface="Consolas" panose="020B0609020204030204" pitchFamily="49" charset="0"/>
                <a:cs typeface="Consolas" panose="020B0609020204030204" pitchFamily="49" charset="0"/>
              </a:rPr>
              <a:t>file_name</a:t>
            </a:r>
            <a:r>
              <a:rPr lang="en-US" sz="1350" dirty="0">
                <a:solidFill>
                  <a:srgbClr val="214A88"/>
                </a:solidFill>
                <a:latin typeface="Consolas" panose="020B0609020204030204" pitchFamily="49" charset="0"/>
                <a:cs typeface="Consolas" panose="020B0609020204030204" pitchFamily="49" charset="0"/>
              </a:rPr>
              <a:t> = </a:t>
            </a:r>
            <a:r>
              <a:rPr lang="en-US" sz="1350" dirty="0" err="1">
                <a:solidFill>
                  <a:srgbClr val="000000"/>
                </a:solidFill>
                <a:latin typeface="Consolas" panose="020B0609020204030204" pitchFamily="49" charset="0"/>
                <a:cs typeface="Consolas" panose="020B0609020204030204" pitchFamily="49" charset="0"/>
              </a:rPr>
              <a:t>mlxtran_path</a:t>
            </a:r>
            <a:endParaRPr lang="en-US" sz="1350" dirty="0">
              <a:solidFill>
                <a:srgbClr val="000000"/>
              </a:solidFill>
              <a:latin typeface="Consolas" panose="020B0609020204030204" pitchFamily="49" charset="0"/>
              <a:cs typeface="Consolas" panose="020B0609020204030204" pitchFamily="49" charset="0"/>
            </a:endParaRPr>
          </a:p>
          <a:p>
            <a:r>
              <a:rPr lang="en-US" sz="1350" dirty="0">
                <a:solidFill>
                  <a:srgbClr val="000000"/>
                </a:solidFill>
                <a:latin typeface="Consolas" panose="020B0609020204030204" pitchFamily="49" charset="0"/>
                <a:cs typeface="Consolas" panose="020B0609020204030204" pitchFamily="49" charset="0"/>
              </a:rPr>
              <a:t>		</a:t>
            </a:r>
            <a:r>
              <a:rPr lang="en-US" sz="1350" dirty="0">
                <a:solidFill>
                  <a:srgbClr val="214A88"/>
                </a:solidFill>
                <a:latin typeface="Consolas" panose="020B0609020204030204" pitchFamily="49" charset="0"/>
                <a:cs typeface="Consolas" panose="020B0609020204030204" pitchFamily="49" charset="0"/>
              </a:rPr>
              <a:t>cats = c</a:t>
            </a:r>
            <a:r>
              <a:rPr lang="en-US" sz="1350" dirty="0">
                <a:solidFill>
                  <a:srgbClr val="000000"/>
                </a:solidFill>
                <a:latin typeface="Consolas" panose="020B0609020204030204" pitchFamily="49" charset="0"/>
                <a:cs typeface="Consolas" panose="020B0609020204030204" pitchFamily="49" charset="0"/>
              </a:rPr>
              <a:t>(</a:t>
            </a:r>
            <a:r>
              <a:rPr lang="en-US" sz="1350" dirty="0">
                <a:solidFill>
                  <a:srgbClr val="4F9A05"/>
                </a:solidFill>
                <a:latin typeface="Consolas" panose="020B0609020204030204" pitchFamily="49" charset="0"/>
                <a:cs typeface="Consolas" panose="020B0609020204030204" pitchFamily="49" charset="0"/>
              </a:rPr>
              <a:t>"SEX"</a:t>
            </a:r>
            <a:r>
              <a:rPr lang="en-US" sz="1350" dirty="0">
                <a:solidFill>
                  <a:srgbClr val="000000"/>
                </a:solidFill>
                <a:latin typeface="Consolas" panose="020B0609020204030204" pitchFamily="49" charset="0"/>
                <a:cs typeface="Consolas" panose="020B0609020204030204" pitchFamily="49" charset="0"/>
              </a:rPr>
              <a:t>),		</a:t>
            </a:r>
            <a:r>
              <a:rPr lang="en-US" sz="1350" dirty="0">
                <a:solidFill>
                  <a:schemeClr val="bg1">
                    <a:lumMod val="50000"/>
                  </a:schemeClr>
                </a:solidFill>
                <a:latin typeface="Consolas" panose="020B0609020204030204" pitchFamily="49" charset="0"/>
                <a:cs typeface="Consolas" panose="020B0609020204030204" pitchFamily="49" charset="0"/>
              </a:rPr>
              <a:t># Categorical Covariate</a:t>
            </a:r>
            <a:endParaRPr lang="en-US" sz="1350" dirty="0">
              <a:solidFill>
                <a:srgbClr val="000000"/>
              </a:solidFill>
              <a:latin typeface="Consolas" panose="020B0609020204030204" pitchFamily="49" charset="0"/>
              <a:cs typeface="Consolas" panose="020B0609020204030204" pitchFamily="49" charset="0"/>
            </a:endParaRPr>
          </a:p>
          <a:p>
            <a:r>
              <a:rPr lang="en-US" sz="1350" dirty="0">
                <a:solidFill>
                  <a:srgbClr val="214A88"/>
                </a:solidFill>
                <a:latin typeface="Consolas" panose="020B0609020204030204" pitchFamily="49" charset="0"/>
                <a:cs typeface="Consolas" panose="020B0609020204030204" pitchFamily="49" charset="0"/>
              </a:rPr>
              <a:t>		</a:t>
            </a:r>
            <a:r>
              <a:rPr lang="en-US" sz="1350" dirty="0" err="1">
                <a:solidFill>
                  <a:srgbClr val="214A88"/>
                </a:solidFill>
                <a:latin typeface="Consolas" panose="020B0609020204030204" pitchFamily="49" charset="0"/>
                <a:cs typeface="Consolas" panose="020B0609020204030204" pitchFamily="49" charset="0"/>
              </a:rPr>
              <a:t>conts</a:t>
            </a:r>
            <a:r>
              <a:rPr lang="en-US" sz="1350" dirty="0">
                <a:solidFill>
                  <a:srgbClr val="214A88"/>
                </a:solidFill>
                <a:latin typeface="Consolas" panose="020B0609020204030204" pitchFamily="49" charset="0"/>
                <a:cs typeface="Consolas" panose="020B0609020204030204" pitchFamily="49" charset="0"/>
              </a:rPr>
              <a:t> = c</a:t>
            </a:r>
            <a:r>
              <a:rPr lang="en-US" sz="1350" dirty="0">
                <a:solidFill>
                  <a:srgbClr val="000000"/>
                </a:solidFill>
                <a:latin typeface="Consolas" panose="020B0609020204030204" pitchFamily="49" charset="0"/>
                <a:cs typeface="Consolas" panose="020B0609020204030204" pitchFamily="49" charset="0"/>
              </a:rPr>
              <a:t>(</a:t>
            </a:r>
            <a:r>
              <a:rPr lang="en-US" sz="1350" dirty="0">
                <a:solidFill>
                  <a:srgbClr val="4F9A05"/>
                </a:solidFill>
                <a:latin typeface="Consolas" panose="020B0609020204030204" pitchFamily="49" charset="0"/>
                <a:cs typeface="Consolas" panose="020B0609020204030204" pitchFamily="49" charset="0"/>
              </a:rPr>
              <a:t>"WT0"</a:t>
            </a:r>
            <a:r>
              <a:rPr lang="en-US" sz="1350" dirty="0">
                <a:solidFill>
                  <a:srgbClr val="000000"/>
                </a:solidFill>
                <a:latin typeface="Consolas" panose="020B0609020204030204" pitchFamily="49" charset="0"/>
                <a:cs typeface="Consolas" panose="020B0609020204030204" pitchFamily="49" charset="0"/>
              </a:rPr>
              <a:t>, </a:t>
            </a:r>
            <a:r>
              <a:rPr lang="en-US" sz="1350" dirty="0">
                <a:solidFill>
                  <a:srgbClr val="4F9A05"/>
                </a:solidFill>
                <a:latin typeface="Consolas" panose="020B0609020204030204" pitchFamily="49" charset="0"/>
                <a:cs typeface="Consolas" panose="020B0609020204030204" pitchFamily="49" charset="0"/>
              </a:rPr>
              <a:t>"AGE0"</a:t>
            </a:r>
            <a:r>
              <a:rPr lang="en-US" sz="1350" dirty="0">
                <a:solidFill>
                  <a:srgbClr val="000000"/>
                </a:solidFill>
                <a:latin typeface="Consolas" panose="020B0609020204030204" pitchFamily="49" charset="0"/>
                <a:cs typeface="Consolas" panose="020B0609020204030204" pitchFamily="49" charset="0"/>
              </a:rPr>
              <a:t>),	</a:t>
            </a:r>
            <a:r>
              <a:rPr lang="en-US" sz="1350" dirty="0">
                <a:solidFill>
                  <a:schemeClr val="bg1">
                    <a:lumMod val="50000"/>
                  </a:schemeClr>
                </a:solidFill>
                <a:latin typeface="Consolas" panose="020B0609020204030204" pitchFamily="49" charset="0"/>
                <a:cs typeface="Consolas" panose="020B0609020204030204" pitchFamily="49" charset="0"/>
              </a:rPr>
              <a:t># Continuous Covariate</a:t>
            </a:r>
            <a:endParaRPr lang="en-US" sz="1350" dirty="0">
              <a:solidFill>
                <a:srgbClr val="000000"/>
              </a:solidFill>
              <a:latin typeface="Consolas" panose="020B0609020204030204" pitchFamily="49" charset="0"/>
              <a:cs typeface="Consolas" panose="020B0609020204030204" pitchFamily="49" charset="0"/>
            </a:endParaRPr>
          </a:p>
          <a:p>
            <a:r>
              <a:rPr lang="en-US" sz="1350" dirty="0">
                <a:solidFill>
                  <a:srgbClr val="214A88"/>
                </a:solidFill>
                <a:latin typeface="Consolas" panose="020B0609020204030204" pitchFamily="49" charset="0"/>
                <a:cs typeface="Consolas" panose="020B0609020204030204" pitchFamily="49" charset="0"/>
              </a:rPr>
              <a:t>		</a:t>
            </a:r>
            <a:r>
              <a:rPr lang="en-US" sz="1350" dirty="0" err="1">
                <a:solidFill>
                  <a:srgbClr val="214A88"/>
                </a:solidFill>
                <a:latin typeface="Consolas" panose="020B0609020204030204" pitchFamily="49" charset="0"/>
                <a:cs typeface="Consolas" panose="020B0609020204030204" pitchFamily="49" charset="0"/>
              </a:rPr>
              <a:t>strats</a:t>
            </a:r>
            <a:r>
              <a:rPr lang="en-US" sz="1350" dirty="0">
                <a:solidFill>
                  <a:srgbClr val="214A88"/>
                </a:solidFill>
                <a:latin typeface="Consolas" panose="020B0609020204030204" pitchFamily="49" charset="0"/>
                <a:cs typeface="Consolas" panose="020B0609020204030204" pitchFamily="49" charset="0"/>
              </a:rPr>
              <a:t> = c</a:t>
            </a:r>
            <a:r>
              <a:rPr lang="en-US" sz="1350" dirty="0">
                <a:solidFill>
                  <a:srgbClr val="000000"/>
                </a:solidFill>
                <a:latin typeface="Consolas" panose="020B0609020204030204" pitchFamily="49" charset="0"/>
                <a:cs typeface="Consolas" panose="020B0609020204030204" pitchFamily="49" charset="0"/>
              </a:rPr>
              <a:t>(</a:t>
            </a:r>
            <a:r>
              <a:rPr lang="en-US" sz="1350" dirty="0">
                <a:solidFill>
                  <a:srgbClr val="4F9A05"/>
                </a:solidFill>
                <a:latin typeface="Consolas" panose="020B0609020204030204" pitchFamily="49" charset="0"/>
                <a:cs typeface="Consolas" panose="020B0609020204030204" pitchFamily="49" charset="0"/>
              </a:rPr>
              <a:t>"STUD"</a:t>
            </a:r>
            <a:r>
              <a:rPr lang="en-US" sz="1350" dirty="0">
                <a:solidFill>
                  <a:srgbClr val="000000"/>
                </a:solidFill>
                <a:latin typeface="Consolas" panose="020B0609020204030204" pitchFamily="49" charset="0"/>
                <a:cs typeface="Consolas" panose="020B0609020204030204" pitchFamily="49" charset="0"/>
              </a:rPr>
              <a:t>, </a:t>
            </a:r>
            <a:r>
              <a:rPr lang="en-US" sz="1350" dirty="0">
                <a:solidFill>
                  <a:srgbClr val="4F9A05"/>
                </a:solidFill>
                <a:latin typeface="Consolas" panose="020B0609020204030204" pitchFamily="49" charset="0"/>
                <a:cs typeface="Consolas" panose="020B0609020204030204" pitchFamily="49" charset="0"/>
              </a:rPr>
              <a:t>"SEX"</a:t>
            </a:r>
            <a:r>
              <a:rPr lang="en-US" sz="1350" dirty="0">
                <a:solidFill>
                  <a:srgbClr val="000000"/>
                </a:solidFill>
                <a:latin typeface="Consolas" panose="020B0609020204030204" pitchFamily="49" charset="0"/>
                <a:cs typeface="Consolas" panose="020B0609020204030204" pitchFamily="49" charset="0"/>
              </a:rPr>
              <a:t>))	</a:t>
            </a:r>
            <a:r>
              <a:rPr lang="en-US" sz="1350" dirty="0">
                <a:solidFill>
                  <a:schemeClr val="bg1">
                    <a:lumMod val="50000"/>
                  </a:schemeClr>
                </a:solidFill>
                <a:latin typeface="Consolas" panose="020B0609020204030204" pitchFamily="49" charset="0"/>
                <a:cs typeface="Consolas" panose="020B0609020204030204" pitchFamily="49" charset="0"/>
              </a:rPr>
              <a:t># Categorical variables that can be 						# used for plot stratification, </a:t>
            </a:r>
          </a:p>
          <a:p>
            <a:r>
              <a:rPr lang="en-US" sz="1350" dirty="0">
                <a:solidFill>
                  <a:schemeClr val="bg1">
                    <a:lumMod val="50000"/>
                  </a:schemeClr>
                </a:solidFill>
                <a:latin typeface="Consolas" panose="020B0609020204030204" pitchFamily="49" charset="0"/>
                <a:cs typeface="Consolas" panose="020B0609020204030204" pitchFamily="49" charset="0"/>
              </a:rPr>
              <a:t>					# but are not used as covariates in 						# the model</a:t>
            </a:r>
          </a:p>
        </p:txBody>
      </p:sp>
      <p:sp>
        <p:nvSpPr>
          <p:cNvPr id="3" name="Slide Number Placeholder 2"/>
          <p:cNvSpPr>
            <a:spLocks noGrp="1"/>
          </p:cNvSpPr>
          <p:nvPr>
            <p:ph type="sldNum" sz="quarter" idx="11"/>
          </p:nvPr>
        </p:nvSpPr>
        <p:spPr/>
        <p:txBody>
          <a:bodyPr/>
          <a:lstStyle/>
          <a:p>
            <a:fld id="{47547CF9-5B10-D24F-A8D7-45A9778164F7}" type="slidenum">
              <a:rPr lang="uk-UA" smtClean="0"/>
              <a:pPr/>
              <a:t>35</a:t>
            </a:fld>
            <a:endParaRPr lang="uk-UA" dirty="0"/>
          </a:p>
        </p:txBody>
      </p:sp>
    </p:spTree>
    <p:extLst>
      <p:ext uri="{BB962C8B-B14F-4D97-AF65-F5344CB8AC3E}">
        <p14:creationId xmlns:p14="http://schemas.microsoft.com/office/powerpoint/2010/main" val="224665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endpoint models (1/4)</a:t>
            </a:r>
          </a:p>
        </p:txBody>
      </p:sp>
      <p:sp>
        <p:nvSpPr>
          <p:cNvPr id="3" name="Content Placeholder 2"/>
          <p:cNvSpPr>
            <a:spLocks noGrp="1"/>
          </p:cNvSpPr>
          <p:nvPr>
            <p:ph idx="1"/>
          </p:nvPr>
        </p:nvSpPr>
        <p:spPr>
          <a:xfrm>
            <a:off x="457200" y="1131570"/>
            <a:ext cx="8229600" cy="3394710"/>
          </a:xfrm>
        </p:spPr>
        <p:txBody>
          <a:bodyPr/>
          <a:lstStyle/>
          <a:p>
            <a:r>
              <a:rPr lang="en-US" dirty="0"/>
              <a:t>ggPMX produces </a:t>
            </a:r>
            <a:r>
              <a:rPr lang="en-US" b="1" dirty="0"/>
              <a:t>one diagnostics report per endpoint</a:t>
            </a:r>
            <a:endParaRPr lang="en-US" dirty="0"/>
          </a:p>
          <a:p>
            <a:r>
              <a:rPr lang="en-US" dirty="0"/>
              <a:t>The endpoint is defined within the controller:</a:t>
            </a:r>
          </a:p>
          <a:p>
            <a:pPr lvl="1"/>
            <a:r>
              <a:rPr lang="en-US" dirty="0"/>
              <a:t>to filter the observations dataset</a:t>
            </a:r>
          </a:p>
          <a:p>
            <a:pPr lvl="1"/>
            <a:r>
              <a:rPr lang="en-US" dirty="0"/>
              <a:t>to keep only the values corresponding to the endpoint of interest </a:t>
            </a:r>
          </a:p>
          <a:p>
            <a:pPr lvl="1"/>
            <a:endParaRPr lang="en-US" dirty="0"/>
          </a:p>
          <a:p>
            <a:pPr marL="228600" lvl="1" indent="0">
              <a:buNone/>
            </a:pPr>
            <a:endParaRPr lang="en-US" dirty="0"/>
          </a:p>
          <a:p>
            <a:r>
              <a:rPr lang="en-US" dirty="0"/>
              <a:t>One report per endpoint, e.g. one </a:t>
            </a:r>
            <a:r>
              <a:rPr lang="en-US" dirty="0" err="1"/>
              <a:t>pmx_report</a:t>
            </a:r>
            <a:r>
              <a:rPr lang="en-US" dirty="0"/>
              <a:t> per controller</a:t>
            </a:r>
          </a:p>
          <a:p>
            <a:pPr marL="0" indent="0">
              <a:buNone/>
            </a:pPr>
            <a:endParaRPr lang="en-US" dirty="0"/>
          </a:p>
        </p:txBody>
      </p:sp>
      <p:sp>
        <p:nvSpPr>
          <p:cNvPr id="4" name="Footer Placeholder 3"/>
          <p:cNvSpPr>
            <a:spLocks noGrp="1"/>
          </p:cNvSpPr>
          <p:nvPr>
            <p:ph type="ftr" sz="quarter" idx="10"/>
          </p:nvPr>
        </p:nvSpPr>
        <p:spPr/>
        <p:txBody>
          <a:bodyPr/>
          <a:lstStyle/>
          <a:p>
            <a:r>
              <a:rPr lang="en-US"/>
              <a:t>ggPMX</a:t>
            </a:r>
            <a:endParaRPr lang="en-US"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36</a:t>
            </a:fld>
            <a:endParaRPr lang="uk-UA" dirty="0"/>
          </a:p>
        </p:txBody>
      </p:sp>
      <p:sp>
        <p:nvSpPr>
          <p:cNvPr id="7" name="Rectangle 6"/>
          <p:cNvSpPr/>
          <p:nvPr/>
        </p:nvSpPr>
        <p:spPr>
          <a:xfrm>
            <a:off x="457200" y="2444919"/>
            <a:ext cx="8534400" cy="507831"/>
          </a:xfrm>
          <a:prstGeom prst="rect">
            <a:avLst/>
          </a:prstGeom>
          <a:solidFill>
            <a:schemeClr val="accent4">
              <a:lumMod val="20000"/>
              <a:lumOff val="80000"/>
            </a:schemeClr>
          </a:solidFill>
        </p:spPr>
        <p:txBody>
          <a:bodyPr wrap="square">
            <a:spAutoFit/>
          </a:bodyPr>
          <a:lstStyle/>
          <a:p>
            <a:r>
              <a:rPr lang="en-US" sz="1350" dirty="0">
                <a:solidFill>
                  <a:schemeClr val="bg1">
                    <a:lumMod val="50000"/>
                  </a:schemeClr>
                </a:solidFill>
                <a:latin typeface="Consolas" panose="020B0609020204030204" pitchFamily="49" charset="0"/>
                <a:cs typeface="Consolas" panose="020B0609020204030204" pitchFamily="49" charset="0"/>
              </a:rPr>
              <a:t># Controller Creation for PD data (DVID==2)</a:t>
            </a:r>
            <a:endParaRPr lang="en-US" sz="1350" dirty="0">
              <a:solidFill>
                <a:srgbClr val="000000"/>
              </a:solidFill>
              <a:latin typeface="Consolas" panose="020B0609020204030204" pitchFamily="49" charset="0"/>
              <a:cs typeface="Consolas" panose="020B0609020204030204" pitchFamily="49" charset="0"/>
            </a:endParaRPr>
          </a:p>
          <a:p>
            <a:r>
              <a:rPr lang="en-US" sz="1350" dirty="0" err="1">
                <a:solidFill>
                  <a:srgbClr val="000000"/>
                </a:solidFill>
                <a:latin typeface="Consolas" panose="020B0609020204030204" pitchFamily="49" charset="0"/>
                <a:cs typeface="Consolas" panose="020B0609020204030204" pitchFamily="49" charset="0"/>
              </a:rPr>
              <a:t>ctrPD</a:t>
            </a:r>
            <a:r>
              <a:rPr lang="en-US" sz="1350" dirty="0">
                <a:solidFill>
                  <a:srgbClr val="000000"/>
                </a:solidFill>
                <a:latin typeface="Consolas" panose="020B0609020204030204" pitchFamily="49" charset="0"/>
                <a:cs typeface="Consolas" panose="020B0609020204030204" pitchFamily="49" charset="0"/>
              </a:rPr>
              <a:t> &lt;- </a:t>
            </a:r>
            <a:r>
              <a:rPr lang="en-US" sz="1350" b="1" dirty="0" err="1">
                <a:solidFill>
                  <a:srgbClr val="214A88"/>
                </a:solidFill>
                <a:latin typeface="Consolas" panose="020B0609020204030204" pitchFamily="49" charset="0"/>
                <a:cs typeface="Consolas" panose="020B0609020204030204" pitchFamily="49" charset="0"/>
              </a:rPr>
              <a:t>pmx_mlxtran</a:t>
            </a:r>
            <a:r>
              <a:rPr lang="en-US" sz="1350" dirty="0">
                <a:solidFill>
                  <a:srgbClr val="000000"/>
                </a:solidFill>
                <a:latin typeface="Consolas" panose="020B0609020204030204" pitchFamily="49" charset="0"/>
                <a:cs typeface="Consolas" panose="020B0609020204030204" pitchFamily="49" charset="0"/>
              </a:rPr>
              <a:t>(</a:t>
            </a:r>
            <a:r>
              <a:rPr lang="en-US" sz="1350" dirty="0" err="1">
                <a:solidFill>
                  <a:srgbClr val="214A88"/>
                </a:solidFill>
                <a:latin typeface="Consolas" panose="020B0609020204030204" pitchFamily="49" charset="0"/>
                <a:cs typeface="Consolas" panose="020B0609020204030204" pitchFamily="49" charset="0"/>
              </a:rPr>
              <a:t>file_name</a:t>
            </a:r>
            <a:r>
              <a:rPr lang="en-US" sz="1350" dirty="0">
                <a:solidFill>
                  <a:srgbClr val="214A88"/>
                </a:solidFill>
                <a:latin typeface="Consolas" panose="020B0609020204030204" pitchFamily="49" charset="0"/>
                <a:cs typeface="Consolas" panose="020B0609020204030204" pitchFamily="49" charset="0"/>
              </a:rPr>
              <a:t> = </a:t>
            </a:r>
            <a:r>
              <a:rPr lang="en-US" sz="1350" dirty="0" err="1">
                <a:solidFill>
                  <a:srgbClr val="000000"/>
                </a:solidFill>
                <a:latin typeface="Consolas" panose="020B0609020204030204" pitchFamily="49" charset="0"/>
                <a:cs typeface="Consolas" panose="020B0609020204030204" pitchFamily="49" charset="0"/>
              </a:rPr>
              <a:t>mlxtran_path</a:t>
            </a:r>
            <a:r>
              <a:rPr lang="en-US" sz="1350" dirty="0">
                <a:solidFill>
                  <a:srgbClr val="000000"/>
                </a:solidFill>
                <a:latin typeface="Consolas" panose="020B0609020204030204" pitchFamily="49" charset="0"/>
                <a:cs typeface="Consolas" panose="020B0609020204030204" pitchFamily="49" charset="0"/>
              </a:rPr>
              <a:t>, </a:t>
            </a:r>
            <a:r>
              <a:rPr lang="en-US" sz="1350" dirty="0">
                <a:solidFill>
                  <a:srgbClr val="214A88"/>
                </a:solidFill>
                <a:latin typeface="Consolas" panose="020B0609020204030204" pitchFamily="49" charset="0"/>
                <a:cs typeface="Consolas" panose="020B0609020204030204" pitchFamily="49" charset="0"/>
              </a:rPr>
              <a:t>endpoint</a:t>
            </a:r>
            <a:r>
              <a:rPr lang="en-US" sz="1350" dirty="0">
                <a:solidFill>
                  <a:srgbClr val="000000"/>
                </a:solidFill>
                <a:latin typeface="Consolas" panose="020B0609020204030204" pitchFamily="49" charset="0"/>
                <a:cs typeface="Consolas" panose="020B0609020204030204" pitchFamily="49" charset="0"/>
              </a:rPr>
              <a:t> = 2)</a:t>
            </a:r>
          </a:p>
        </p:txBody>
      </p:sp>
      <p:sp>
        <p:nvSpPr>
          <p:cNvPr id="8" name="Rectangle 7"/>
          <p:cNvSpPr/>
          <p:nvPr/>
        </p:nvSpPr>
        <p:spPr>
          <a:xfrm>
            <a:off x="457200" y="3409950"/>
            <a:ext cx="8534400" cy="111633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dirty="0" err="1">
                <a:solidFill>
                  <a:schemeClr val="tx1"/>
                </a:solidFill>
                <a:latin typeface="Consolas" panose="020B0609020204030204" pitchFamily="49" charset="0"/>
                <a:cs typeface="Consolas" panose="020B0609020204030204" pitchFamily="49" charset="0"/>
              </a:rPr>
              <a:t>ctrPD</a:t>
            </a:r>
            <a:r>
              <a:rPr lang="en-US" sz="1350" dirty="0">
                <a:solidFill>
                  <a:schemeClr val="tx1"/>
                </a:solidFill>
                <a:latin typeface="Consolas" panose="020B0609020204030204" pitchFamily="49" charset="0"/>
                <a:cs typeface="Consolas" panose="020B0609020204030204" pitchFamily="49" charset="0"/>
              </a:rPr>
              <a:t> %&gt;% </a:t>
            </a:r>
            <a:r>
              <a:rPr lang="en-US" sz="1350" b="1" dirty="0" err="1">
                <a:solidFill>
                  <a:schemeClr val="tx1"/>
                </a:solidFill>
                <a:latin typeface="Consolas" panose="020B0609020204030204" pitchFamily="49" charset="0"/>
                <a:cs typeface="Consolas" panose="020B0609020204030204" pitchFamily="49" charset="0"/>
              </a:rPr>
              <a:t>pmx_report</a:t>
            </a:r>
            <a:r>
              <a:rPr lang="en-US" sz="1350" dirty="0">
                <a:solidFill>
                  <a:schemeClr val="tx1"/>
                </a:solidFill>
                <a:latin typeface="Consolas" panose="020B0609020204030204" pitchFamily="49" charset="0"/>
                <a:cs typeface="Consolas" panose="020B0609020204030204" pitchFamily="49" charset="0"/>
              </a:rPr>
              <a:t>(	</a:t>
            </a:r>
            <a:r>
              <a:rPr lang="en-US" sz="1350" dirty="0">
                <a:solidFill>
                  <a:srgbClr val="214A88"/>
                </a:solidFill>
                <a:latin typeface="Consolas" panose="020B0609020204030204" pitchFamily="49" charset="0"/>
                <a:cs typeface="Consolas" panose="020B0609020204030204" pitchFamily="49" charset="0"/>
              </a:rPr>
              <a:t>name     = </a:t>
            </a:r>
            <a:r>
              <a:rPr lang="en-US" sz="1350" dirty="0">
                <a:solidFill>
                  <a:srgbClr val="4F9A05"/>
                </a:solidFill>
                <a:latin typeface="Consolas" panose="020B0609020204030204" pitchFamily="49" charset="0"/>
                <a:cs typeface="Consolas" panose="020B0609020204030204" pitchFamily="49" charset="0"/>
              </a:rPr>
              <a:t>"</a:t>
            </a:r>
            <a:r>
              <a:rPr lang="en-US" sz="1350" dirty="0" err="1">
                <a:solidFill>
                  <a:srgbClr val="4F9A05"/>
                </a:solidFill>
                <a:latin typeface="Consolas" panose="020B0609020204030204" pitchFamily="49" charset="0"/>
                <a:cs typeface="Consolas" panose="020B0609020204030204" pitchFamily="49" charset="0"/>
              </a:rPr>
              <a:t>Report_ggPMX_PD</a:t>
            </a:r>
            <a:r>
              <a:rPr lang="en-US" sz="1350" dirty="0">
                <a:solidFill>
                  <a:srgbClr val="4F9A05"/>
                </a:solidFill>
                <a:latin typeface="Consolas" panose="020B0609020204030204" pitchFamily="49" charset="0"/>
                <a:cs typeface="Consolas" panose="020B0609020204030204" pitchFamily="49" charset="0"/>
              </a:rPr>
              <a:t>“</a:t>
            </a:r>
            <a:r>
              <a:rPr lang="en-US" sz="1350" dirty="0">
                <a:solidFill>
                  <a:schemeClr val="tx1"/>
                </a:solidFill>
                <a:latin typeface="Consolas" panose="020B0609020204030204" pitchFamily="49" charset="0"/>
                <a:cs typeface="Consolas" panose="020B0609020204030204" pitchFamily="49" charset="0"/>
              </a:rPr>
              <a:t>,</a:t>
            </a:r>
            <a:r>
              <a:rPr lang="en-US" sz="1350" dirty="0">
                <a:solidFill>
                  <a:schemeClr val="bg1">
                    <a:lumMod val="50000"/>
                  </a:schemeClr>
                </a:solidFill>
                <a:latin typeface="Consolas" panose="020B0609020204030204" pitchFamily="49" charset="0"/>
                <a:cs typeface="Consolas" panose="020B0609020204030204" pitchFamily="49" charset="0"/>
              </a:rPr>
              <a:t># Report Filename</a:t>
            </a:r>
            <a:endParaRPr lang="en-US" sz="1350" dirty="0">
              <a:solidFill>
                <a:schemeClr val="tx1"/>
              </a:solidFill>
              <a:latin typeface="Consolas" panose="020B0609020204030204" pitchFamily="49" charset="0"/>
              <a:cs typeface="Consolas" panose="020B0609020204030204" pitchFamily="49" charset="0"/>
            </a:endParaRPr>
          </a:p>
          <a:p>
            <a:r>
              <a:rPr lang="en-US" sz="1350" dirty="0">
                <a:solidFill>
                  <a:srgbClr val="214A88"/>
                </a:solidFill>
                <a:latin typeface="Consolas" panose="020B0609020204030204" pitchFamily="49" charset="0"/>
                <a:cs typeface="Consolas" panose="020B0609020204030204" pitchFamily="49" charset="0"/>
              </a:rPr>
              <a:t>		 	</a:t>
            </a:r>
            <a:r>
              <a:rPr lang="en-US" sz="1350" dirty="0" err="1">
                <a:solidFill>
                  <a:srgbClr val="214A88"/>
                </a:solidFill>
                <a:latin typeface="Consolas" panose="020B0609020204030204" pitchFamily="49" charset="0"/>
                <a:cs typeface="Consolas" panose="020B0609020204030204" pitchFamily="49" charset="0"/>
              </a:rPr>
              <a:t>save_dir</a:t>
            </a:r>
            <a:r>
              <a:rPr lang="en-US" sz="1350" dirty="0">
                <a:solidFill>
                  <a:srgbClr val="214A88"/>
                </a:solidFill>
                <a:latin typeface="Consolas" panose="020B0609020204030204" pitchFamily="49" charset="0"/>
                <a:cs typeface="Consolas" panose="020B0609020204030204" pitchFamily="49" charset="0"/>
              </a:rPr>
              <a:t> = </a:t>
            </a:r>
            <a:r>
              <a:rPr lang="en-US" sz="1350" dirty="0">
                <a:solidFill>
                  <a:srgbClr val="4F9A05"/>
                </a:solidFill>
                <a:latin typeface="Consolas" panose="020B0609020204030204" pitchFamily="49" charset="0"/>
                <a:cs typeface="Consolas" panose="020B0609020204030204" pitchFamily="49" charset="0"/>
              </a:rPr>
              <a:t>"</a:t>
            </a:r>
            <a:r>
              <a:rPr lang="en-US" sz="1350" dirty="0" err="1">
                <a:solidFill>
                  <a:srgbClr val="4F9A05"/>
                </a:solidFill>
                <a:latin typeface="Consolas" panose="020B0609020204030204" pitchFamily="49" charset="0"/>
                <a:cs typeface="Consolas" panose="020B0609020204030204" pitchFamily="49" charset="0"/>
              </a:rPr>
              <a:t>work_dir</a:t>
            </a:r>
            <a:r>
              <a:rPr lang="en-US" sz="1350" dirty="0">
                <a:solidFill>
                  <a:srgbClr val="4F9A05"/>
                </a:solidFill>
                <a:latin typeface="Consolas" panose="020B0609020204030204" pitchFamily="49" charset="0"/>
                <a:cs typeface="Consolas" panose="020B0609020204030204" pitchFamily="49" charset="0"/>
              </a:rPr>
              <a:t>"</a:t>
            </a:r>
            <a:r>
              <a:rPr lang="en-US" sz="1350" dirty="0">
                <a:solidFill>
                  <a:srgbClr val="000000"/>
                </a:solidFill>
                <a:latin typeface="Consolas" panose="020B0609020204030204" pitchFamily="49" charset="0"/>
                <a:cs typeface="Consolas" panose="020B0609020204030204" pitchFamily="49" charset="0"/>
              </a:rPr>
              <a:t>,     	</a:t>
            </a:r>
            <a:r>
              <a:rPr lang="en-US" sz="1350" dirty="0">
                <a:solidFill>
                  <a:schemeClr val="bg1">
                    <a:lumMod val="50000"/>
                  </a:schemeClr>
                </a:solidFill>
                <a:latin typeface="Consolas" panose="020B0609020204030204" pitchFamily="49" charset="0"/>
                <a:cs typeface="Consolas" panose="020B0609020204030204" pitchFamily="49" charset="0"/>
              </a:rPr>
              <a:t># Directory Path to Report</a:t>
            </a:r>
            <a:endParaRPr lang="en-US" sz="1350" dirty="0">
              <a:solidFill>
                <a:srgbClr val="000000"/>
              </a:solidFill>
              <a:latin typeface="Consolas" panose="020B0609020204030204" pitchFamily="49" charset="0"/>
              <a:cs typeface="Consolas" panose="020B0609020204030204" pitchFamily="49" charset="0"/>
            </a:endParaRPr>
          </a:p>
          <a:p>
            <a:r>
              <a:rPr lang="en-US" sz="1350" dirty="0">
                <a:solidFill>
                  <a:srgbClr val="214A88"/>
                </a:solidFill>
                <a:latin typeface="Consolas" panose="020B0609020204030204" pitchFamily="49" charset="0"/>
                <a:cs typeface="Consolas" panose="020B0609020204030204" pitchFamily="49" charset="0"/>
              </a:rPr>
              <a:t>		 	format   = </a:t>
            </a:r>
            <a:r>
              <a:rPr lang="en-US" sz="1350" dirty="0">
                <a:solidFill>
                  <a:srgbClr val="4F9A05"/>
                </a:solidFill>
                <a:latin typeface="Consolas" panose="020B0609020204030204" pitchFamily="49" charset="0"/>
                <a:cs typeface="Consolas" panose="020B0609020204030204" pitchFamily="49" charset="0"/>
              </a:rPr>
              <a:t>"report"</a:t>
            </a:r>
            <a:r>
              <a:rPr lang="en-US" sz="1350" dirty="0">
                <a:solidFill>
                  <a:srgbClr val="000000"/>
                </a:solidFill>
                <a:latin typeface="Consolas" panose="020B0609020204030204" pitchFamily="49" charset="0"/>
                <a:cs typeface="Consolas" panose="020B0609020204030204" pitchFamily="49" charset="0"/>
              </a:rPr>
              <a:t>, 	</a:t>
            </a:r>
            <a:r>
              <a:rPr lang="en-US" sz="1350" dirty="0">
                <a:solidFill>
                  <a:schemeClr val="bg1">
                    <a:lumMod val="50000"/>
                  </a:schemeClr>
                </a:solidFill>
                <a:latin typeface="Consolas" panose="020B0609020204030204" pitchFamily="49" charset="0"/>
                <a:cs typeface="Consolas" panose="020B0609020204030204" pitchFamily="49" charset="0"/>
              </a:rPr>
              <a:t># Report Setting</a:t>
            </a:r>
            <a:endParaRPr lang="en-US" sz="1350" dirty="0">
              <a:solidFill>
                <a:srgbClr val="000000"/>
              </a:solidFill>
              <a:latin typeface="Consolas" panose="020B0609020204030204" pitchFamily="49" charset="0"/>
              <a:cs typeface="Consolas" panose="020B0609020204030204" pitchFamily="49" charset="0"/>
            </a:endParaRPr>
          </a:p>
          <a:p>
            <a:r>
              <a:rPr lang="en-US" sz="1350" dirty="0">
                <a:solidFill>
                  <a:schemeClr val="tx1"/>
                </a:solidFill>
                <a:latin typeface="Consolas" panose="020B0609020204030204" pitchFamily="49" charset="0"/>
                <a:cs typeface="Consolas" panose="020B0609020204030204" pitchFamily="49" charset="0"/>
              </a:rPr>
              <a:t>		 	</a:t>
            </a:r>
            <a:r>
              <a:rPr lang="en-US" sz="1350" dirty="0">
                <a:solidFill>
                  <a:srgbClr val="214A88"/>
                </a:solidFill>
                <a:latin typeface="Consolas" panose="020B0609020204030204" pitchFamily="49" charset="0"/>
                <a:cs typeface="Consolas" panose="020B0609020204030204" pitchFamily="49" charset="0"/>
              </a:rPr>
              <a:t>extension= </a:t>
            </a:r>
            <a:r>
              <a:rPr lang="en-US" sz="1350" dirty="0">
                <a:solidFill>
                  <a:srgbClr val="4F9A05"/>
                </a:solidFill>
                <a:latin typeface="Consolas" panose="020B0609020204030204" pitchFamily="49" charset="0"/>
                <a:cs typeface="Consolas" panose="020B0609020204030204" pitchFamily="49" charset="0"/>
              </a:rPr>
              <a:t>"pdf"</a:t>
            </a:r>
            <a:r>
              <a:rPr lang="en-US" sz="1350" dirty="0">
                <a:solidFill>
                  <a:schemeClr val="tx1"/>
                </a:solidFill>
                <a:latin typeface="Consolas" panose="020B0609020204030204" pitchFamily="49" charset="0"/>
                <a:cs typeface="Consolas" panose="020B0609020204030204" pitchFamily="49" charset="0"/>
              </a:rPr>
              <a:t>)            	</a:t>
            </a:r>
            <a:r>
              <a:rPr lang="en-US" sz="1350" dirty="0">
                <a:solidFill>
                  <a:schemeClr val="bg1">
                    <a:lumMod val="50000"/>
                  </a:schemeClr>
                </a:solidFill>
                <a:latin typeface="Consolas" panose="020B0609020204030204" pitchFamily="49" charset="0"/>
                <a:cs typeface="Consolas" panose="020B0609020204030204" pitchFamily="49" charset="0"/>
              </a:rPr>
              <a:t># Report Format</a:t>
            </a:r>
            <a:endParaRPr lang="en-US" sz="1350" dirty="0">
              <a:solidFill>
                <a:srgbClr val="000000"/>
              </a:solidFill>
              <a:latin typeface="Consolas" panose="020B0609020204030204" pitchFamily="49" charset="0"/>
              <a:cs typeface="Consolas" panose="020B0609020204030204" pitchFamily="49" charset="0"/>
            </a:endParaRPr>
          </a:p>
          <a:p>
            <a:endParaRPr lang="en-US" sz="1350" dirty="0">
              <a:solidFill>
                <a:schemeClr val="tx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62353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endpoint models (2/4)</a:t>
            </a:r>
          </a:p>
        </p:txBody>
      </p:sp>
      <p:sp>
        <p:nvSpPr>
          <p:cNvPr id="3" name="Content Placeholder 2"/>
          <p:cNvSpPr>
            <a:spLocks noGrp="1"/>
          </p:cNvSpPr>
          <p:nvPr>
            <p:ph idx="1"/>
          </p:nvPr>
        </p:nvSpPr>
        <p:spPr>
          <a:xfrm>
            <a:off x="457200" y="1131570"/>
            <a:ext cx="8229600" cy="3394710"/>
          </a:xfrm>
        </p:spPr>
        <p:txBody>
          <a:bodyPr/>
          <a:lstStyle/>
          <a:p>
            <a:r>
              <a:rPr lang="en-US" dirty="0"/>
              <a:t>In Monolix, DVID values might not start from 1 leading to possible errors when creating controller per endpoint</a:t>
            </a:r>
          </a:p>
          <a:p>
            <a:r>
              <a:rPr lang="en-US" dirty="0"/>
              <a:t>Solution: use </a:t>
            </a:r>
            <a:r>
              <a:rPr lang="en-US" b="1" dirty="0" err="1">
                <a:solidFill>
                  <a:schemeClr val="accent2"/>
                </a:solidFill>
              </a:rPr>
              <a:t>pmx_endpoint</a:t>
            </a:r>
            <a:r>
              <a:rPr lang="en-US" b="1" dirty="0">
                <a:solidFill>
                  <a:schemeClr val="accent2"/>
                </a:solidFill>
              </a:rPr>
              <a:t>() </a:t>
            </a:r>
            <a:r>
              <a:rPr lang="en-US" dirty="0"/>
              <a:t>to specify explicitly the DVID mapping with the numbering from </a:t>
            </a:r>
            <a:r>
              <a:rPr lang="en-US" dirty="0" err="1"/>
              <a:t>Monolix</a:t>
            </a:r>
            <a:r>
              <a:rPr lang="en-US" dirty="0"/>
              <a:t> outputs – see next 2 slides</a:t>
            </a:r>
          </a:p>
          <a:p>
            <a:pPr marL="0" indent="0">
              <a:buNone/>
            </a:pPr>
            <a:endParaRPr lang="en-US" dirty="0"/>
          </a:p>
        </p:txBody>
      </p:sp>
      <p:sp>
        <p:nvSpPr>
          <p:cNvPr id="4" name="Footer Placeholder 3"/>
          <p:cNvSpPr>
            <a:spLocks noGrp="1"/>
          </p:cNvSpPr>
          <p:nvPr>
            <p:ph type="ftr" sz="quarter" idx="10"/>
          </p:nvPr>
        </p:nvSpPr>
        <p:spPr/>
        <p:txBody>
          <a:bodyPr/>
          <a:lstStyle/>
          <a:p>
            <a:r>
              <a:rPr lang="en-US"/>
              <a:t>ggPMX</a:t>
            </a:r>
            <a:endParaRPr lang="en-US"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37</a:t>
            </a:fld>
            <a:endParaRPr lang="uk-UA" dirty="0"/>
          </a:p>
        </p:txBody>
      </p:sp>
    </p:spTree>
    <p:extLst>
      <p:ext uri="{BB962C8B-B14F-4D97-AF65-F5344CB8AC3E}">
        <p14:creationId xmlns:p14="http://schemas.microsoft.com/office/powerpoint/2010/main" val="2005567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endpoints models (3/4)</a:t>
            </a:r>
            <a:br>
              <a:rPr lang="en-US" dirty="0"/>
            </a:br>
            <a:r>
              <a:rPr lang="en-US" sz="2000" b="0" dirty="0">
                <a:latin typeface="+mn-lt"/>
              </a:rPr>
              <a:t>In case DVID does not start from 1</a:t>
            </a:r>
            <a:endParaRPr lang="en-US" b="0" dirty="0">
              <a:latin typeface="+mn-lt"/>
            </a:endParaRPr>
          </a:p>
        </p:txBody>
      </p:sp>
      <p:sp>
        <p:nvSpPr>
          <p:cNvPr id="3" name="Content Placeholder 2"/>
          <p:cNvSpPr>
            <a:spLocks noGrp="1"/>
          </p:cNvSpPr>
          <p:nvPr>
            <p:ph idx="1"/>
          </p:nvPr>
        </p:nvSpPr>
        <p:spPr/>
        <p:txBody>
          <a:bodyPr>
            <a:normAutofit/>
          </a:bodyPr>
          <a:lstStyle/>
          <a:p>
            <a:r>
              <a:rPr lang="en-US" sz="1500" dirty="0"/>
              <a:t>Built-in PKPD example:</a:t>
            </a:r>
          </a:p>
          <a:p>
            <a:endParaRPr lang="en-US" sz="1500" dirty="0"/>
          </a:p>
          <a:p>
            <a:endParaRPr lang="en-US" sz="1500" dirty="0"/>
          </a:p>
          <a:p>
            <a:endParaRPr lang="en-US" sz="1500" dirty="0"/>
          </a:p>
          <a:p>
            <a:r>
              <a:rPr lang="en-US" sz="1500" dirty="0"/>
              <a:t>The </a:t>
            </a:r>
            <a:r>
              <a:rPr lang="en-US" sz="1500" dirty="0" err="1"/>
              <a:t>dvid</a:t>
            </a:r>
            <a:r>
              <a:rPr lang="en-US" sz="1500" dirty="0"/>
              <a:t> column of the input dataset pk_pd.csv contains </a:t>
            </a:r>
            <a:r>
              <a:rPr lang="en-US" sz="1500" b="1" dirty="0"/>
              <a:t>values=3 for PK </a:t>
            </a:r>
            <a:r>
              <a:rPr lang="en-US" sz="1500" dirty="0"/>
              <a:t>(first endpoint) and dose and </a:t>
            </a:r>
            <a:r>
              <a:rPr lang="en-US" sz="1500" b="1" dirty="0"/>
              <a:t>=4 for PD </a:t>
            </a:r>
            <a:r>
              <a:rPr lang="en-US" sz="1500" dirty="0"/>
              <a:t>(second endpoint)</a:t>
            </a:r>
          </a:p>
          <a:p>
            <a:endParaRPr lang="en-US" sz="1500" dirty="0"/>
          </a:p>
        </p:txBody>
      </p:sp>
      <p:sp>
        <p:nvSpPr>
          <p:cNvPr id="4" name="Footer Placeholder 3"/>
          <p:cNvSpPr>
            <a:spLocks noGrp="1"/>
          </p:cNvSpPr>
          <p:nvPr>
            <p:ph type="ftr" sz="quarter" idx="10"/>
          </p:nvPr>
        </p:nvSpPr>
        <p:spPr/>
        <p:txBody>
          <a:bodyPr/>
          <a:lstStyle/>
          <a:p>
            <a:r>
              <a:rPr lang="en-US"/>
              <a:t>ggPMX</a:t>
            </a:r>
            <a:endParaRPr lang="en-US" dirty="0"/>
          </a:p>
        </p:txBody>
      </p:sp>
      <p:sp>
        <p:nvSpPr>
          <p:cNvPr id="6" name="Rectangle 5"/>
          <p:cNvSpPr/>
          <p:nvPr/>
        </p:nvSpPr>
        <p:spPr>
          <a:xfrm>
            <a:off x="457200" y="1657350"/>
            <a:ext cx="8077200" cy="715581"/>
          </a:xfrm>
          <a:prstGeom prst="rect">
            <a:avLst/>
          </a:prstGeom>
          <a:solidFill>
            <a:schemeClr val="accent4">
              <a:lumMod val="20000"/>
              <a:lumOff val="80000"/>
            </a:schemeClr>
          </a:solidFill>
        </p:spPr>
        <p:txBody>
          <a:bodyPr wrap="square">
            <a:spAutoFit/>
          </a:bodyPr>
          <a:lstStyle/>
          <a:p>
            <a:r>
              <a:rPr lang="en-US" sz="1350" dirty="0" err="1">
                <a:solidFill>
                  <a:srgbClr val="000000"/>
                </a:solidFill>
                <a:latin typeface="Consolas" panose="020B0609020204030204" pitchFamily="49" charset="0"/>
                <a:cs typeface="Consolas" panose="020B0609020204030204" pitchFamily="49" charset="0"/>
              </a:rPr>
              <a:t>pkpd_path</a:t>
            </a:r>
            <a:r>
              <a:rPr lang="en-US" sz="1350" dirty="0">
                <a:solidFill>
                  <a:srgbClr val="000000"/>
                </a:solidFill>
                <a:latin typeface="Consolas" panose="020B0609020204030204" pitchFamily="49" charset="0"/>
                <a:cs typeface="Consolas" panose="020B0609020204030204" pitchFamily="49" charset="0"/>
              </a:rPr>
              <a:t>       &lt;- </a:t>
            </a:r>
            <a:r>
              <a:rPr lang="en-US" sz="1350" b="1" dirty="0" err="1">
                <a:solidFill>
                  <a:srgbClr val="214A88"/>
                </a:solidFill>
                <a:latin typeface="Consolas" panose="020B0609020204030204" pitchFamily="49" charset="0"/>
                <a:cs typeface="Consolas" panose="020B0609020204030204" pitchFamily="49" charset="0"/>
              </a:rPr>
              <a:t>file.path</a:t>
            </a:r>
            <a:r>
              <a:rPr lang="en-US" sz="1350" dirty="0">
                <a:solidFill>
                  <a:srgbClr val="000000"/>
                </a:solidFill>
                <a:latin typeface="Consolas" panose="020B0609020204030204" pitchFamily="49" charset="0"/>
                <a:cs typeface="Consolas" panose="020B0609020204030204" pitchFamily="49" charset="0"/>
              </a:rPr>
              <a:t>(</a:t>
            </a:r>
            <a:r>
              <a:rPr lang="en-US" sz="1350" b="1" dirty="0" err="1">
                <a:solidFill>
                  <a:srgbClr val="214A88"/>
                </a:solidFill>
                <a:latin typeface="Consolas" panose="020B0609020204030204" pitchFamily="49" charset="0"/>
                <a:cs typeface="Consolas" panose="020B0609020204030204" pitchFamily="49" charset="0"/>
              </a:rPr>
              <a:t>system.file</a:t>
            </a:r>
            <a:r>
              <a:rPr lang="en-US" sz="1350" dirty="0">
                <a:solidFill>
                  <a:srgbClr val="000000"/>
                </a:solidFill>
                <a:latin typeface="Consolas" panose="020B0609020204030204" pitchFamily="49" charset="0"/>
                <a:cs typeface="Consolas" panose="020B0609020204030204" pitchFamily="49" charset="0"/>
              </a:rPr>
              <a:t>(</a:t>
            </a:r>
            <a:r>
              <a:rPr lang="en-US" sz="1350" dirty="0">
                <a:solidFill>
                  <a:srgbClr val="214A88"/>
                </a:solidFill>
                <a:latin typeface="Consolas" panose="020B0609020204030204" pitchFamily="49" charset="0"/>
                <a:cs typeface="Consolas" panose="020B0609020204030204" pitchFamily="49" charset="0"/>
              </a:rPr>
              <a:t>package = </a:t>
            </a:r>
            <a:r>
              <a:rPr lang="en-US" sz="1350" dirty="0">
                <a:solidFill>
                  <a:srgbClr val="4F9A05"/>
                </a:solidFill>
                <a:latin typeface="Consolas" panose="020B0609020204030204" pitchFamily="49" charset="0"/>
                <a:cs typeface="Consolas" panose="020B0609020204030204" pitchFamily="49" charset="0"/>
              </a:rPr>
              <a:t>"ggPMX"</a:t>
            </a:r>
            <a:r>
              <a:rPr lang="en-US" sz="1350" dirty="0">
                <a:solidFill>
                  <a:srgbClr val="000000"/>
                </a:solidFill>
                <a:latin typeface="Consolas" panose="020B0609020204030204" pitchFamily="49" charset="0"/>
                <a:cs typeface="Consolas" panose="020B0609020204030204" pitchFamily="49" charset="0"/>
              </a:rPr>
              <a:t>),</a:t>
            </a:r>
            <a:r>
              <a:rPr lang="en-US" sz="1350" dirty="0">
                <a:solidFill>
                  <a:srgbClr val="4F9A05"/>
                </a:solidFill>
                <a:latin typeface="Consolas" panose="020B0609020204030204" pitchFamily="49" charset="0"/>
                <a:cs typeface="Consolas" panose="020B0609020204030204" pitchFamily="49" charset="0"/>
              </a:rPr>
              <a:t>"</a:t>
            </a:r>
            <a:r>
              <a:rPr lang="en-US" sz="1350" dirty="0" err="1">
                <a:solidFill>
                  <a:srgbClr val="4F9A05"/>
                </a:solidFill>
                <a:latin typeface="Consolas" panose="020B0609020204030204" pitchFamily="49" charset="0"/>
                <a:cs typeface="Consolas" panose="020B0609020204030204" pitchFamily="49" charset="0"/>
              </a:rPr>
              <a:t>testdata</a:t>
            </a:r>
            <a:r>
              <a:rPr lang="en-US" sz="1350" dirty="0">
                <a:solidFill>
                  <a:srgbClr val="4F9A05"/>
                </a:solidFill>
                <a:latin typeface="Consolas" panose="020B0609020204030204" pitchFamily="49" charset="0"/>
                <a:cs typeface="Consolas" panose="020B0609020204030204" pitchFamily="49" charset="0"/>
              </a:rPr>
              <a:t>"</a:t>
            </a:r>
            <a:r>
              <a:rPr lang="en-US" sz="1350" dirty="0">
                <a:solidFill>
                  <a:srgbClr val="000000"/>
                </a:solidFill>
                <a:latin typeface="Consolas" panose="020B0609020204030204" pitchFamily="49" charset="0"/>
                <a:cs typeface="Consolas" panose="020B0609020204030204" pitchFamily="49" charset="0"/>
              </a:rPr>
              <a:t>,</a:t>
            </a:r>
            <a:r>
              <a:rPr lang="en-US" sz="1350" dirty="0">
                <a:solidFill>
                  <a:srgbClr val="4F9A05"/>
                </a:solidFill>
                <a:latin typeface="Consolas" panose="020B0609020204030204" pitchFamily="49" charset="0"/>
                <a:cs typeface="Consolas" panose="020B0609020204030204" pitchFamily="49" charset="0"/>
              </a:rPr>
              <a:t>"</a:t>
            </a:r>
            <a:r>
              <a:rPr lang="en-US" sz="1350" dirty="0" err="1">
                <a:solidFill>
                  <a:srgbClr val="4F9A05"/>
                </a:solidFill>
                <a:latin typeface="Consolas" panose="020B0609020204030204" pitchFamily="49" charset="0"/>
                <a:cs typeface="Consolas" panose="020B0609020204030204" pitchFamily="49" charset="0"/>
              </a:rPr>
              <a:t>pk_pd</a:t>
            </a:r>
            <a:r>
              <a:rPr lang="en-US" sz="1350" dirty="0">
                <a:solidFill>
                  <a:srgbClr val="4F9A05"/>
                </a:solidFill>
                <a:latin typeface="Consolas" panose="020B0609020204030204" pitchFamily="49" charset="0"/>
                <a:cs typeface="Consolas" panose="020B0609020204030204" pitchFamily="49" charset="0"/>
              </a:rPr>
              <a:t>"</a:t>
            </a:r>
            <a:r>
              <a:rPr lang="en-US" sz="1350" dirty="0">
                <a:solidFill>
                  <a:srgbClr val="000000"/>
                </a:solidFill>
                <a:latin typeface="Consolas" panose="020B0609020204030204" pitchFamily="49" charset="0"/>
                <a:cs typeface="Consolas" panose="020B0609020204030204" pitchFamily="49" charset="0"/>
              </a:rPr>
              <a:t>)</a:t>
            </a:r>
          </a:p>
          <a:p>
            <a:r>
              <a:rPr lang="en-US" sz="1350" dirty="0" err="1">
                <a:solidFill>
                  <a:srgbClr val="000000"/>
                </a:solidFill>
                <a:latin typeface="Consolas" panose="020B0609020204030204" pitchFamily="49" charset="0"/>
                <a:cs typeface="Consolas" panose="020B0609020204030204" pitchFamily="49" charset="0"/>
              </a:rPr>
              <a:t>pkpd_work_dir</a:t>
            </a:r>
            <a:r>
              <a:rPr lang="en-US" sz="1350" dirty="0">
                <a:solidFill>
                  <a:srgbClr val="000000"/>
                </a:solidFill>
                <a:latin typeface="Consolas" panose="020B0609020204030204" pitchFamily="49" charset="0"/>
                <a:cs typeface="Consolas" panose="020B0609020204030204" pitchFamily="49" charset="0"/>
              </a:rPr>
              <a:t>   &lt;- </a:t>
            </a:r>
            <a:r>
              <a:rPr lang="en-US" sz="1350" b="1" dirty="0" err="1">
                <a:solidFill>
                  <a:srgbClr val="214A88"/>
                </a:solidFill>
                <a:latin typeface="Consolas" panose="020B0609020204030204" pitchFamily="49" charset="0"/>
                <a:cs typeface="Consolas" panose="020B0609020204030204" pitchFamily="49" charset="0"/>
              </a:rPr>
              <a:t>file.path</a:t>
            </a:r>
            <a:r>
              <a:rPr lang="en-US" sz="1350" dirty="0">
                <a:solidFill>
                  <a:srgbClr val="000000"/>
                </a:solidFill>
                <a:latin typeface="Consolas" panose="020B0609020204030204" pitchFamily="49" charset="0"/>
                <a:cs typeface="Consolas" panose="020B0609020204030204" pitchFamily="49" charset="0"/>
              </a:rPr>
              <a:t>(</a:t>
            </a:r>
            <a:r>
              <a:rPr lang="en-US" sz="1350" dirty="0" err="1">
                <a:solidFill>
                  <a:srgbClr val="000000"/>
                </a:solidFill>
                <a:latin typeface="Consolas" panose="020B0609020204030204" pitchFamily="49" charset="0"/>
                <a:cs typeface="Consolas" panose="020B0609020204030204" pitchFamily="49" charset="0"/>
              </a:rPr>
              <a:t>pkpd_path</a:t>
            </a:r>
            <a:r>
              <a:rPr lang="en-US" sz="1350" dirty="0">
                <a:solidFill>
                  <a:srgbClr val="000000"/>
                </a:solidFill>
                <a:latin typeface="Consolas" panose="020B0609020204030204" pitchFamily="49" charset="0"/>
                <a:cs typeface="Consolas" panose="020B0609020204030204" pitchFamily="49" charset="0"/>
              </a:rPr>
              <a:t>, </a:t>
            </a:r>
            <a:r>
              <a:rPr lang="en-US" sz="1350" dirty="0">
                <a:solidFill>
                  <a:srgbClr val="4F9A05"/>
                </a:solidFill>
                <a:latin typeface="Consolas" panose="020B0609020204030204" pitchFamily="49" charset="0"/>
                <a:cs typeface="Consolas" panose="020B0609020204030204" pitchFamily="49" charset="0"/>
              </a:rPr>
              <a:t>"RESULTS"</a:t>
            </a:r>
            <a:r>
              <a:rPr lang="en-US" sz="1350" dirty="0">
                <a:solidFill>
                  <a:srgbClr val="000000"/>
                </a:solidFill>
                <a:latin typeface="Consolas" panose="020B0609020204030204" pitchFamily="49" charset="0"/>
                <a:cs typeface="Consolas" panose="020B0609020204030204" pitchFamily="49" charset="0"/>
              </a:rPr>
              <a:t>)</a:t>
            </a:r>
          </a:p>
          <a:p>
            <a:r>
              <a:rPr lang="en-US" sz="1350" dirty="0" err="1">
                <a:solidFill>
                  <a:srgbClr val="000000"/>
                </a:solidFill>
                <a:latin typeface="Consolas" panose="020B0609020204030204" pitchFamily="49" charset="0"/>
                <a:cs typeface="Consolas" panose="020B0609020204030204" pitchFamily="49" charset="0"/>
              </a:rPr>
              <a:t>pkpd_input_file</a:t>
            </a:r>
            <a:r>
              <a:rPr lang="en-US" sz="1350" dirty="0">
                <a:solidFill>
                  <a:srgbClr val="000000"/>
                </a:solidFill>
                <a:latin typeface="Consolas" panose="020B0609020204030204" pitchFamily="49" charset="0"/>
                <a:cs typeface="Consolas" panose="020B0609020204030204" pitchFamily="49" charset="0"/>
              </a:rPr>
              <a:t> &lt;- </a:t>
            </a:r>
            <a:r>
              <a:rPr lang="en-US" sz="1350" b="1" dirty="0" err="1">
                <a:solidFill>
                  <a:srgbClr val="214A88"/>
                </a:solidFill>
                <a:latin typeface="Consolas" panose="020B0609020204030204" pitchFamily="49" charset="0"/>
                <a:cs typeface="Consolas" panose="020B0609020204030204" pitchFamily="49" charset="0"/>
              </a:rPr>
              <a:t>file.path</a:t>
            </a:r>
            <a:r>
              <a:rPr lang="en-US" sz="1350" dirty="0">
                <a:solidFill>
                  <a:srgbClr val="000000"/>
                </a:solidFill>
                <a:latin typeface="Consolas" panose="020B0609020204030204" pitchFamily="49" charset="0"/>
                <a:cs typeface="Consolas" panose="020B0609020204030204" pitchFamily="49" charset="0"/>
              </a:rPr>
              <a:t>(</a:t>
            </a:r>
            <a:r>
              <a:rPr lang="en-US" sz="1350" dirty="0" err="1">
                <a:solidFill>
                  <a:srgbClr val="000000"/>
                </a:solidFill>
                <a:latin typeface="Consolas" panose="020B0609020204030204" pitchFamily="49" charset="0"/>
                <a:cs typeface="Consolas" panose="020B0609020204030204" pitchFamily="49" charset="0"/>
              </a:rPr>
              <a:t>pkpd_path</a:t>
            </a:r>
            <a:r>
              <a:rPr lang="en-US" sz="1350" dirty="0">
                <a:solidFill>
                  <a:srgbClr val="000000"/>
                </a:solidFill>
                <a:latin typeface="Consolas" panose="020B0609020204030204" pitchFamily="49" charset="0"/>
                <a:cs typeface="Consolas" panose="020B0609020204030204" pitchFamily="49" charset="0"/>
              </a:rPr>
              <a:t>, </a:t>
            </a:r>
            <a:r>
              <a:rPr lang="en-US" sz="1350" dirty="0">
                <a:solidFill>
                  <a:srgbClr val="4F9A05"/>
                </a:solidFill>
                <a:latin typeface="Consolas" panose="020B0609020204030204" pitchFamily="49" charset="0"/>
                <a:cs typeface="Consolas" panose="020B0609020204030204" pitchFamily="49" charset="0"/>
              </a:rPr>
              <a:t>"pk_pd.csv"</a:t>
            </a:r>
            <a:r>
              <a:rPr lang="en-US" sz="1350" dirty="0">
                <a:solidFill>
                  <a:srgbClr val="000000"/>
                </a:solidFill>
                <a:latin typeface="Consolas" panose="020B0609020204030204" pitchFamily="49" charset="0"/>
                <a:cs typeface="Consolas" panose="020B0609020204030204" pitchFamily="49" charset="0"/>
              </a:rPr>
              <a:t>)</a:t>
            </a:r>
          </a:p>
        </p:txBody>
      </p:sp>
      <p:pic>
        <p:nvPicPr>
          <p:cNvPr id="10" name="Picture 9"/>
          <p:cNvPicPr>
            <a:picLocks noChangeAspect="1"/>
          </p:cNvPicPr>
          <p:nvPr/>
        </p:nvPicPr>
        <p:blipFill>
          <a:blip r:embed="rId2"/>
          <a:stretch>
            <a:fillRect/>
          </a:stretch>
        </p:blipFill>
        <p:spPr>
          <a:xfrm>
            <a:off x="2676804" y="3282678"/>
            <a:ext cx="3603067" cy="1512168"/>
          </a:xfrm>
          <a:prstGeom prst="rect">
            <a:avLst/>
          </a:prstGeom>
        </p:spPr>
      </p:pic>
      <p:sp>
        <p:nvSpPr>
          <p:cNvPr id="5" name="Slide Number Placeholder 4"/>
          <p:cNvSpPr>
            <a:spLocks noGrp="1"/>
          </p:cNvSpPr>
          <p:nvPr>
            <p:ph type="sldNum" sz="quarter" idx="11"/>
          </p:nvPr>
        </p:nvSpPr>
        <p:spPr/>
        <p:txBody>
          <a:bodyPr/>
          <a:lstStyle/>
          <a:p>
            <a:fld id="{47547CF9-5B10-D24F-A8D7-45A9778164F7}" type="slidenum">
              <a:rPr lang="uk-UA" smtClean="0"/>
              <a:pPr/>
              <a:t>38</a:t>
            </a:fld>
            <a:endParaRPr lang="uk-UA" dirty="0"/>
          </a:p>
        </p:txBody>
      </p:sp>
    </p:spTree>
    <p:extLst>
      <p:ext uri="{BB962C8B-B14F-4D97-AF65-F5344CB8AC3E}">
        <p14:creationId xmlns:p14="http://schemas.microsoft.com/office/powerpoint/2010/main" val="15050555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endpoints models (4/4)</a:t>
            </a:r>
            <a:br>
              <a:rPr lang="en-US" dirty="0"/>
            </a:br>
            <a:r>
              <a:rPr lang="en-US" sz="2000" b="0" dirty="0">
                <a:solidFill>
                  <a:srgbClr val="000000"/>
                </a:solidFill>
                <a:latin typeface="Arial" panose="020B0604020202020204"/>
              </a:rPr>
              <a:t>In case DVID does not start from 1</a:t>
            </a:r>
            <a:endParaRPr lang="en-US" dirty="0"/>
          </a:p>
        </p:txBody>
      </p:sp>
      <p:sp>
        <p:nvSpPr>
          <p:cNvPr id="3" name="Content Placeholder 2"/>
          <p:cNvSpPr>
            <a:spLocks noGrp="1"/>
          </p:cNvSpPr>
          <p:nvPr>
            <p:ph idx="1"/>
          </p:nvPr>
        </p:nvSpPr>
        <p:spPr>
          <a:xfrm>
            <a:off x="457199" y="1162050"/>
            <a:ext cx="8610599" cy="952500"/>
          </a:xfrm>
        </p:spPr>
        <p:txBody>
          <a:bodyPr>
            <a:normAutofit fontScale="85000" lnSpcReduction="20000"/>
          </a:bodyPr>
          <a:lstStyle/>
          <a:p>
            <a:r>
              <a:rPr lang="en-US" dirty="0"/>
              <a:t>Monolix outputs numbering always starts from 1 despite DVID numbering starting from 3</a:t>
            </a:r>
          </a:p>
          <a:p>
            <a:pPr lvl="1"/>
            <a:r>
              <a:rPr lang="en-US" dirty="0"/>
              <a:t>predictions1.txt and finegrid1.txt for PK (DVID =3)</a:t>
            </a:r>
          </a:p>
          <a:p>
            <a:pPr lvl="1"/>
            <a:r>
              <a:rPr lang="en-US" dirty="0"/>
              <a:t>predictions2.txt and finegrid2.txt for PD (DVID =4) </a:t>
            </a:r>
          </a:p>
          <a:p>
            <a:r>
              <a:rPr lang="en-US" b="1" dirty="0"/>
              <a:t>Because of the numbering mismatch, use of </a:t>
            </a:r>
            <a:r>
              <a:rPr lang="en-US" b="1" dirty="0" err="1"/>
              <a:t>pmx_endpoint</a:t>
            </a:r>
            <a:r>
              <a:rPr lang="en-US" b="1" dirty="0"/>
              <a:t>() is required </a:t>
            </a:r>
          </a:p>
        </p:txBody>
      </p:sp>
      <p:sp>
        <p:nvSpPr>
          <p:cNvPr id="4" name="Footer Placeholder 3"/>
          <p:cNvSpPr>
            <a:spLocks noGrp="1"/>
          </p:cNvSpPr>
          <p:nvPr>
            <p:ph type="ftr" sz="quarter" idx="10"/>
          </p:nvPr>
        </p:nvSpPr>
        <p:spPr/>
        <p:txBody>
          <a:bodyPr/>
          <a:lstStyle/>
          <a:p>
            <a:r>
              <a:rPr lang="en-US"/>
              <a:t>ggPMX</a:t>
            </a:r>
            <a:endParaRPr lang="en-US" dirty="0"/>
          </a:p>
        </p:txBody>
      </p:sp>
      <p:sp>
        <p:nvSpPr>
          <p:cNvPr id="7" name="Rectangle 6"/>
          <p:cNvSpPr/>
          <p:nvPr/>
        </p:nvSpPr>
        <p:spPr>
          <a:xfrm>
            <a:off x="457198" y="2868763"/>
            <a:ext cx="8610601" cy="1754326"/>
          </a:xfrm>
          <a:prstGeom prst="rect">
            <a:avLst/>
          </a:prstGeom>
          <a:solidFill>
            <a:schemeClr val="accent4">
              <a:lumMod val="20000"/>
              <a:lumOff val="80000"/>
            </a:schemeClr>
          </a:solidFill>
        </p:spPr>
        <p:txBody>
          <a:bodyPr wrap="square">
            <a:spAutoFit/>
          </a:bodyPr>
          <a:lstStyle/>
          <a:p>
            <a:r>
              <a:rPr lang="en-US" sz="1350" dirty="0" err="1">
                <a:solidFill>
                  <a:srgbClr val="000000"/>
                </a:solidFill>
                <a:latin typeface="Consolas" panose="020B0609020204030204" pitchFamily="49" charset="0"/>
                <a:cs typeface="Consolas" panose="020B0609020204030204" pitchFamily="49" charset="0"/>
              </a:rPr>
              <a:t>ctr</a:t>
            </a:r>
            <a:r>
              <a:rPr lang="en-US" sz="1350" dirty="0">
                <a:solidFill>
                  <a:srgbClr val="000000"/>
                </a:solidFill>
                <a:latin typeface="Consolas" panose="020B0609020204030204" pitchFamily="49" charset="0"/>
                <a:cs typeface="Consolas" panose="020B0609020204030204" pitchFamily="49" charset="0"/>
              </a:rPr>
              <a:t> &lt;- </a:t>
            </a:r>
            <a:r>
              <a:rPr lang="en-US" sz="1350" b="1" dirty="0" err="1">
                <a:solidFill>
                  <a:srgbClr val="214A88"/>
                </a:solidFill>
                <a:latin typeface="Consolas" panose="020B0609020204030204" pitchFamily="49" charset="0"/>
                <a:cs typeface="Consolas" panose="020B0609020204030204" pitchFamily="49" charset="0"/>
              </a:rPr>
              <a:t>pmx_mlx</a:t>
            </a:r>
            <a:r>
              <a:rPr lang="en-US" sz="1350" dirty="0">
                <a:solidFill>
                  <a:srgbClr val="000000"/>
                </a:solidFill>
                <a:latin typeface="Consolas" panose="020B0609020204030204" pitchFamily="49" charset="0"/>
                <a:cs typeface="Consolas" panose="020B0609020204030204" pitchFamily="49" charset="0"/>
              </a:rPr>
              <a:t>(	</a:t>
            </a:r>
            <a:r>
              <a:rPr lang="en-US" sz="1350" dirty="0" err="1">
                <a:solidFill>
                  <a:srgbClr val="214A88"/>
                </a:solidFill>
                <a:latin typeface="Consolas" panose="020B0609020204030204" pitchFamily="49" charset="0"/>
                <a:cs typeface="Consolas" panose="020B0609020204030204" pitchFamily="49" charset="0"/>
              </a:rPr>
              <a:t>config</a:t>
            </a:r>
            <a:r>
              <a:rPr lang="en-US" sz="1350" dirty="0">
                <a:solidFill>
                  <a:srgbClr val="214A88"/>
                </a:solidFill>
                <a:latin typeface="Consolas" panose="020B0609020204030204" pitchFamily="49" charset="0"/>
                <a:cs typeface="Consolas" panose="020B0609020204030204" pitchFamily="49" charset="0"/>
              </a:rPr>
              <a:t> 	= </a:t>
            </a:r>
            <a:r>
              <a:rPr lang="en-US" sz="1350" dirty="0">
                <a:solidFill>
                  <a:srgbClr val="00B050"/>
                </a:solidFill>
                <a:latin typeface="Consolas" panose="020B0609020204030204" pitchFamily="49" charset="0"/>
                <a:cs typeface="Consolas" panose="020B0609020204030204" pitchFamily="49" charset="0"/>
              </a:rPr>
              <a:t>"standing",</a:t>
            </a:r>
          </a:p>
          <a:p>
            <a:r>
              <a:rPr lang="en-US" sz="1350" dirty="0">
                <a:solidFill>
                  <a:srgbClr val="214A88"/>
                </a:solidFill>
                <a:latin typeface="Consolas" panose="020B0609020204030204" pitchFamily="49" charset="0"/>
                <a:cs typeface="Consolas" panose="020B0609020204030204" pitchFamily="49" charset="0"/>
              </a:rPr>
              <a:t>		directory	= </a:t>
            </a:r>
            <a:r>
              <a:rPr lang="en-US" sz="1350" dirty="0" err="1">
                <a:solidFill>
                  <a:srgbClr val="00B050"/>
                </a:solidFill>
                <a:latin typeface="Consolas" panose="020B0609020204030204" pitchFamily="49" charset="0"/>
                <a:cs typeface="Consolas" panose="020B0609020204030204" pitchFamily="49" charset="0"/>
              </a:rPr>
              <a:t>pkpd_work_dir</a:t>
            </a:r>
            <a:r>
              <a:rPr lang="en-US" sz="1350" dirty="0">
                <a:solidFill>
                  <a:srgbClr val="000000"/>
                </a:solidFill>
                <a:latin typeface="Consolas" panose="020B0609020204030204" pitchFamily="49" charset="0"/>
                <a:cs typeface="Consolas" panose="020B0609020204030204" pitchFamily="49" charset="0"/>
              </a:rPr>
              <a:t>,</a:t>
            </a:r>
          </a:p>
          <a:p>
            <a:r>
              <a:rPr lang="en-US" sz="1350" dirty="0">
                <a:solidFill>
                  <a:srgbClr val="214A88"/>
                </a:solidFill>
                <a:latin typeface="Consolas" panose="020B0609020204030204" pitchFamily="49" charset="0"/>
                <a:cs typeface="Consolas" panose="020B0609020204030204" pitchFamily="49" charset="0"/>
              </a:rPr>
              <a:t>		input 	= </a:t>
            </a:r>
            <a:r>
              <a:rPr lang="en-US" sz="1350" dirty="0" err="1">
                <a:solidFill>
                  <a:srgbClr val="00B050"/>
                </a:solidFill>
                <a:latin typeface="Consolas" panose="020B0609020204030204" pitchFamily="49" charset="0"/>
                <a:cs typeface="Consolas" panose="020B0609020204030204" pitchFamily="49" charset="0"/>
              </a:rPr>
              <a:t>pkpd_input_file</a:t>
            </a:r>
            <a:r>
              <a:rPr lang="en-US" sz="1350" dirty="0">
                <a:solidFill>
                  <a:srgbClr val="000000"/>
                </a:solidFill>
                <a:latin typeface="Consolas" panose="020B0609020204030204" pitchFamily="49" charset="0"/>
                <a:cs typeface="Consolas" panose="020B0609020204030204" pitchFamily="49" charset="0"/>
              </a:rPr>
              <a:t>,</a:t>
            </a:r>
          </a:p>
          <a:p>
            <a:r>
              <a:rPr lang="en-US" sz="1350" dirty="0">
                <a:solidFill>
                  <a:srgbClr val="214A88"/>
                </a:solidFill>
                <a:latin typeface="Consolas" panose="020B0609020204030204" pitchFamily="49" charset="0"/>
                <a:cs typeface="Consolas" panose="020B0609020204030204" pitchFamily="49" charset="0"/>
              </a:rPr>
              <a:t>		dv 	= </a:t>
            </a:r>
            <a:r>
              <a:rPr lang="en-US" sz="1350" dirty="0">
                <a:solidFill>
                  <a:srgbClr val="4F9A05"/>
                </a:solidFill>
                <a:latin typeface="Consolas" panose="020B0609020204030204" pitchFamily="49" charset="0"/>
                <a:cs typeface="Consolas" panose="020B0609020204030204" pitchFamily="49" charset="0"/>
              </a:rPr>
              <a:t>"dv"</a:t>
            </a:r>
            <a:r>
              <a:rPr lang="en-US" sz="1350" dirty="0">
                <a:solidFill>
                  <a:srgbClr val="000000"/>
                </a:solidFill>
                <a:latin typeface="Consolas" panose="020B0609020204030204" pitchFamily="49" charset="0"/>
                <a:cs typeface="Consolas" panose="020B0609020204030204" pitchFamily="49" charset="0"/>
              </a:rPr>
              <a:t>,</a:t>
            </a:r>
          </a:p>
          <a:p>
            <a:r>
              <a:rPr lang="en-US" sz="1350" dirty="0">
                <a:solidFill>
                  <a:srgbClr val="214A88"/>
                </a:solidFill>
                <a:latin typeface="Consolas" panose="020B0609020204030204" pitchFamily="49" charset="0"/>
                <a:cs typeface="Consolas" panose="020B0609020204030204" pitchFamily="49" charset="0"/>
              </a:rPr>
              <a:t>		</a:t>
            </a:r>
            <a:r>
              <a:rPr lang="en-US" sz="1350" dirty="0" err="1">
                <a:solidFill>
                  <a:srgbClr val="214A88"/>
                </a:solidFill>
                <a:latin typeface="Consolas" panose="020B0609020204030204" pitchFamily="49" charset="0"/>
                <a:cs typeface="Consolas" panose="020B0609020204030204" pitchFamily="49" charset="0"/>
              </a:rPr>
              <a:t>dvid</a:t>
            </a:r>
            <a:r>
              <a:rPr lang="en-US" sz="1350" dirty="0">
                <a:solidFill>
                  <a:srgbClr val="214A88"/>
                </a:solidFill>
                <a:latin typeface="Consolas" panose="020B0609020204030204" pitchFamily="49" charset="0"/>
                <a:cs typeface="Consolas" panose="020B0609020204030204" pitchFamily="49" charset="0"/>
              </a:rPr>
              <a:t> 	= </a:t>
            </a:r>
            <a:r>
              <a:rPr lang="en-US" sz="1350" dirty="0">
                <a:solidFill>
                  <a:srgbClr val="4F9A05"/>
                </a:solidFill>
                <a:latin typeface="Consolas" panose="020B0609020204030204" pitchFamily="49" charset="0"/>
                <a:cs typeface="Consolas" panose="020B0609020204030204" pitchFamily="49" charset="0"/>
              </a:rPr>
              <a:t>"</a:t>
            </a:r>
            <a:r>
              <a:rPr lang="en-US" sz="1350" dirty="0" err="1">
                <a:solidFill>
                  <a:srgbClr val="4F9A05"/>
                </a:solidFill>
                <a:latin typeface="Consolas" panose="020B0609020204030204" pitchFamily="49" charset="0"/>
                <a:cs typeface="Consolas" panose="020B0609020204030204" pitchFamily="49" charset="0"/>
              </a:rPr>
              <a:t>dvid</a:t>
            </a:r>
            <a:r>
              <a:rPr lang="en-US" sz="1350" dirty="0">
                <a:solidFill>
                  <a:srgbClr val="4F9A05"/>
                </a:solidFill>
                <a:latin typeface="Consolas" panose="020B0609020204030204" pitchFamily="49" charset="0"/>
                <a:cs typeface="Consolas" panose="020B0609020204030204" pitchFamily="49" charset="0"/>
              </a:rPr>
              <a:t>"</a:t>
            </a:r>
            <a:r>
              <a:rPr lang="en-US" sz="1350" dirty="0">
                <a:solidFill>
                  <a:srgbClr val="000000"/>
                </a:solidFill>
                <a:latin typeface="Consolas" panose="020B0609020204030204" pitchFamily="49" charset="0"/>
                <a:cs typeface="Consolas" panose="020B0609020204030204" pitchFamily="49" charset="0"/>
              </a:rPr>
              <a:t>,</a:t>
            </a:r>
          </a:p>
          <a:p>
            <a:r>
              <a:rPr lang="en-US" sz="1350" dirty="0">
                <a:solidFill>
                  <a:srgbClr val="214A88"/>
                </a:solidFill>
                <a:latin typeface="Consolas" panose="020B0609020204030204" pitchFamily="49" charset="0"/>
                <a:cs typeface="Consolas" panose="020B0609020204030204" pitchFamily="49" charset="0"/>
              </a:rPr>
              <a:t>		endpoint 	= </a:t>
            </a:r>
            <a:r>
              <a:rPr lang="en-US" sz="1350" dirty="0" err="1">
                <a:solidFill>
                  <a:srgbClr val="C00000"/>
                </a:solidFill>
                <a:latin typeface="Consolas" panose="020B0609020204030204" pitchFamily="49" charset="0"/>
                <a:cs typeface="Consolas" panose="020B0609020204030204" pitchFamily="49" charset="0"/>
              </a:rPr>
              <a:t>pmx.ep</a:t>
            </a:r>
            <a:r>
              <a:rPr lang="en-US" sz="1350" dirty="0">
                <a:solidFill>
                  <a:srgbClr val="000000"/>
                </a:solidFill>
                <a:latin typeface="Consolas" panose="020B0609020204030204" pitchFamily="49" charset="0"/>
                <a:cs typeface="Consolas" panose="020B0609020204030204" pitchFamily="49" charset="0"/>
              </a:rPr>
              <a:t>)			</a:t>
            </a:r>
            <a:r>
              <a:rPr lang="en-US" sz="1350" dirty="0">
                <a:solidFill>
                  <a:srgbClr val="8F5A03"/>
                </a:solidFill>
                <a:latin typeface="Consolas" panose="020B0609020204030204" pitchFamily="49" charset="0"/>
                <a:cs typeface="Consolas" panose="020B0609020204030204" pitchFamily="49" charset="0"/>
              </a:rPr>
              <a:t># Use of </a:t>
            </a:r>
            <a:r>
              <a:rPr lang="en-US" sz="1350" dirty="0" err="1">
                <a:solidFill>
                  <a:srgbClr val="8F5A03"/>
                </a:solidFill>
                <a:latin typeface="Consolas" panose="020B0609020204030204" pitchFamily="49" charset="0"/>
                <a:cs typeface="Consolas" panose="020B0609020204030204" pitchFamily="49" charset="0"/>
              </a:rPr>
              <a:t>pmx_endpoint</a:t>
            </a:r>
            <a:endParaRPr lang="en-US" sz="1350" dirty="0">
              <a:solidFill>
                <a:srgbClr val="000000"/>
              </a:solidFill>
              <a:latin typeface="Consolas" panose="020B0609020204030204" pitchFamily="49" charset="0"/>
              <a:cs typeface="Consolas" panose="020B0609020204030204" pitchFamily="49" charset="0"/>
            </a:endParaRPr>
          </a:p>
          <a:p>
            <a:r>
              <a:rPr lang="en-US" sz="1350" dirty="0">
                <a:solidFill>
                  <a:srgbClr val="000000"/>
                </a:solidFill>
                <a:latin typeface="Consolas" panose="020B0609020204030204" pitchFamily="49" charset="0"/>
                <a:cs typeface="Consolas" panose="020B0609020204030204" pitchFamily="49" charset="0"/>
              </a:rPr>
              <a:t>## use predictions2.txt as model predictions file .</a:t>
            </a:r>
          </a:p>
          <a:p>
            <a:r>
              <a:rPr lang="en-US" sz="1350" dirty="0">
                <a:solidFill>
                  <a:srgbClr val="000000"/>
                </a:solidFill>
                <a:latin typeface="Consolas" panose="020B0609020204030204" pitchFamily="49" charset="0"/>
                <a:cs typeface="Consolas" panose="020B0609020204030204" pitchFamily="49" charset="0"/>
              </a:rPr>
              <a:t>## use finegrid2.txt as </a:t>
            </a:r>
            <a:r>
              <a:rPr lang="en-US" sz="1350" dirty="0" err="1">
                <a:solidFill>
                  <a:srgbClr val="000000"/>
                </a:solidFill>
                <a:latin typeface="Consolas" panose="020B0609020204030204" pitchFamily="49" charset="0"/>
                <a:cs typeface="Consolas" panose="020B0609020204030204" pitchFamily="49" charset="0"/>
              </a:rPr>
              <a:t>finegrid</a:t>
            </a:r>
            <a:r>
              <a:rPr lang="en-US" sz="1350" dirty="0">
                <a:solidFill>
                  <a:srgbClr val="000000"/>
                </a:solidFill>
                <a:latin typeface="Consolas" panose="020B0609020204030204" pitchFamily="49" charset="0"/>
                <a:cs typeface="Consolas" panose="020B0609020204030204" pitchFamily="49" charset="0"/>
              </a:rPr>
              <a:t> file .</a:t>
            </a:r>
            <a:endParaRPr lang="en-US" sz="1350" dirty="0">
              <a:latin typeface="Consolas" panose="020B0609020204030204" pitchFamily="49" charset="0"/>
              <a:cs typeface="Consolas" panose="020B0609020204030204" pitchFamily="49" charset="0"/>
            </a:endParaRPr>
          </a:p>
        </p:txBody>
      </p:sp>
      <p:sp>
        <p:nvSpPr>
          <p:cNvPr id="8" name="Rectangle 7"/>
          <p:cNvSpPr/>
          <p:nvPr/>
        </p:nvSpPr>
        <p:spPr>
          <a:xfrm>
            <a:off x="457198" y="2140119"/>
            <a:ext cx="8610601" cy="507831"/>
          </a:xfrm>
          <a:prstGeom prst="rect">
            <a:avLst/>
          </a:prstGeom>
          <a:solidFill>
            <a:schemeClr val="accent4">
              <a:lumMod val="20000"/>
              <a:lumOff val="80000"/>
            </a:schemeClr>
          </a:solidFill>
        </p:spPr>
        <p:txBody>
          <a:bodyPr wrap="square">
            <a:spAutoFit/>
          </a:bodyPr>
          <a:lstStyle/>
          <a:p>
            <a:r>
              <a:rPr lang="en-US" sz="1350" dirty="0" err="1">
                <a:solidFill>
                  <a:srgbClr val="C00000"/>
                </a:solidFill>
                <a:latin typeface="Consolas" panose="020B0609020204030204" pitchFamily="49" charset="0"/>
                <a:cs typeface="Consolas" panose="020B0609020204030204" pitchFamily="49" charset="0"/>
              </a:rPr>
              <a:t>pmx.ep</a:t>
            </a:r>
            <a:r>
              <a:rPr lang="en-US" sz="1350" dirty="0">
                <a:solidFill>
                  <a:srgbClr val="000000"/>
                </a:solidFill>
                <a:latin typeface="Consolas" panose="020B0609020204030204" pitchFamily="49" charset="0"/>
                <a:cs typeface="Consolas" panose="020B0609020204030204" pitchFamily="49" charset="0"/>
              </a:rPr>
              <a:t> &lt;- </a:t>
            </a:r>
            <a:r>
              <a:rPr lang="en-US" sz="1350" b="1" dirty="0" err="1">
                <a:solidFill>
                  <a:srgbClr val="214A88"/>
                </a:solidFill>
                <a:latin typeface="Consolas" panose="020B0609020204030204" pitchFamily="49" charset="0"/>
                <a:cs typeface="Consolas" panose="020B0609020204030204" pitchFamily="49" charset="0"/>
              </a:rPr>
              <a:t>pmx_endpoint</a:t>
            </a:r>
            <a:r>
              <a:rPr lang="en-US" sz="1350" dirty="0">
                <a:solidFill>
                  <a:srgbClr val="000000"/>
                </a:solidFill>
                <a:latin typeface="Consolas" panose="020B0609020204030204" pitchFamily="49" charset="0"/>
                <a:cs typeface="Consolas" panose="020B0609020204030204" pitchFamily="49" charset="0"/>
              </a:rPr>
              <a:t>(	</a:t>
            </a:r>
            <a:r>
              <a:rPr lang="en-US" sz="1350" dirty="0">
                <a:solidFill>
                  <a:srgbClr val="214A88"/>
                </a:solidFill>
                <a:latin typeface="Consolas" panose="020B0609020204030204" pitchFamily="49" charset="0"/>
                <a:cs typeface="Consolas" panose="020B0609020204030204" pitchFamily="49" charset="0"/>
              </a:rPr>
              <a:t>code 	= </a:t>
            </a:r>
            <a:r>
              <a:rPr lang="en-US" sz="1350" dirty="0">
                <a:solidFill>
                  <a:srgbClr val="4F9A05"/>
                </a:solidFill>
                <a:latin typeface="Consolas" panose="020B0609020204030204" pitchFamily="49" charset="0"/>
                <a:cs typeface="Consolas" panose="020B0609020204030204" pitchFamily="49" charset="0"/>
              </a:rPr>
              <a:t>"4"</a:t>
            </a:r>
            <a:r>
              <a:rPr lang="en-US" sz="1350" dirty="0">
                <a:solidFill>
                  <a:srgbClr val="000000"/>
                </a:solidFill>
                <a:latin typeface="Consolas" panose="020B0609020204030204" pitchFamily="49" charset="0"/>
                <a:cs typeface="Consolas" panose="020B0609020204030204" pitchFamily="49" charset="0"/>
              </a:rPr>
              <a:t>,		</a:t>
            </a:r>
            <a:r>
              <a:rPr lang="en-US" sz="1350" dirty="0">
                <a:solidFill>
                  <a:srgbClr val="8F5A03"/>
                </a:solidFill>
                <a:latin typeface="Consolas" panose="020B0609020204030204" pitchFamily="49" charset="0"/>
                <a:cs typeface="Consolas" panose="020B0609020204030204" pitchFamily="49" charset="0"/>
              </a:rPr>
              <a:t># DVID mapping</a:t>
            </a:r>
            <a:endParaRPr lang="en-US" sz="1350" dirty="0">
              <a:solidFill>
                <a:srgbClr val="000000"/>
              </a:solidFill>
              <a:latin typeface="Consolas" panose="020B0609020204030204" pitchFamily="49" charset="0"/>
              <a:cs typeface="Consolas" panose="020B0609020204030204" pitchFamily="49" charset="0"/>
            </a:endParaRPr>
          </a:p>
          <a:p>
            <a:r>
              <a:rPr lang="en-US" sz="1350" dirty="0">
                <a:solidFill>
                  <a:srgbClr val="214A88"/>
                </a:solidFill>
                <a:latin typeface="Consolas" panose="020B0609020204030204" pitchFamily="49" charset="0"/>
                <a:cs typeface="Consolas" panose="020B0609020204030204" pitchFamily="49" charset="0"/>
              </a:rPr>
              <a:t>			</a:t>
            </a:r>
            <a:r>
              <a:rPr lang="en-US" sz="1350" dirty="0" err="1">
                <a:solidFill>
                  <a:srgbClr val="214A88"/>
                </a:solidFill>
                <a:latin typeface="Consolas" panose="020B0609020204030204" pitchFamily="49" charset="0"/>
                <a:cs typeface="Consolas" panose="020B0609020204030204" pitchFamily="49" charset="0"/>
              </a:rPr>
              <a:t>file.code</a:t>
            </a:r>
            <a:r>
              <a:rPr lang="en-US" sz="1350" dirty="0">
                <a:solidFill>
                  <a:srgbClr val="214A88"/>
                </a:solidFill>
                <a:latin typeface="Consolas" panose="020B0609020204030204" pitchFamily="49" charset="0"/>
                <a:cs typeface="Consolas" panose="020B0609020204030204" pitchFamily="49" charset="0"/>
              </a:rPr>
              <a:t>	= </a:t>
            </a:r>
            <a:r>
              <a:rPr lang="en-US" sz="1350" dirty="0">
                <a:solidFill>
                  <a:srgbClr val="4F9A05"/>
                </a:solidFill>
                <a:latin typeface="Consolas" panose="020B0609020204030204" pitchFamily="49" charset="0"/>
                <a:cs typeface="Consolas" panose="020B0609020204030204" pitchFamily="49" charset="0"/>
              </a:rPr>
              <a:t>"2 "</a:t>
            </a:r>
            <a:r>
              <a:rPr lang="en-US" sz="1350" dirty="0">
                <a:solidFill>
                  <a:srgbClr val="000000"/>
                </a:solidFill>
                <a:latin typeface="Consolas" panose="020B0609020204030204" pitchFamily="49" charset="0"/>
                <a:cs typeface="Consolas" panose="020B0609020204030204" pitchFamily="49" charset="0"/>
              </a:rPr>
              <a:t>) 		</a:t>
            </a:r>
            <a:r>
              <a:rPr lang="en-US" sz="1350" dirty="0">
                <a:solidFill>
                  <a:srgbClr val="8F5A03"/>
                </a:solidFill>
                <a:latin typeface="Consolas" panose="020B0609020204030204" pitchFamily="49" charset="0"/>
                <a:cs typeface="Consolas" panose="020B0609020204030204" pitchFamily="49" charset="0"/>
              </a:rPr>
              <a:t># numbering mapping</a:t>
            </a:r>
            <a:r>
              <a:rPr lang="en-US" sz="1350" dirty="0">
                <a:solidFill>
                  <a:srgbClr val="000000"/>
                </a:solidFill>
                <a:latin typeface="Consolas" panose="020B0609020204030204" pitchFamily="49" charset="0"/>
                <a:cs typeface="Consolas" panose="020B0609020204030204" pitchFamily="49" charset="0"/>
              </a:rPr>
              <a:t>         </a:t>
            </a:r>
          </a:p>
        </p:txBody>
      </p:sp>
      <p:sp>
        <p:nvSpPr>
          <p:cNvPr id="5" name="Slide Number Placeholder 4"/>
          <p:cNvSpPr>
            <a:spLocks noGrp="1"/>
          </p:cNvSpPr>
          <p:nvPr>
            <p:ph type="sldNum" sz="quarter" idx="11"/>
          </p:nvPr>
        </p:nvSpPr>
        <p:spPr/>
        <p:txBody>
          <a:bodyPr/>
          <a:lstStyle/>
          <a:p>
            <a:fld id="{47547CF9-5B10-D24F-A8D7-45A9778164F7}" type="slidenum">
              <a:rPr lang="uk-UA" smtClean="0"/>
              <a:pPr/>
              <a:t>39</a:t>
            </a:fld>
            <a:endParaRPr lang="uk-UA" dirty="0"/>
          </a:p>
        </p:txBody>
      </p:sp>
    </p:spTree>
    <p:extLst>
      <p:ext uri="{BB962C8B-B14F-4D97-AF65-F5344CB8AC3E}">
        <p14:creationId xmlns:p14="http://schemas.microsoft.com/office/powerpoint/2010/main" val="3202192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the end of this training, you will be able to...</a:t>
            </a:r>
          </a:p>
        </p:txBody>
      </p:sp>
      <p:sp>
        <p:nvSpPr>
          <p:cNvPr id="3" name="Content Placeholder 2"/>
          <p:cNvSpPr>
            <a:spLocks noGrp="1"/>
          </p:cNvSpPr>
          <p:nvPr>
            <p:ph idx="1"/>
          </p:nvPr>
        </p:nvSpPr>
        <p:spPr/>
        <p:txBody>
          <a:bodyPr/>
          <a:lstStyle/>
          <a:p>
            <a:r>
              <a:rPr lang="en-US" dirty="0"/>
              <a:t>Start using </a:t>
            </a:r>
            <a:r>
              <a:rPr lang="en-US" dirty="0" err="1"/>
              <a:t>ggPMX</a:t>
            </a:r>
            <a:r>
              <a:rPr lang="en-US" dirty="0"/>
              <a:t> for your projects (</a:t>
            </a:r>
            <a:r>
              <a:rPr lang="en-US" dirty="0" err="1"/>
              <a:t>Monolix</a:t>
            </a:r>
            <a:r>
              <a:rPr lang="en-US" dirty="0"/>
              <a:t> or </a:t>
            </a:r>
            <a:r>
              <a:rPr lang="en-US" dirty="0" err="1"/>
              <a:t>nlmixr</a:t>
            </a:r>
            <a:r>
              <a:rPr lang="en-US" dirty="0"/>
              <a:t>)</a:t>
            </a:r>
          </a:p>
          <a:p>
            <a:r>
              <a:rPr lang="en-US" dirty="0"/>
              <a:t>Produce graphs ready-to-use in reports and submissions</a:t>
            </a:r>
          </a:p>
          <a:p>
            <a:r>
              <a:rPr lang="en-US" dirty="0"/>
              <a:t>Reduce time and effort spent in: </a:t>
            </a:r>
          </a:p>
          <a:p>
            <a:pPr lvl="1"/>
            <a:r>
              <a:rPr lang="en-US" dirty="0"/>
              <a:t>writing scripts for diagnostic plots </a:t>
            </a:r>
          </a:p>
          <a:p>
            <a:pPr lvl="1"/>
            <a:r>
              <a:rPr lang="en-US" dirty="0"/>
              <a:t>validating scripts</a:t>
            </a:r>
          </a:p>
          <a:p>
            <a:pPr marL="0" indent="0">
              <a:buNone/>
            </a:pPr>
            <a:endParaRPr lang="en-US" dirty="0"/>
          </a:p>
        </p:txBody>
      </p:sp>
      <p:sp>
        <p:nvSpPr>
          <p:cNvPr id="4" name="Footer Placeholder 3"/>
          <p:cNvSpPr>
            <a:spLocks noGrp="1"/>
          </p:cNvSpPr>
          <p:nvPr>
            <p:ph type="ftr" sz="quarter" idx="10"/>
          </p:nvPr>
        </p:nvSpPr>
        <p:spPr/>
        <p:txBody>
          <a:bodyPr/>
          <a:lstStyle/>
          <a:p>
            <a:r>
              <a:rPr lang="en-US"/>
              <a:t>ggPMX</a:t>
            </a:r>
            <a:endParaRPr lang="en-US"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4</a:t>
            </a:fld>
            <a:endParaRPr lang="uk-UA" dirty="0"/>
          </a:p>
        </p:txBody>
      </p:sp>
      <p:pic>
        <p:nvPicPr>
          <p:cNvPr id="6" name="Picture 5"/>
          <p:cNvPicPr>
            <a:picLocks noChangeAspect="1"/>
          </p:cNvPicPr>
          <p:nvPr/>
        </p:nvPicPr>
        <p:blipFill>
          <a:blip r:embed="rId2"/>
          <a:stretch>
            <a:fillRect/>
          </a:stretch>
        </p:blipFill>
        <p:spPr>
          <a:xfrm>
            <a:off x="4419600" y="2419350"/>
            <a:ext cx="3650415" cy="2057400"/>
          </a:xfrm>
          <a:prstGeom prst="rect">
            <a:avLst/>
          </a:prstGeom>
        </p:spPr>
      </p:pic>
      <p:pic>
        <p:nvPicPr>
          <p:cNvPr id="7" name="Picture 6"/>
          <p:cNvPicPr>
            <a:picLocks noChangeAspect="1"/>
          </p:cNvPicPr>
          <p:nvPr/>
        </p:nvPicPr>
        <p:blipFill rotWithShape="1">
          <a:blip r:embed="rId3"/>
          <a:srcRect l="55264" t="59524" r="8694" b="21428"/>
          <a:stretch/>
        </p:blipFill>
        <p:spPr>
          <a:xfrm>
            <a:off x="5715000" y="3448050"/>
            <a:ext cx="1143000" cy="609600"/>
          </a:xfrm>
          <a:prstGeom prst="rect">
            <a:avLst/>
          </a:prstGeom>
        </p:spPr>
      </p:pic>
    </p:spTree>
    <p:extLst>
      <p:ext uri="{BB962C8B-B14F-4D97-AF65-F5344CB8AC3E}">
        <p14:creationId xmlns:p14="http://schemas.microsoft.com/office/powerpoint/2010/main" val="35009939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Overview</a:t>
            </a:r>
          </a:p>
        </p:txBody>
      </p:sp>
      <p:sp>
        <p:nvSpPr>
          <p:cNvPr id="6" name="Content Placeholder 5"/>
          <p:cNvSpPr>
            <a:spLocks noGrp="1"/>
          </p:cNvSpPr>
          <p:nvPr>
            <p:ph idx="1"/>
          </p:nvPr>
        </p:nvSpPr>
        <p:spPr>
          <a:xfrm>
            <a:off x="457200" y="914400"/>
            <a:ext cx="7029450" cy="3611880"/>
          </a:xfrm>
        </p:spPr>
        <p:txBody>
          <a:bodyPr>
            <a:normAutofit fontScale="77500" lnSpcReduction="20000"/>
          </a:bodyPr>
          <a:lstStyle/>
          <a:p>
            <a:pPr marL="342900" indent="-342900"/>
            <a:r>
              <a:rPr lang="en-US" dirty="0"/>
              <a:t>Introduction</a:t>
            </a:r>
          </a:p>
          <a:p>
            <a:pPr marL="342900" indent="-342900"/>
            <a:r>
              <a:rPr lang="en-US" dirty="0"/>
              <a:t>Monolix requirements (tasks to perform)</a:t>
            </a:r>
          </a:p>
          <a:p>
            <a:pPr marL="342900" indent="-342900"/>
            <a:r>
              <a:rPr lang="en-US" dirty="0"/>
              <a:t>Installation</a:t>
            </a:r>
          </a:p>
          <a:p>
            <a:pPr marL="342900" indent="-342900"/>
            <a:r>
              <a:rPr lang="en-US" dirty="0"/>
              <a:t>Architecture</a:t>
            </a:r>
          </a:p>
          <a:p>
            <a:pPr marL="342900" indent="-342900"/>
            <a:r>
              <a:rPr lang="en-US" dirty="0"/>
              <a:t>Built-in example and default plots</a:t>
            </a:r>
          </a:p>
          <a:p>
            <a:pPr marL="342900" indent="-342900"/>
            <a:r>
              <a:rPr lang="en-US" dirty="0"/>
              <a:t>Report generation</a:t>
            </a:r>
          </a:p>
          <a:p>
            <a:pPr marL="342900" indent="-342900"/>
            <a:r>
              <a:rPr lang="en-US" dirty="0"/>
              <a:t>Advanced Controller creation</a:t>
            </a:r>
          </a:p>
          <a:p>
            <a:pPr lvl="1"/>
            <a:r>
              <a:rPr lang="en-US" dirty="0"/>
              <a:t>Single endpoint models</a:t>
            </a:r>
          </a:p>
          <a:p>
            <a:pPr lvl="1"/>
            <a:r>
              <a:rPr lang="en-US" dirty="0"/>
              <a:t>Multiple endpoint models</a:t>
            </a:r>
          </a:p>
          <a:p>
            <a:pPr lvl="1"/>
            <a:r>
              <a:rPr lang="en-US" dirty="0"/>
              <a:t>Models with covariates</a:t>
            </a:r>
          </a:p>
          <a:p>
            <a:pPr marL="342900" indent="-342900"/>
            <a:r>
              <a:rPr lang="en-US" dirty="0">
                <a:solidFill>
                  <a:schemeClr val="accent1"/>
                </a:solidFill>
              </a:rPr>
              <a:t>VPC (Visual Predictive Checks)</a:t>
            </a:r>
          </a:p>
          <a:p>
            <a:pPr marL="342900" indent="-342900"/>
            <a:r>
              <a:rPr lang="en-US" dirty="0"/>
              <a:t>Plots customization</a:t>
            </a:r>
          </a:p>
          <a:p>
            <a:pPr marL="342900" indent="-342900"/>
            <a:r>
              <a:rPr lang="en-US" dirty="0"/>
              <a:t>Stratification, filtering and other features</a:t>
            </a:r>
          </a:p>
          <a:p>
            <a:pPr marL="342900" indent="-342900"/>
            <a:r>
              <a:rPr lang="en-US" dirty="0"/>
              <a:t>How to provide feedback?</a:t>
            </a:r>
          </a:p>
        </p:txBody>
      </p:sp>
      <p:sp>
        <p:nvSpPr>
          <p:cNvPr id="7" name="Footer Placeholder 6"/>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Arial" panose="020B0604020202020204"/>
                <a:ea typeface="+mn-ea"/>
                <a:cs typeface="+mn-cs"/>
              </a:rPr>
              <a:t>ggPMX</a:t>
            </a:r>
            <a:endParaRPr kumimoji="0" lang="en-US" sz="700" b="0" i="0" u="none" strike="noStrike" kern="1200" cap="none" spc="0" normalizeH="0" baseline="0" noProof="0" dirty="0">
              <a:ln>
                <a:noFill/>
              </a:ln>
              <a:solidFill>
                <a:srgbClr val="7F7F7F"/>
              </a:solidFill>
              <a:effectLst/>
              <a:uLnTx/>
              <a:uFillTx/>
              <a:latin typeface="Arial" panose="020B0604020202020204"/>
              <a:ea typeface="+mn-ea"/>
              <a:cs typeface="+mn-cs"/>
            </a:endParaRPr>
          </a:p>
        </p:txBody>
      </p:sp>
      <p:sp>
        <p:nvSpPr>
          <p:cNvPr id="2" name="Slide Number Placeholder 1"/>
          <p:cNvSpPr>
            <a:spLocks noGrp="1"/>
          </p:cNvSpPr>
          <p:nvPr>
            <p:ph type="sldNum" sz="quarter" idx="11"/>
          </p:nvPr>
        </p:nvSpPr>
        <p:spPr/>
        <p:txBody>
          <a:bodyPr/>
          <a:lstStyle/>
          <a:p>
            <a:fld id="{47547CF9-5B10-D24F-A8D7-45A9778164F7}" type="slidenum">
              <a:rPr lang="uk-UA" smtClean="0"/>
              <a:pPr/>
              <a:t>40</a:t>
            </a:fld>
            <a:endParaRPr lang="uk-UA" dirty="0"/>
          </a:p>
        </p:txBody>
      </p:sp>
    </p:spTree>
    <p:extLst>
      <p:ext uri="{BB962C8B-B14F-4D97-AF65-F5344CB8AC3E}">
        <p14:creationId xmlns:p14="http://schemas.microsoft.com/office/powerpoint/2010/main" val="34970123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VPC (1/6) – simulation dataset</a:t>
            </a:r>
          </a:p>
        </p:txBody>
      </p:sp>
      <p:sp>
        <p:nvSpPr>
          <p:cNvPr id="5" name="Content Placeholder 4"/>
          <p:cNvSpPr>
            <a:spLocks noGrp="1"/>
          </p:cNvSpPr>
          <p:nvPr>
            <p:ph idx="1"/>
          </p:nvPr>
        </p:nvSpPr>
        <p:spPr>
          <a:xfrm>
            <a:off x="457200" y="971550"/>
            <a:ext cx="8305800" cy="3554730"/>
          </a:xfrm>
        </p:spPr>
        <p:txBody>
          <a:bodyPr>
            <a:normAutofit/>
          </a:bodyPr>
          <a:lstStyle/>
          <a:p>
            <a:r>
              <a:rPr lang="en-US" dirty="0"/>
              <a:t>User needs to provide a simulation file containing (at least) the following columns:</a:t>
            </a:r>
          </a:p>
          <a:p>
            <a:pPr lvl="1"/>
            <a:r>
              <a:rPr lang="en-US" dirty="0"/>
              <a:t>ID: individual identifiers</a:t>
            </a:r>
          </a:p>
          <a:p>
            <a:pPr lvl="1"/>
            <a:r>
              <a:rPr lang="en-US" dirty="0"/>
              <a:t>REP: simulation replicate number</a:t>
            </a:r>
          </a:p>
          <a:p>
            <a:pPr lvl="1"/>
            <a:r>
              <a:rPr lang="en-US" dirty="0"/>
              <a:t>TIME: time</a:t>
            </a:r>
          </a:p>
          <a:p>
            <a:pPr lvl="1"/>
            <a:r>
              <a:rPr lang="en-US" dirty="0"/>
              <a:t>DV: dependent variable</a:t>
            </a:r>
          </a:p>
          <a:p>
            <a:r>
              <a:rPr lang="en-US" dirty="0"/>
              <a:t>Use your preferred simulation software/package to create the simulation dataset (example code using </a:t>
            </a:r>
            <a:r>
              <a:rPr lang="en-US" dirty="0" err="1"/>
              <a:t>simulix</a:t>
            </a:r>
            <a:r>
              <a:rPr lang="en-US" dirty="0"/>
              <a:t> provided in back up)</a:t>
            </a:r>
          </a:p>
          <a:p>
            <a:r>
              <a:rPr lang="en-US" u="sng" dirty="0"/>
              <a:t>Note</a:t>
            </a:r>
            <a:r>
              <a:rPr lang="en-US" dirty="0"/>
              <a:t>: package </a:t>
            </a:r>
            <a:r>
              <a:rPr lang="en-US" dirty="0" err="1"/>
              <a:t>classInt</a:t>
            </a:r>
            <a:r>
              <a:rPr lang="en-US" dirty="0"/>
              <a:t> is used for binning</a:t>
            </a:r>
          </a:p>
        </p:txBody>
      </p:sp>
      <p:sp>
        <p:nvSpPr>
          <p:cNvPr id="3" name="Footer Placeholder 2"/>
          <p:cNvSpPr>
            <a:spLocks noGrp="1"/>
          </p:cNvSpPr>
          <p:nvPr>
            <p:ph type="ftr" sz="quarter" idx="10"/>
          </p:nvPr>
        </p:nvSpPr>
        <p:spPr/>
        <p:txBody>
          <a:bodyPr/>
          <a:lstStyle/>
          <a:p>
            <a:r>
              <a:rPr lang="en-US"/>
              <a:t>ggPMX</a:t>
            </a:r>
            <a:endParaRPr lang="en-US" dirty="0"/>
          </a:p>
        </p:txBody>
      </p:sp>
      <p:sp>
        <p:nvSpPr>
          <p:cNvPr id="4" name="Slide Number Placeholder 3"/>
          <p:cNvSpPr>
            <a:spLocks noGrp="1"/>
          </p:cNvSpPr>
          <p:nvPr>
            <p:ph type="sldNum" sz="quarter" idx="11"/>
          </p:nvPr>
        </p:nvSpPr>
        <p:spPr/>
        <p:txBody>
          <a:bodyPr/>
          <a:lstStyle/>
          <a:p>
            <a:fld id="{47547CF9-5B10-D24F-A8D7-45A9778164F7}" type="slidenum">
              <a:rPr lang="uk-UA" smtClean="0"/>
              <a:pPr/>
              <a:t>41</a:t>
            </a:fld>
            <a:endParaRPr lang="uk-UA" dirty="0"/>
          </a:p>
        </p:txBody>
      </p:sp>
    </p:spTree>
    <p:extLst>
      <p:ext uri="{BB962C8B-B14F-4D97-AF65-F5344CB8AC3E}">
        <p14:creationId xmlns:p14="http://schemas.microsoft.com/office/powerpoint/2010/main" val="28288967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VPC (2/6) – Controller creation</a:t>
            </a:r>
          </a:p>
        </p:txBody>
      </p:sp>
      <p:sp>
        <p:nvSpPr>
          <p:cNvPr id="3" name="Content Placeholder 2"/>
          <p:cNvSpPr>
            <a:spLocks noGrp="1"/>
          </p:cNvSpPr>
          <p:nvPr>
            <p:ph idx="1"/>
          </p:nvPr>
        </p:nvSpPr>
        <p:spPr>
          <a:xfrm>
            <a:off x="438496" y="1131570"/>
            <a:ext cx="7562504" cy="754380"/>
          </a:xfrm>
        </p:spPr>
        <p:txBody>
          <a:bodyPr>
            <a:normAutofit/>
          </a:bodyPr>
          <a:lstStyle/>
          <a:p>
            <a:r>
              <a:rPr lang="en-US" dirty="0"/>
              <a:t>To include the simulation dataset in </a:t>
            </a:r>
            <a:r>
              <a:rPr lang="en-US" dirty="0" err="1"/>
              <a:t>ggPMX</a:t>
            </a:r>
            <a:r>
              <a:rPr lang="en-US" dirty="0"/>
              <a:t>, create a “simulation object” using </a:t>
            </a:r>
            <a:r>
              <a:rPr lang="en-US" b="1" dirty="0" err="1">
                <a:solidFill>
                  <a:srgbClr val="FF0000"/>
                </a:solidFill>
              </a:rPr>
              <a:t>pmx_sim</a:t>
            </a:r>
            <a:r>
              <a:rPr lang="en-US" b="1" dirty="0">
                <a:solidFill>
                  <a:srgbClr val="FF0000"/>
                </a:solidFill>
              </a:rPr>
              <a:t>() </a:t>
            </a:r>
            <a:r>
              <a:rPr lang="en-US" dirty="0"/>
              <a:t>and pass it as an argument to the controller.</a:t>
            </a:r>
          </a:p>
        </p:txBody>
      </p:sp>
      <p:sp>
        <p:nvSpPr>
          <p:cNvPr id="4" name="Footer Placeholder 3"/>
          <p:cNvSpPr>
            <a:spLocks noGrp="1"/>
          </p:cNvSpPr>
          <p:nvPr>
            <p:ph type="ftr" sz="quarter" idx="10"/>
          </p:nvPr>
        </p:nvSpPr>
        <p:spPr/>
        <p:txBody>
          <a:bodyPr/>
          <a:lstStyle/>
          <a:p>
            <a:r>
              <a:rPr lang="en-US"/>
              <a:t>ggPMX</a:t>
            </a:r>
            <a:endParaRPr lang="en-US" dirty="0"/>
          </a:p>
        </p:txBody>
      </p:sp>
      <p:sp>
        <p:nvSpPr>
          <p:cNvPr id="6" name="Rectangle 5"/>
          <p:cNvSpPr/>
          <p:nvPr/>
        </p:nvSpPr>
        <p:spPr>
          <a:xfrm>
            <a:off x="438495" y="2057401"/>
            <a:ext cx="8248305" cy="2354491"/>
          </a:xfrm>
          <a:prstGeom prst="rect">
            <a:avLst/>
          </a:prstGeom>
          <a:solidFill>
            <a:schemeClr val="accent4">
              <a:lumMod val="20000"/>
              <a:lumOff val="80000"/>
            </a:schemeClr>
          </a:solidFill>
        </p:spPr>
        <p:txBody>
          <a:bodyPr wrap="square">
            <a:spAutoFit/>
          </a:bodyPr>
          <a:lstStyle/>
          <a:p>
            <a:r>
              <a:rPr lang="en-US" sz="1050" dirty="0" err="1">
                <a:solidFill>
                  <a:srgbClr val="000000"/>
                </a:solidFill>
                <a:latin typeface="Consolas" panose="020B0609020204030204" pitchFamily="49" charset="0"/>
                <a:cs typeface="Consolas" panose="020B0609020204030204" pitchFamily="49" charset="0"/>
              </a:rPr>
              <a:t>theoph_path</a:t>
            </a:r>
            <a:r>
              <a:rPr lang="en-US" sz="1050" dirty="0">
                <a:solidFill>
                  <a:srgbClr val="000000"/>
                </a:solidFill>
                <a:latin typeface="Consolas" panose="020B0609020204030204" pitchFamily="49" charset="0"/>
                <a:cs typeface="Consolas" panose="020B0609020204030204" pitchFamily="49" charset="0"/>
              </a:rPr>
              <a:t> &lt;- </a:t>
            </a:r>
            <a:r>
              <a:rPr lang="en-US" sz="1050" b="1" dirty="0" err="1">
                <a:solidFill>
                  <a:srgbClr val="214A88"/>
                </a:solidFill>
                <a:latin typeface="Consolas" panose="020B0609020204030204" pitchFamily="49" charset="0"/>
                <a:cs typeface="Consolas" panose="020B0609020204030204" pitchFamily="49" charset="0"/>
              </a:rPr>
              <a:t>file.path</a:t>
            </a:r>
            <a:r>
              <a:rPr lang="en-US" sz="1050" dirty="0">
                <a:solidFill>
                  <a:srgbClr val="000000"/>
                </a:solidFill>
                <a:latin typeface="Consolas" panose="020B0609020204030204" pitchFamily="49" charset="0"/>
                <a:cs typeface="Consolas" panose="020B0609020204030204" pitchFamily="49" charset="0"/>
              </a:rPr>
              <a:t>(</a:t>
            </a:r>
            <a:r>
              <a:rPr lang="en-US" sz="1050" b="1" dirty="0" err="1">
                <a:solidFill>
                  <a:srgbClr val="214A88"/>
                </a:solidFill>
                <a:latin typeface="Consolas" panose="020B0609020204030204" pitchFamily="49" charset="0"/>
                <a:cs typeface="Consolas" panose="020B0609020204030204" pitchFamily="49" charset="0"/>
              </a:rPr>
              <a:t>system.file</a:t>
            </a:r>
            <a:r>
              <a:rPr lang="en-US" sz="1050" dirty="0">
                <a:solidFill>
                  <a:srgbClr val="000000"/>
                </a:solidFill>
                <a:latin typeface="Consolas" panose="020B0609020204030204" pitchFamily="49" charset="0"/>
                <a:cs typeface="Consolas" panose="020B0609020204030204" pitchFamily="49" charset="0"/>
              </a:rPr>
              <a:t>(</a:t>
            </a:r>
            <a:r>
              <a:rPr lang="en-US" sz="1050" dirty="0">
                <a:solidFill>
                  <a:srgbClr val="214A88"/>
                </a:solidFill>
                <a:latin typeface="Consolas" panose="020B0609020204030204" pitchFamily="49" charset="0"/>
                <a:cs typeface="Consolas" panose="020B0609020204030204" pitchFamily="49" charset="0"/>
              </a:rPr>
              <a:t>package = </a:t>
            </a:r>
            <a:r>
              <a:rPr lang="en-US" sz="1050" dirty="0">
                <a:solidFill>
                  <a:srgbClr val="4F9A05"/>
                </a:solidFill>
                <a:latin typeface="Consolas" panose="020B0609020204030204" pitchFamily="49" charset="0"/>
                <a:cs typeface="Consolas" panose="020B0609020204030204" pitchFamily="49" charset="0"/>
              </a:rPr>
              <a:t>"</a:t>
            </a:r>
            <a:r>
              <a:rPr lang="en-US" sz="1050" dirty="0" err="1">
                <a:solidFill>
                  <a:srgbClr val="4F9A05"/>
                </a:solidFill>
                <a:latin typeface="Consolas" panose="020B0609020204030204" pitchFamily="49" charset="0"/>
                <a:cs typeface="Consolas" panose="020B0609020204030204" pitchFamily="49" charset="0"/>
              </a:rPr>
              <a:t>ggPMX</a:t>
            </a:r>
            <a:r>
              <a:rPr lang="en-US" sz="1050" dirty="0">
                <a:solidFill>
                  <a:srgbClr val="4F9A05"/>
                </a:solidFill>
                <a:latin typeface="Consolas" panose="020B0609020204030204" pitchFamily="49" charset="0"/>
                <a:cs typeface="Consolas" panose="020B0609020204030204" pitchFamily="49" charset="0"/>
              </a:rPr>
              <a:t>"</a:t>
            </a:r>
            <a:r>
              <a:rPr lang="en-US" sz="1050" dirty="0">
                <a:solidFill>
                  <a:srgbClr val="000000"/>
                </a:solidFill>
                <a:latin typeface="Consolas" panose="020B0609020204030204" pitchFamily="49" charset="0"/>
                <a:cs typeface="Consolas" panose="020B0609020204030204" pitchFamily="49" charset="0"/>
              </a:rPr>
              <a:t>), </a:t>
            </a:r>
            <a:r>
              <a:rPr lang="en-US" sz="1050" dirty="0">
                <a:solidFill>
                  <a:srgbClr val="4F9A05"/>
                </a:solidFill>
                <a:latin typeface="Consolas" panose="020B0609020204030204" pitchFamily="49" charset="0"/>
                <a:cs typeface="Consolas" panose="020B0609020204030204" pitchFamily="49" charset="0"/>
              </a:rPr>
              <a:t>"</a:t>
            </a:r>
            <a:r>
              <a:rPr lang="en-US" sz="1050" dirty="0" err="1">
                <a:solidFill>
                  <a:srgbClr val="4F9A05"/>
                </a:solidFill>
                <a:latin typeface="Consolas" panose="020B0609020204030204" pitchFamily="49" charset="0"/>
                <a:cs typeface="Consolas" panose="020B0609020204030204" pitchFamily="49" charset="0"/>
              </a:rPr>
              <a:t>testdata</a:t>
            </a:r>
            <a:r>
              <a:rPr lang="en-US" sz="1050" dirty="0">
                <a:solidFill>
                  <a:srgbClr val="4F9A05"/>
                </a:solidFill>
                <a:latin typeface="Consolas" panose="020B0609020204030204" pitchFamily="49" charset="0"/>
                <a:cs typeface="Consolas" panose="020B0609020204030204" pitchFamily="49" charset="0"/>
              </a:rPr>
              <a:t>"</a:t>
            </a:r>
            <a:r>
              <a:rPr lang="en-US" sz="1050" dirty="0">
                <a:solidFill>
                  <a:srgbClr val="000000"/>
                </a:solidFill>
                <a:latin typeface="Consolas" panose="020B0609020204030204" pitchFamily="49" charset="0"/>
                <a:cs typeface="Consolas" panose="020B0609020204030204" pitchFamily="49" charset="0"/>
              </a:rPr>
              <a:t>,</a:t>
            </a:r>
            <a:r>
              <a:rPr lang="en-US" sz="1050" dirty="0">
                <a:solidFill>
                  <a:srgbClr val="4F9A05"/>
                </a:solidFill>
                <a:latin typeface="Consolas" panose="020B0609020204030204" pitchFamily="49" charset="0"/>
                <a:cs typeface="Consolas" panose="020B0609020204030204" pitchFamily="49" charset="0"/>
              </a:rPr>
              <a:t>"theophylline"</a:t>
            </a:r>
            <a:r>
              <a:rPr lang="en-US" sz="1050" dirty="0">
                <a:solidFill>
                  <a:srgbClr val="000000"/>
                </a:solidFill>
                <a:latin typeface="Consolas" panose="020B0609020204030204" pitchFamily="49" charset="0"/>
                <a:cs typeface="Consolas" panose="020B0609020204030204" pitchFamily="49" charset="0"/>
              </a:rPr>
              <a:t>)</a:t>
            </a:r>
          </a:p>
          <a:p>
            <a:endParaRPr lang="en-US" sz="1050" dirty="0">
              <a:solidFill>
                <a:srgbClr val="000000"/>
              </a:solidFill>
              <a:latin typeface="Consolas" panose="020B0609020204030204" pitchFamily="49" charset="0"/>
              <a:cs typeface="Consolas" panose="020B0609020204030204" pitchFamily="49" charset="0"/>
            </a:endParaRPr>
          </a:p>
          <a:p>
            <a:r>
              <a:rPr lang="en-US" sz="1050" dirty="0">
                <a:solidFill>
                  <a:srgbClr val="000000"/>
                </a:solidFill>
                <a:latin typeface="Consolas" panose="020B0609020204030204" pitchFamily="49" charset="0"/>
                <a:cs typeface="Consolas" panose="020B0609020204030204" pitchFamily="49" charset="0"/>
              </a:rPr>
              <a:t>WORK_DIR   &lt;- </a:t>
            </a:r>
            <a:r>
              <a:rPr lang="en-US" sz="1050" b="1" dirty="0" err="1">
                <a:solidFill>
                  <a:srgbClr val="214A88"/>
                </a:solidFill>
                <a:latin typeface="Consolas" panose="020B0609020204030204" pitchFamily="49" charset="0"/>
                <a:cs typeface="Consolas" panose="020B0609020204030204" pitchFamily="49" charset="0"/>
              </a:rPr>
              <a:t>file.path</a:t>
            </a:r>
            <a:r>
              <a:rPr lang="en-US" sz="1050" dirty="0">
                <a:solidFill>
                  <a:srgbClr val="000000"/>
                </a:solidFill>
                <a:latin typeface="Consolas" panose="020B0609020204030204" pitchFamily="49" charset="0"/>
                <a:cs typeface="Consolas" panose="020B0609020204030204" pitchFamily="49" charset="0"/>
              </a:rPr>
              <a:t>(</a:t>
            </a:r>
            <a:r>
              <a:rPr lang="en-US" sz="1050" dirty="0" err="1">
                <a:solidFill>
                  <a:srgbClr val="000000"/>
                </a:solidFill>
                <a:latin typeface="Consolas" panose="020B0609020204030204" pitchFamily="49" charset="0"/>
                <a:cs typeface="Consolas" panose="020B0609020204030204" pitchFamily="49" charset="0"/>
              </a:rPr>
              <a:t>theoph_path</a:t>
            </a:r>
            <a:r>
              <a:rPr lang="en-US" sz="1050" dirty="0">
                <a:solidFill>
                  <a:srgbClr val="000000"/>
                </a:solidFill>
                <a:latin typeface="Consolas" panose="020B0609020204030204" pitchFamily="49" charset="0"/>
                <a:cs typeface="Consolas" panose="020B0609020204030204" pitchFamily="49" charset="0"/>
              </a:rPr>
              <a:t>, </a:t>
            </a:r>
            <a:r>
              <a:rPr lang="en-US" sz="1050" dirty="0">
                <a:solidFill>
                  <a:srgbClr val="4F9A05"/>
                </a:solidFill>
                <a:latin typeface="Consolas" panose="020B0609020204030204" pitchFamily="49" charset="0"/>
                <a:cs typeface="Consolas" panose="020B0609020204030204" pitchFamily="49" charset="0"/>
              </a:rPr>
              <a:t>"Monolix"</a:t>
            </a:r>
            <a:r>
              <a:rPr lang="en-US" sz="1050" dirty="0">
                <a:solidFill>
                  <a:srgbClr val="000000"/>
                </a:solidFill>
                <a:latin typeface="Consolas" panose="020B0609020204030204" pitchFamily="49" charset="0"/>
                <a:cs typeface="Consolas" panose="020B0609020204030204" pitchFamily="49" charset="0"/>
              </a:rPr>
              <a:t>)</a:t>
            </a:r>
          </a:p>
          <a:p>
            <a:r>
              <a:rPr lang="en-US" sz="1050" dirty="0" err="1">
                <a:solidFill>
                  <a:srgbClr val="000000"/>
                </a:solidFill>
                <a:latin typeface="Consolas" panose="020B0609020204030204" pitchFamily="49" charset="0"/>
                <a:cs typeface="Consolas" panose="020B0609020204030204" pitchFamily="49" charset="0"/>
              </a:rPr>
              <a:t>input_file</a:t>
            </a:r>
            <a:r>
              <a:rPr lang="en-US" sz="1050" dirty="0">
                <a:solidFill>
                  <a:srgbClr val="000000"/>
                </a:solidFill>
                <a:latin typeface="Consolas" panose="020B0609020204030204" pitchFamily="49" charset="0"/>
                <a:cs typeface="Consolas" panose="020B0609020204030204" pitchFamily="49" charset="0"/>
              </a:rPr>
              <a:t> &lt;- </a:t>
            </a:r>
            <a:r>
              <a:rPr lang="en-US" sz="1050" b="1" dirty="0" err="1">
                <a:solidFill>
                  <a:srgbClr val="214A88"/>
                </a:solidFill>
                <a:latin typeface="Consolas" panose="020B0609020204030204" pitchFamily="49" charset="0"/>
                <a:cs typeface="Consolas" panose="020B0609020204030204" pitchFamily="49" charset="0"/>
              </a:rPr>
              <a:t>file.path</a:t>
            </a:r>
            <a:r>
              <a:rPr lang="en-US" sz="1050" dirty="0">
                <a:solidFill>
                  <a:srgbClr val="000000"/>
                </a:solidFill>
                <a:latin typeface="Consolas" panose="020B0609020204030204" pitchFamily="49" charset="0"/>
                <a:cs typeface="Consolas" panose="020B0609020204030204" pitchFamily="49" charset="0"/>
              </a:rPr>
              <a:t>(</a:t>
            </a:r>
            <a:r>
              <a:rPr lang="en-US" sz="1050" dirty="0" err="1">
                <a:solidFill>
                  <a:srgbClr val="000000"/>
                </a:solidFill>
                <a:latin typeface="Consolas" panose="020B0609020204030204" pitchFamily="49" charset="0"/>
                <a:cs typeface="Consolas" panose="020B0609020204030204" pitchFamily="49" charset="0"/>
              </a:rPr>
              <a:t>theoph_path</a:t>
            </a:r>
            <a:r>
              <a:rPr lang="en-US" sz="1050" dirty="0">
                <a:solidFill>
                  <a:srgbClr val="000000"/>
                </a:solidFill>
                <a:latin typeface="Consolas" panose="020B0609020204030204" pitchFamily="49" charset="0"/>
                <a:cs typeface="Consolas" panose="020B0609020204030204" pitchFamily="49" charset="0"/>
              </a:rPr>
              <a:t>, </a:t>
            </a:r>
            <a:r>
              <a:rPr lang="en-US" sz="1050" dirty="0">
                <a:solidFill>
                  <a:srgbClr val="4F9A05"/>
                </a:solidFill>
                <a:latin typeface="Consolas" panose="020B0609020204030204" pitchFamily="49" charset="0"/>
                <a:cs typeface="Consolas" panose="020B0609020204030204" pitchFamily="49" charset="0"/>
              </a:rPr>
              <a:t>"data_pk.csv"</a:t>
            </a:r>
            <a:r>
              <a:rPr lang="en-US" sz="1050" dirty="0">
                <a:solidFill>
                  <a:srgbClr val="000000"/>
                </a:solidFill>
                <a:latin typeface="Consolas" panose="020B0609020204030204" pitchFamily="49" charset="0"/>
                <a:cs typeface="Consolas" panose="020B0609020204030204" pitchFamily="49" charset="0"/>
              </a:rPr>
              <a:t>)</a:t>
            </a:r>
          </a:p>
          <a:p>
            <a:r>
              <a:rPr lang="en-US" sz="1050" dirty="0" err="1">
                <a:solidFill>
                  <a:srgbClr val="000000"/>
                </a:solidFill>
                <a:latin typeface="Consolas" panose="020B0609020204030204" pitchFamily="49" charset="0"/>
                <a:cs typeface="Consolas" panose="020B0609020204030204" pitchFamily="49" charset="0"/>
              </a:rPr>
              <a:t>vpc_file</a:t>
            </a:r>
            <a:r>
              <a:rPr lang="en-US" sz="1050" dirty="0">
                <a:solidFill>
                  <a:srgbClr val="000000"/>
                </a:solidFill>
                <a:latin typeface="Consolas" panose="020B0609020204030204" pitchFamily="49" charset="0"/>
                <a:cs typeface="Consolas" panose="020B0609020204030204" pitchFamily="49" charset="0"/>
              </a:rPr>
              <a:t>   &lt;- </a:t>
            </a:r>
            <a:r>
              <a:rPr lang="en-US" sz="1050" b="1" dirty="0" err="1">
                <a:solidFill>
                  <a:srgbClr val="214A88"/>
                </a:solidFill>
                <a:latin typeface="Consolas" panose="020B0609020204030204" pitchFamily="49" charset="0"/>
                <a:cs typeface="Consolas" panose="020B0609020204030204" pitchFamily="49" charset="0"/>
              </a:rPr>
              <a:t>file.path</a:t>
            </a:r>
            <a:r>
              <a:rPr lang="en-US" sz="1050" dirty="0">
                <a:solidFill>
                  <a:srgbClr val="000000"/>
                </a:solidFill>
                <a:latin typeface="Consolas" panose="020B0609020204030204" pitchFamily="49" charset="0"/>
                <a:cs typeface="Consolas" panose="020B0609020204030204" pitchFamily="49" charset="0"/>
              </a:rPr>
              <a:t>(</a:t>
            </a:r>
            <a:r>
              <a:rPr lang="en-US" sz="1050" dirty="0" err="1">
                <a:solidFill>
                  <a:srgbClr val="000000"/>
                </a:solidFill>
                <a:latin typeface="Consolas" panose="020B0609020204030204" pitchFamily="49" charset="0"/>
                <a:cs typeface="Consolas" panose="020B0609020204030204" pitchFamily="49" charset="0"/>
              </a:rPr>
              <a:t>theoph_path</a:t>
            </a:r>
            <a:r>
              <a:rPr lang="en-US" sz="1050" dirty="0">
                <a:solidFill>
                  <a:srgbClr val="000000"/>
                </a:solidFill>
                <a:latin typeface="Consolas" panose="020B0609020204030204" pitchFamily="49" charset="0"/>
                <a:cs typeface="Consolas" panose="020B0609020204030204" pitchFamily="49" charset="0"/>
              </a:rPr>
              <a:t>, </a:t>
            </a:r>
            <a:r>
              <a:rPr lang="en-US" sz="1050" dirty="0">
                <a:solidFill>
                  <a:srgbClr val="4F9A05"/>
                </a:solidFill>
                <a:latin typeface="Consolas" panose="020B0609020204030204" pitchFamily="49" charset="0"/>
                <a:cs typeface="Consolas" panose="020B0609020204030204" pitchFamily="49" charset="0"/>
              </a:rPr>
              <a:t>"sim.csv"</a:t>
            </a:r>
            <a:r>
              <a:rPr lang="en-US" sz="1050" dirty="0">
                <a:solidFill>
                  <a:srgbClr val="000000"/>
                </a:solidFill>
                <a:latin typeface="Consolas" panose="020B0609020204030204" pitchFamily="49" charset="0"/>
                <a:cs typeface="Consolas" panose="020B0609020204030204" pitchFamily="49" charset="0"/>
              </a:rPr>
              <a:t>)</a:t>
            </a:r>
          </a:p>
          <a:p>
            <a:endParaRPr lang="en-US" sz="1050" dirty="0">
              <a:solidFill>
                <a:srgbClr val="000000"/>
              </a:solidFill>
              <a:latin typeface="Consolas" panose="020B0609020204030204" pitchFamily="49" charset="0"/>
              <a:cs typeface="Consolas" panose="020B0609020204030204" pitchFamily="49" charset="0"/>
            </a:endParaRPr>
          </a:p>
          <a:p>
            <a:r>
              <a:rPr lang="en-US" sz="1050" dirty="0" err="1">
                <a:solidFill>
                  <a:srgbClr val="000000"/>
                </a:solidFill>
                <a:latin typeface="Consolas" panose="020B0609020204030204" pitchFamily="49" charset="0"/>
                <a:cs typeface="Consolas" panose="020B0609020204030204" pitchFamily="49" charset="0"/>
              </a:rPr>
              <a:t>ctr</a:t>
            </a:r>
            <a:r>
              <a:rPr lang="en-US" sz="1050" dirty="0">
                <a:solidFill>
                  <a:srgbClr val="000000"/>
                </a:solidFill>
                <a:latin typeface="Consolas" panose="020B0609020204030204" pitchFamily="49" charset="0"/>
                <a:cs typeface="Consolas" panose="020B0609020204030204" pitchFamily="49" charset="0"/>
              </a:rPr>
              <a:t> 	  &lt;- </a:t>
            </a:r>
            <a:r>
              <a:rPr lang="en-US" sz="1050" b="1" dirty="0" err="1">
                <a:solidFill>
                  <a:srgbClr val="214A88"/>
                </a:solidFill>
                <a:latin typeface="Consolas" panose="020B0609020204030204" pitchFamily="49" charset="0"/>
                <a:cs typeface="Consolas" panose="020B0609020204030204" pitchFamily="49" charset="0"/>
              </a:rPr>
              <a:t>pmx_mlx</a:t>
            </a:r>
            <a:r>
              <a:rPr lang="en-US" sz="1050" dirty="0">
                <a:solidFill>
                  <a:srgbClr val="000000"/>
                </a:solidFill>
                <a:latin typeface="Consolas" panose="020B0609020204030204" pitchFamily="49" charset="0"/>
                <a:cs typeface="Consolas" panose="020B0609020204030204" pitchFamily="49" charset="0"/>
              </a:rPr>
              <a:t>(</a:t>
            </a:r>
            <a:r>
              <a:rPr lang="en-US" sz="1050" dirty="0" err="1">
                <a:solidFill>
                  <a:srgbClr val="214A88"/>
                </a:solidFill>
                <a:latin typeface="Consolas" panose="020B0609020204030204" pitchFamily="49" charset="0"/>
                <a:cs typeface="Consolas" panose="020B0609020204030204" pitchFamily="49" charset="0"/>
              </a:rPr>
              <a:t>config</a:t>
            </a:r>
            <a:r>
              <a:rPr lang="en-US" sz="1050" dirty="0">
                <a:solidFill>
                  <a:srgbClr val="214A88"/>
                </a:solidFill>
                <a:latin typeface="Consolas" panose="020B0609020204030204" pitchFamily="49" charset="0"/>
                <a:cs typeface="Consolas" panose="020B0609020204030204" pitchFamily="49" charset="0"/>
              </a:rPr>
              <a:t> = </a:t>
            </a:r>
            <a:r>
              <a:rPr lang="en-US" sz="1050" dirty="0">
                <a:solidFill>
                  <a:srgbClr val="4F9A05"/>
                </a:solidFill>
                <a:latin typeface="Consolas" panose="020B0609020204030204" pitchFamily="49" charset="0"/>
                <a:cs typeface="Consolas" panose="020B0609020204030204" pitchFamily="49" charset="0"/>
              </a:rPr>
              <a:t>"standing"</a:t>
            </a:r>
            <a:r>
              <a:rPr lang="en-US" sz="1050" dirty="0">
                <a:solidFill>
                  <a:srgbClr val="000000"/>
                </a:solidFill>
                <a:latin typeface="Consolas" panose="020B0609020204030204" pitchFamily="49" charset="0"/>
                <a:cs typeface="Consolas" panose="020B0609020204030204" pitchFamily="49" charset="0"/>
              </a:rPr>
              <a:t>,</a:t>
            </a:r>
          </a:p>
          <a:p>
            <a:r>
              <a:rPr lang="en-US" sz="1050" dirty="0">
                <a:solidFill>
                  <a:srgbClr val="214A88"/>
                </a:solidFill>
                <a:latin typeface="Consolas" panose="020B0609020204030204" pitchFamily="49" charset="0"/>
                <a:cs typeface="Consolas" panose="020B0609020204030204" pitchFamily="49" charset="0"/>
              </a:rPr>
              <a:t>		    directory = </a:t>
            </a:r>
            <a:r>
              <a:rPr lang="en-US" sz="1050" dirty="0">
                <a:solidFill>
                  <a:srgbClr val="000000"/>
                </a:solidFill>
                <a:latin typeface="Consolas" panose="020B0609020204030204" pitchFamily="49" charset="0"/>
                <a:cs typeface="Consolas" panose="020B0609020204030204" pitchFamily="49" charset="0"/>
              </a:rPr>
              <a:t>WORK_DIR,</a:t>
            </a:r>
          </a:p>
          <a:p>
            <a:r>
              <a:rPr lang="en-US" sz="1050" dirty="0">
                <a:solidFill>
                  <a:srgbClr val="214A88"/>
                </a:solidFill>
                <a:latin typeface="Consolas" panose="020B0609020204030204" pitchFamily="49" charset="0"/>
                <a:cs typeface="Consolas" panose="020B0609020204030204" pitchFamily="49" charset="0"/>
              </a:rPr>
              <a:t>		    input = </a:t>
            </a:r>
            <a:r>
              <a:rPr lang="en-US" sz="1050" dirty="0" err="1">
                <a:solidFill>
                  <a:srgbClr val="000000"/>
                </a:solidFill>
                <a:latin typeface="Consolas" panose="020B0609020204030204" pitchFamily="49" charset="0"/>
                <a:cs typeface="Consolas" panose="020B0609020204030204" pitchFamily="49" charset="0"/>
              </a:rPr>
              <a:t>input_file</a:t>
            </a:r>
            <a:r>
              <a:rPr lang="en-US" sz="1050" dirty="0">
                <a:solidFill>
                  <a:srgbClr val="000000"/>
                </a:solidFill>
                <a:latin typeface="Consolas" panose="020B0609020204030204" pitchFamily="49" charset="0"/>
                <a:cs typeface="Consolas" panose="020B0609020204030204" pitchFamily="49" charset="0"/>
              </a:rPr>
              <a:t>,</a:t>
            </a:r>
          </a:p>
          <a:p>
            <a:r>
              <a:rPr lang="en-US" sz="1050" dirty="0">
                <a:solidFill>
                  <a:srgbClr val="214A88"/>
                </a:solidFill>
                <a:latin typeface="Consolas" panose="020B0609020204030204" pitchFamily="49" charset="0"/>
                <a:cs typeface="Consolas" panose="020B0609020204030204" pitchFamily="49" charset="0"/>
              </a:rPr>
              <a:t>		    dv = </a:t>
            </a:r>
            <a:r>
              <a:rPr lang="en-US" sz="1050" dirty="0">
                <a:solidFill>
                  <a:srgbClr val="4F9A05"/>
                </a:solidFill>
                <a:latin typeface="Consolas" panose="020B0609020204030204" pitchFamily="49" charset="0"/>
                <a:cs typeface="Consolas" panose="020B0609020204030204" pitchFamily="49" charset="0"/>
              </a:rPr>
              <a:t>"Y"</a:t>
            </a:r>
            <a:r>
              <a:rPr lang="en-US" sz="1050" dirty="0">
                <a:solidFill>
                  <a:srgbClr val="000000"/>
                </a:solidFill>
                <a:latin typeface="Consolas" panose="020B0609020204030204" pitchFamily="49" charset="0"/>
                <a:cs typeface="Consolas" panose="020B0609020204030204" pitchFamily="49" charset="0"/>
              </a:rPr>
              <a:t>,</a:t>
            </a:r>
          </a:p>
          <a:p>
            <a:r>
              <a:rPr lang="en-US" sz="1050" dirty="0">
                <a:solidFill>
                  <a:srgbClr val="214A88"/>
                </a:solidFill>
                <a:latin typeface="Consolas" panose="020B0609020204030204" pitchFamily="49" charset="0"/>
                <a:cs typeface="Consolas" panose="020B0609020204030204" pitchFamily="49" charset="0"/>
              </a:rPr>
              <a:t>		    cats = </a:t>
            </a:r>
            <a:r>
              <a:rPr lang="en-US" sz="1050" b="1" dirty="0">
                <a:solidFill>
                  <a:srgbClr val="214A88"/>
                </a:solidFill>
                <a:latin typeface="Consolas" panose="020B0609020204030204" pitchFamily="49" charset="0"/>
                <a:cs typeface="Consolas" panose="020B0609020204030204" pitchFamily="49" charset="0"/>
              </a:rPr>
              <a:t>c</a:t>
            </a:r>
            <a:r>
              <a:rPr lang="en-US" sz="1050" dirty="0">
                <a:solidFill>
                  <a:srgbClr val="000000"/>
                </a:solidFill>
                <a:latin typeface="Consolas" panose="020B0609020204030204" pitchFamily="49" charset="0"/>
                <a:cs typeface="Consolas" panose="020B0609020204030204" pitchFamily="49" charset="0"/>
              </a:rPr>
              <a:t>(</a:t>
            </a:r>
            <a:r>
              <a:rPr lang="en-US" sz="1050" dirty="0">
                <a:solidFill>
                  <a:srgbClr val="4F9A05"/>
                </a:solidFill>
                <a:latin typeface="Consolas" panose="020B0609020204030204" pitchFamily="49" charset="0"/>
                <a:cs typeface="Consolas" panose="020B0609020204030204" pitchFamily="49" charset="0"/>
              </a:rPr>
              <a:t>"SEX"</a:t>
            </a:r>
            <a:r>
              <a:rPr lang="en-US" sz="1050" dirty="0">
                <a:solidFill>
                  <a:srgbClr val="000000"/>
                </a:solidFill>
                <a:latin typeface="Consolas" panose="020B0609020204030204" pitchFamily="49" charset="0"/>
                <a:cs typeface="Consolas" panose="020B0609020204030204" pitchFamily="49" charset="0"/>
              </a:rPr>
              <a:t>),</a:t>
            </a:r>
          </a:p>
          <a:p>
            <a:r>
              <a:rPr lang="en-US" sz="1050" dirty="0">
                <a:solidFill>
                  <a:srgbClr val="214A88"/>
                </a:solidFill>
                <a:latin typeface="Consolas" panose="020B0609020204030204" pitchFamily="49" charset="0"/>
                <a:cs typeface="Consolas" panose="020B0609020204030204" pitchFamily="49" charset="0"/>
              </a:rPr>
              <a:t>		    </a:t>
            </a:r>
            <a:r>
              <a:rPr lang="en-US" sz="1050" dirty="0" err="1">
                <a:solidFill>
                  <a:srgbClr val="214A88"/>
                </a:solidFill>
                <a:latin typeface="Consolas" panose="020B0609020204030204" pitchFamily="49" charset="0"/>
                <a:cs typeface="Consolas" panose="020B0609020204030204" pitchFamily="49" charset="0"/>
              </a:rPr>
              <a:t>conts</a:t>
            </a:r>
            <a:r>
              <a:rPr lang="en-US" sz="1050" dirty="0">
                <a:solidFill>
                  <a:srgbClr val="214A88"/>
                </a:solidFill>
                <a:latin typeface="Consolas" panose="020B0609020204030204" pitchFamily="49" charset="0"/>
                <a:cs typeface="Consolas" panose="020B0609020204030204" pitchFamily="49" charset="0"/>
              </a:rPr>
              <a:t> = </a:t>
            </a:r>
            <a:r>
              <a:rPr lang="en-US" sz="1050" b="1" dirty="0">
                <a:solidFill>
                  <a:srgbClr val="214A88"/>
                </a:solidFill>
                <a:latin typeface="Consolas" panose="020B0609020204030204" pitchFamily="49" charset="0"/>
                <a:cs typeface="Consolas" panose="020B0609020204030204" pitchFamily="49" charset="0"/>
              </a:rPr>
              <a:t>c</a:t>
            </a:r>
            <a:r>
              <a:rPr lang="en-US" sz="1050" dirty="0">
                <a:solidFill>
                  <a:srgbClr val="000000"/>
                </a:solidFill>
                <a:latin typeface="Consolas" panose="020B0609020204030204" pitchFamily="49" charset="0"/>
                <a:cs typeface="Consolas" panose="020B0609020204030204" pitchFamily="49" charset="0"/>
              </a:rPr>
              <a:t>(</a:t>
            </a:r>
            <a:r>
              <a:rPr lang="en-US" sz="1050" dirty="0">
                <a:solidFill>
                  <a:srgbClr val="4F9A05"/>
                </a:solidFill>
                <a:latin typeface="Consolas" panose="020B0609020204030204" pitchFamily="49" charset="0"/>
                <a:cs typeface="Consolas" panose="020B0609020204030204" pitchFamily="49" charset="0"/>
              </a:rPr>
              <a:t>"WT0"</a:t>
            </a:r>
            <a:r>
              <a:rPr lang="en-US" sz="1050" dirty="0">
                <a:solidFill>
                  <a:srgbClr val="000000"/>
                </a:solidFill>
                <a:latin typeface="Consolas" panose="020B0609020204030204" pitchFamily="49" charset="0"/>
                <a:cs typeface="Consolas" panose="020B0609020204030204" pitchFamily="49" charset="0"/>
              </a:rPr>
              <a:t>, </a:t>
            </a:r>
            <a:r>
              <a:rPr lang="en-US" sz="1050" dirty="0">
                <a:solidFill>
                  <a:srgbClr val="4F9A05"/>
                </a:solidFill>
                <a:latin typeface="Consolas" panose="020B0609020204030204" pitchFamily="49" charset="0"/>
                <a:cs typeface="Consolas" panose="020B0609020204030204" pitchFamily="49" charset="0"/>
              </a:rPr>
              <a:t>"AGE0"</a:t>
            </a:r>
            <a:r>
              <a:rPr lang="en-US" sz="1050" dirty="0">
                <a:solidFill>
                  <a:srgbClr val="000000"/>
                </a:solidFill>
                <a:latin typeface="Consolas" panose="020B0609020204030204" pitchFamily="49" charset="0"/>
                <a:cs typeface="Consolas" panose="020B0609020204030204" pitchFamily="49" charset="0"/>
              </a:rPr>
              <a:t>),</a:t>
            </a:r>
          </a:p>
          <a:p>
            <a:r>
              <a:rPr lang="en-US" sz="1050" dirty="0">
                <a:solidFill>
                  <a:srgbClr val="214A88"/>
                </a:solidFill>
                <a:latin typeface="Consolas" panose="020B0609020204030204" pitchFamily="49" charset="0"/>
                <a:cs typeface="Consolas" panose="020B0609020204030204" pitchFamily="49" charset="0"/>
              </a:rPr>
              <a:t>		    </a:t>
            </a:r>
            <a:r>
              <a:rPr lang="en-US" sz="1050" dirty="0" err="1">
                <a:solidFill>
                  <a:srgbClr val="214A88"/>
                </a:solidFill>
                <a:latin typeface="Consolas" panose="020B0609020204030204" pitchFamily="49" charset="0"/>
                <a:cs typeface="Consolas" panose="020B0609020204030204" pitchFamily="49" charset="0"/>
              </a:rPr>
              <a:t>strats</a:t>
            </a:r>
            <a:r>
              <a:rPr lang="en-US" sz="1050" dirty="0">
                <a:solidFill>
                  <a:srgbClr val="214A88"/>
                </a:solidFill>
                <a:latin typeface="Consolas" panose="020B0609020204030204" pitchFamily="49" charset="0"/>
                <a:cs typeface="Consolas" panose="020B0609020204030204" pitchFamily="49" charset="0"/>
              </a:rPr>
              <a:t> = </a:t>
            </a:r>
            <a:r>
              <a:rPr lang="en-US" sz="1050" dirty="0">
                <a:solidFill>
                  <a:srgbClr val="4F9A05"/>
                </a:solidFill>
                <a:latin typeface="Consolas" panose="020B0609020204030204" pitchFamily="49" charset="0"/>
                <a:cs typeface="Consolas" panose="020B0609020204030204" pitchFamily="49" charset="0"/>
              </a:rPr>
              <a:t>"STUD"</a:t>
            </a:r>
            <a:r>
              <a:rPr lang="en-US" sz="1050" dirty="0">
                <a:solidFill>
                  <a:srgbClr val="000000"/>
                </a:solidFill>
                <a:latin typeface="Consolas" panose="020B0609020204030204" pitchFamily="49" charset="0"/>
                <a:cs typeface="Consolas" panose="020B0609020204030204" pitchFamily="49" charset="0"/>
              </a:rPr>
              <a:t>,</a:t>
            </a:r>
          </a:p>
          <a:p>
            <a:r>
              <a:rPr lang="en-US" sz="1050" dirty="0">
                <a:solidFill>
                  <a:srgbClr val="214A88"/>
                </a:solidFill>
                <a:latin typeface="Consolas" panose="020B0609020204030204" pitchFamily="49" charset="0"/>
                <a:cs typeface="Consolas" panose="020B0609020204030204" pitchFamily="49" charset="0"/>
              </a:rPr>
              <a:t>		    sim = </a:t>
            </a:r>
            <a:r>
              <a:rPr lang="en-US" sz="1050" b="1" dirty="0" err="1">
                <a:solidFill>
                  <a:srgbClr val="214A88"/>
                </a:solidFill>
                <a:latin typeface="Consolas" panose="020B0609020204030204" pitchFamily="49" charset="0"/>
                <a:cs typeface="Consolas" panose="020B0609020204030204" pitchFamily="49" charset="0"/>
              </a:rPr>
              <a:t>pmx_sim</a:t>
            </a:r>
            <a:r>
              <a:rPr lang="en-US" sz="1050" dirty="0">
                <a:solidFill>
                  <a:srgbClr val="000000"/>
                </a:solidFill>
                <a:latin typeface="Consolas" panose="020B0609020204030204" pitchFamily="49" charset="0"/>
                <a:cs typeface="Consolas" panose="020B0609020204030204" pitchFamily="49" charset="0"/>
              </a:rPr>
              <a:t>(</a:t>
            </a:r>
            <a:r>
              <a:rPr lang="en-US" sz="1050" dirty="0">
                <a:solidFill>
                  <a:srgbClr val="214A88"/>
                </a:solidFill>
                <a:latin typeface="Consolas" panose="020B0609020204030204" pitchFamily="49" charset="0"/>
                <a:cs typeface="Consolas" panose="020B0609020204030204" pitchFamily="49" charset="0"/>
              </a:rPr>
              <a:t>file = </a:t>
            </a:r>
            <a:r>
              <a:rPr lang="en-US" sz="1050" dirty="0" err="1">
                <a:solidFill>
                  <a:srgbClr val="000000"/>
                </a:solidFill>
                <a:latin typeface="Consolas" panose="020B0609020204030204" pitchFamily="49" charset="0"/>
                <a:cs typeface="Consolas" panose="020B0609020204030204" pitchFamily="49" charset="0"/>
              </a:rPr>
              <a:t>vpc_file</a:t>
            </a:r>
            <a:r>
              <a:rPr lang="en-US" sz="1050" dirty="0">
                <a:solidFill>
                  <a:srgbClr val="000000"/>
                </a:solidFill>
                <a:latin typeface="Consolas" panose="020B0609020204030204" pitchFamily="49" charset="0"/>
                <a:cs typeface="Consolas" panose="020B0609020204030204" pitchFamily="49" charset="0"/>
              </a:rPr>
              <a:t>, </a:t>
            </a:r>
            <a:r>
              <a:rPr lang="en-US" sz="1050" dirty="0" err="1">
                <a:solidFill>
                  <a:srgbClr val="214A88"/>
                </a:solidFill>
                <a:latin typeface="Consolas" panose="020B0609020204030204" pitchFamily="49" charset="0"/>
                <a:cs typeface="Consolas" panose="020B0609020204030204" pitchFamily="49" charset="0"/>
              </a:rPr>
              <a:t>irun</a:t>
            </a:r>
            <a:r>
              <a:rPr lang="en-US" sz="1050" dirty="0">
                <a:solidFill>
                  <a:srgbClr val="214A88"/>
                </a:solidFill>
                <a:latin typeface="Consolas" panose="020B0609020204030204" pitchFamily="49" charset="0"/>
                <a:cs typeface="Consolas" panose="020B0609020204030204" pitchFamily="49" charset="0"/>
              </a:rPr>
              <a:t> =</a:t>
            </a:r>
            <a:r>
              <a:rPr lang="en-US" sz="1050" dirty="0">
                <a:solidFill>
                  <a:srgbClr val="4F9A05"/>
                </a:solidFill>
                <a:latin typeface="Consolas" panose="020B0609020204030204" pitchFamily="49" charset="0"/>
                <a:cs typeface="Consolas" panose="020B0609020204030204" pitchFamily="49" charset="0"/>
              </a:rPr>
              <a:t>"rep"</a:t>
            </a:r>
            <a:r>
              <a:rPr lang="en-US" sz="1050" dirty="0">
                <a:solidFill>
                  <a:srgbClr val="000000"/>
                </a:solidFill>
                <a:latin typeface="Consolas" panose="020B0609020204030204" pitchFamily="49" charset="0"/>
                <a:cs typeface="Consolas" panose="020B0609020204030204" pitchFamily="49" charset="0"/>
              </a:rPr>
              <a:t>, </a:t>
            </a:r>
            <a:r>
              <a:rPr lang="en-US" sz="1050" dirty="0" err="1">
                <a:solidFill>
                  <a:srgbClr val="214A88"/>
                </a:solidFill>
                <a:latin typeface="Consolas" panose="020B0609020204030204" pitchFamily="49" charset="0"/>
                <a:cs typeface="Consolas" panose="020B0609020204030204" pitchFamily="49" charset="0"/>
              </a:rPr>
              <a:t>idv</a:t>
            </a:r>
            <a:r>
              <a:rPr lang="en-US" sz="1050" dirty="0">
                <a:solidFill>
                  <a:srgbClr val="214A88"/>
                </a:solidFill>
                <a:latin typeface="Consolas" panose="020B0609020204030204" pitchFamily="49" charset="0"/>
                <a:cs typeface="Consolas" panose="020B0609020204030204" pitchFamily="49" charset="0"/>
              </a:rPr>
              <a:t>=</a:t>
            </a:r>
            <a:r>
              <a:rPr lang="en-US" sz="1050" dirty="0">
                <a:solidFill>
                  <a:srgbClr val="4F9A05"/>
                </a:solidFill>
                <a:latin typeface="Consolas" panose="020B0609020204030204" pitchFamily="49" charset="0"/>
                <a:cs typeface="Consolas" panose="020B0609020204030204" pitchFamily="49" charset="0"/>
              </a:rPr>
              <a:t>"TIME"</a:t>
            </a:r>
            <a:r>
              <a:rPr lang="en-US" sz="1050" dirty="0">
                <a:solidFill>
                  <a:srgbClr val="000000"/>
                </a:solidFill>
                <a:latin typeface="Consolas" panose="020B0609020204030204" pitchFamily="49" charset="0"/>
                <a:cs typeface="Consolas" panose="020B0609020204030204" pitchFamily="49" charset="0"/>
              </a:rPr>
              <a:t>))</a:t>
            </a:r>
            <a:endParaRPr lang="en-US" sz="1050" dirty="0">
              <a:latin typeface="Consolas" panose="020B0609020204030204" pitchFamily="49" charset="0"/>
              <a:cs typeface="Consolas" panose="020B0609020204030204" pitchFamily="49" charset="0"/>
            </a:endParaRPr>
          </a:p>
        </p:txBody>
      </p:sp>
      <p:sp>
        <p:nvSpPr>
          <p:cNvPr id="7" name="Right Arrow 6"/>
          <p:cNvSpPr/>
          <p:nvPr/>
        </p:nvSpPr>
        <p:spPr>
          <a:xfrm>
            <a:off x="1889738" y="4136252"/>
            <a:ext cx="685800" cy="274007"/>
          </a:xfrm>
          <a:prstGeom prst="rightArrow">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8" name="Right Arrow 7"/>
          <p:cNvSpPr/>
          <p:nvPr/>
        </p:nvSpPr>
        <p:spPr>
          <a:xfrm rot="10800000">
            <a:off x="4135438" y="2728349"/>
            <a:ext cx="685800" cy="274007"/>
          </a:xfrm>
          <a:prstGeom prst="rightArrow">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5" name="Slide Number Placeholder 4"/>
          <p:cNvSpPr>
            <a:spLocks noGrp="1"/>
          </p:cNvSpPr>
          <p:nvPr>
            <p:ph type="sldNum" sz="quarter" idx="11"/>
          </p:nvPr>
        </p:nvSpPr>
        <p:spPr/>
        <p:txBody>
          <a:bodyPr/>
          <a:lstStyle/>
          <a:p>
            <a:fld id="{47547CF9-5B10-D24F-A8D7-45A9778164F7}" type="slidenum">
              <a:rPr lang="uk-UA" smtClean="0"/>
              <a:pPr/>
              <a:t>42</a:t>
            </a:fld>
            <a:endParaRPr lang="uk-UA" dirty="0"/>
          </a:p>
        </p:txBody>
      </p:sp>
    </p:spTree>
    <p:extLst>
      <p:ext uri="{BB962C8B-B14F-4D97-AF65-F5344CB8AC3E}">
        <p14:creationId xmlns:p14="http://schemas.microsoft.com/office/powerpoint/2010/main" val="29356311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VPC (3/6) – the plot</a:t>
            </a:r>
          </a:p>
        </p:txBody>
      </p:sp>
      <p:sp>
        <p:nvSpPr>
          <p:cNvPr id="4" name="Footer Placeholder 3"/>
          <p:cNvSpPr>
            <a:spLocks noGrp="1"/>
          </p:cNvSpPr>
          <p:nvPr>
            <p:ph type="ftr" sz="quarter" idx="10"/>
          </p:nvPr>
        </p:nvSpPr>
        <p:spPr/>
        <p:txBody>
          <a:bodyPr/>
          <a:lstStyle/>
          <a:p>
            <a:r>
              <a:rPr lang="en-US"/>
              <a:t>ggPMX</a:t>
            </a:r>
            <a:endParaRPr lang="en-US" dirty="0"/>
          </a:p>
        </p:txBody>
      </p:sp>
      <p:sp>
        <p:nvSpPr>
          <p:cNvPr id="6" name="Rectangle 5"/>
          <p:cNvSpPr/>
          <p:nvPr/>
        </p:nvSpPr>
        <p:spPr>
          <a:xfrm>
            <a:off x="457200" y="971550"/>
            <a:ext cx="5043007" cy="300082"/>
          </a:xfrm>
          <a:prstGeom prst="rect">
            <a:avLst/>
          </a:prstGeom>
          <a:solidFill>
            <a:schemeClr val="accent4">
              <a:lumMod val="20000"/>
              <a:lumOff val="80000"/>
            </a:schemeClr>
          </a:solidFill>
        </p:spPr>
        <p:txBody>
          <a:bodyPr wrap="square">
            <a:spAutoFit/>
          </a:bodyPr>
          <a:lstStyle/>
          <a:p>
            <a:r>
              <a:rPr lang="en-US" sz="1350" dirty="0" err="1">
                <a:solidFill>
                  <a:srgbClr val="000000"/>
                </a:solidFill>
                <a:latin typeface="Consolas" panose="020B0609020204030204" pitchFamily="49" charset="0"/>
                <a:cs typeface="Consolas" panose="020B0609020204030204" pitchFamily="49" charset="0"/>
              </a:rPr>
              <a:t>ctr</a:t>
            </a:r>
            <a:r>
              <a:rPr lang="en-US" sz="1350" dirty="0">
                <a:solidFill>
                  <a:srgbClr val="000000"/>
                </a:solidFill>
                <a:latin typeface="Consolas" panose="020B0609020204030204" pitchFamily="49" charset="0"/>
                <a:cs typeface="Consolas" panose="020B0609020204030204" pitchFamily="49" charset="0"/>
              </a:rPr>
              <a:t> </a:t>
            </a:r>
            <a:r>
              <a:rPr lang="en-US" sz="1350" b="1" dirty="0">
                <a:solidFill>
                  <a:srgbClr val="CF5C00"/>
                </a:solidFill>
                <a:latin typeface="Consolas" panose="020B0609020204030204" pitchFamily="49" charset="0"/>
                <a:cs typeface="Consolas" panose="020B0609020204030204" pitchFamily="49" charset="0"/>
              </a:rPr>
              <a:t>%&gt;% </a:t>
            </a:r>
            <a:r>
              <a:rPr lang="en-US" sz="1350" dirty="0" err="1">
                <a:solidFill>
                  <a:srgbClr val="000000"/>
                </a:solidFill>
                <a:latin typeface="Consolas" panose="020B0609020204030204" pitchFamily="49" charset="0"/>
                <a:cs typeface="Consolas" panose="020B0609020204030204" pitchFamily="49" charset="0"/>
              </a:rPr>
              <a:t>pmx_plot_vpc</a:t>
            </a:r>
            <a:r>
              <a:rPr lang="en-US" sz="1350" dirty="0">
                <a:solidFill>
                  <a:srgbClr val="000000"/>
                </a:solidFill>
                <a:latin typeface="Consolas" panose="020B0609020204030204" pitchFamily="49" charset="0"/>
                <a:cs typeface="Consolas" panose="020B0609020204030204" pitchFamily="49" charset="0"/>
              </a:rPr>
              <a:t>()</a:t>
            </a:r>
            <a:endParaRPr lang="en-US" sz="1350" dirty="0">
              <a:latin typeface="Consolas" panose="020B0609020204030204" pitchFamily="49" charset="0"/>
              <a:cs typeface="Consolas" panose="020B0609020204030204" pitchFamily="49" charset="0"/>
            </a:endParaRPr>
          </a:p>
        </p:txBody>
      </p:sp>
      <p:sp>
        <p:nvSpPr>
          <p:cNvPr id="3" name="Slide Number Placeholder 2"/>
          <p:cNvSpPr>
            <a:spLocks noGrp="1"/>
          </p:cNvSpPr>
          <p:nvPr>
            <p:ph type="sldNum" sz="quarter" idx="11"/>
          </p:nvPr>
        </p:nvSpPr>
        <p:spPr/>
        <p:txBody>
          <a:bodyPr/>
          <a:lstStyle/>
          <a:p>
            <a:fld id="{47547CF9-5B10-D24F-A8D7-45A9778164F7}" type="slidenum">
              <a:rPr lang="uk-UA" smtClean="0"/>
              <a:pPr/>
              <a:t>43</a:t>
            </a:fld>
            <a:endParaRPr lang="uk-UA" dirty="0"/>
          </a:p>
        </p:txBody>
      </p:sp>
      <p:pic>
        <p:nvPicPr>
          <p:cNvPr id="5" name="Picture 4"/>
          <p:cNvPicPr>
            <a:picLocks noChangeAspect="1"/>
          </p:cNvPicPr>
          <p:nvPr/>
        </p:nvPicPr>
        <p:blipFill>
          <a:blip r:embed="rId2"/>
          <a:stretch>
            <a:fillRect/>
          </a:stretch>
        </p:blipFill>
        <p:spPr>
          <a:xfrm>
            <a:off x="1905000" y="1406190"/>
            <a:ext cx="4499868" cy="34109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399416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VPC (4/6) – change the bins</a:t>
            </a:r>
          </a:p>
        </p:txBody>
      </p:sp>
      <p:sp>
        <p:nvSpPr>
          <p:cNvPr id="3" name="Footer Placeholder 2"/>
          <p:cNvSpPr>
            <a:spLocks noGrp="1"/>
          </p:cNvSpPr>
          <p:nvPr>
            <p:ph type="ftr" sz="quarter" idx="10"/>
          </p:nvPr>
        </p:nvSpPr>
        <p:spPr/>
        <p:txBody>
          <a:bodyPr/>
          <a:lstStyle/>
          <a:p>
            <a:r>
              <a:rPr lang="en-US"/>
              <a:t>ggPMX</a:t>
            </a:r>
            <a:endParaRPr lang="en-US" dirty="0"/>
          </a:p>
        </p:txBody>
      </p:sp>
      <p:sp>
        <p:nvSpPr>
          <p:cNvPr id="5" name="Rectangle 4"/>
          <p:cNvSpPr/>
          <p:nvPr/>
        </p:nvSpPr>
        <p:spPr>
          <a:xfrm>
            <a:off x="685800" y="928006"/>
            <a:ext cx="6972300" cy="507831"/>
          </a:xfrm>
          <a:prstGeom prst="rect">
            <a:avLst/>
          </a:prstGeom>
          <a:solidFill>
            <a:schemeClr val="accent4">
              <a:lumMod val="20000"/>
              <a:lumOff val="80000"/>
            </a:schemeClr>
          </a:solidFill>
        </p:spPr>
        <p:txBody>
          <a:bodyPr wrap="square">
            <a:spAutoFit/>
          </a:bodyPr>
          <a:lstStyle/>
          <a:p>
            <a:r>
              <a:rPr lang="en-US" sz="1350" dirty="0" err="1">
                <a:solidFill>
                  <a:srgbClr val="000000"/>
                </a:solidFill>
                <a:latin typeface="Consolas" panose="020B0609020204030204" pitchFamily="49" charset="0"/>
                <a:cs typeface="Consolas" panose="020B0609020204030204" pitchFamily="49" charset="0"/>
              </a:rPr>
              <a:t>ctr</a:t>
            </a:r>
            <a:r>
              <a:rPr lang="en-US" sz="1350" dirty="0">
                <a:solidFill>
                  <a:srgbClr val="000000"/>
                </a:solidFill>
                <a:latin typeface="Consolas" panose="020B0609020204030204" pitchFamily="49" charset="0"/>
                <a:cs typeface="Consolas" panose="020B0609020204030204" pitchFamily="49" charset="0"/>
              </a:rPr>
              <a:t> </a:t>
            </a:r>
            <a:r>
              <a:rPr lang="en-US" sz="1350" b="1" dirty="0">
                <a:solidFill>
                  <a:srgbClr val="CF5C00"/>
                </a:solidFill>
                <a:latin typeface="Consolas" panose="020B0609020204030204" pitchFamily="49" charset="0"/>
                <a:cs typeface="Consolas" panose="020B0609020204030204" pitchFamily="49" charset="0"/>
              </a:rPr>
              <a:t>%&gt;% </a:t>
            </a:r>
            <a:r>
              <a:rPr lang="en-US" sz="1350" b="1" dirty="0" err="1">
                <a:solidFill>
                  <a:srgbClr val="214A88"/>
                </a:solidFill>
                <a:latin typeface="Consolas" panose="020B0609020204030204" pitchFamily="49" charset="0"/>
                <a:cs typeface="Consolas" panose="020B0609020204030204" pitchFamily="49" charset="0"/>
              </a:rPr>
              <a:t>pmx_plot_vpc</a:t>
            </a:r>
            <a:r>
              <a:rPr lang="en-US" sz="1350" dirty="0">
                <a:solidFill>
                  <a:srgbClr val="000000"/>
                </a:solidFill>
                <a:latin typeface="Consolas" panose="020B0609020204030204" pitchFamily="49" charset="0"/>
                <a:cs typeface="Consolas" panose="020B0609020204030204" pitchFamily="49" charset="0"/>
              </a:rPr>
              <a:t>(</a:t>
            </a:r>
            <a:r>
              <a:rPr lang="en-US" sz="1350" dirty="0">
                <a:solidFill>
                  <a:srgbClr val="214A88"/>
                </a:solidFill>
                <a:latin typeface="Consolas" panose="020B0609020204030204" pitchFamily="49" charset="0"/>
                <a:cs typeface="Consolas" panose="020B0609020204030204" pitchFamily="49" charset="0"/>
              </a:rPr>
              <a:t>bin=</a:t>
            </a:r>
            <a:r>
              <a:rPr lang="en-US" sz="1350" b="1" dirty="0" err="1">
                <a:solidFill>
                  <a:srgbClr val="214A88"/>
                </a:solidFill>
                <a:latin typeface="Consolas" panose="020B0609020204030204" pitchFamily="49" charset="0"/>
                <a:cs typeface="Consolas" panose="020B0609020204030204" pitchFamily="49" charset="0"/>
              </a:rPr>
              <a:t>pmx_vpc_bin</a:t>
            </a:r>
            <a:r>
              <a:rPr lang="en-US" sz="1350" dirty="0">
                <a:solidFill>
                  <a:srgbClr val="000000"/>
                </a:solidFill>
                <a:latin typeface="Consolas" panose="020B0609020204030204" pitchFamily="49" charset="0"/>
                <a:cs typeface="Consolas" panose="020B0609020204030204" pitchFamily="49" charset="0"/>
              </a:rPr>
              <a:t>(</a:t>
            </a:r>
            <a:r>
              <a:rPr lang="en-US" sz="1350" dirty="0">
                <a:solidFill>
                  <a:srgbClr val="214A88"/>
                </a:solidFill>
                <a:latin typeface="Consolas" panose="020B0609020204030204" pitchFamily="49" charset="0"/>
                <a:cs typeface="Consolas" panose="020B0609020204030204" pitchFamily="49" charset="0"/>
              </a:rPr>
              <a:t>style = </a:t>
            </a:r>
            <a:r>
              <a:rPr lang="en-US" sz="1350" dirty="0">
                <a:solidFill>
                  <a:srgbClr val="4F9A05"/>
                </a:solidFill>
                <a:latin typeface="Consolas" panose="020B0609020204030204" pitchFamily="49" charset="0"/>
                <a:cs typeface="Consolas" panose="020B0609020204030204" pitchFamily="49" charset="0"/>
              </a:rPr>
              <a:t>"</a:t>
            </a:r>
            <a:r>
              <a:rPr lang="en-US" sz="1350" dirty="0" err="1">
                <a:solidFill>
                  <a:srgbClr val="4F9A05"/>
                </a:solidFill>
                <a:latin typeface="Consolas" panose="020B0609020204030204" pitchFamily="49" charset="0"/>
                <a:cs typeface="Consolas" panose="020B0609020204030204" pitchFamily="49" charset="0"/>
              </a:rPr>
              <a:t>kmeans</a:t>
            </a:r>
            <a:r>
              <a:rPr lang="en-US" sz="1350" dirty="0">
                <a:solidFill>
                  <a:srgbClr val="4F9A05"/>
                </a:solidFill>
                <a:latin typeface="Consolas" panose="020B0609020204030204" pitchFamily="49" charset="0"/>
                <a:cs typeface="Consolas" panose="020B0609020204030204" pitchFamily="49" charset="0"/>
              </a:rPr>
              <a:t>"</a:t>
            </a:r>
            <a:r>
              <a:rPr lang="en-US" sz="1350" dirty="0">
                <a:solidFill>
                  <a:srgbClr val="000000"/>
                </a:solidFill>
                <a:latin typeface="Consolas" panose="020B0609020204030204" pitchFamily="49" charset="0"/>
                <a:cs typeface="Consolas" panose="020B0609020204030204" pitchFamily="49" charset="0"/>
              </a:rPr>
              <a:t>,</a:t>
            </a:r>
            <a:r>
              <a:rPr lang="en-US" sz="1350" dirty="0">
                <a:solidFill>
                  <a:srgbClr val="214A88"/>
                </a:solidFill>
                <a:latin typeface="Consolas" panose="020B0609020204030204" pitchFamily="49" charset="0"/>
                <a:cs typeface="Consolas" panose="020B0609020204030204" pitchFamily="49" charset="0"/>
              </a:rPr>
              <a:t>n=</a:t>
            </a:r>
            <a:r>
              <a:rPr lang="en-US" sz="1350" dirty="0">
                <a:solidFill>
                  <a:srgbClr val="0000CF"/>
                </a:solidFill>
                <a:latin typeface="Consolas" panose="020B0609020204030204" pitchFamily="49" charset="0"/>
                <a:cs typeface="Consolas" panose="020B0609020204030204" pitchFamily="49" charset="0"/>
              </a:rPr>
              <a:t>5</a:t>
            </a:r>
            <a:r>
              <a:rPr lang="en-US" sz="1350" dirty="0">
                <a:solidFill>
                  <a:srgbClr val="000000"/>
                </a:solidFill>
                <a:latin typeface="Consolas" panose="020B0609020204030204" pitchFamily="49" charset="0"/>
                <a:cs typeface="Consolas" panose="020B0609020204030204" pitchFamily="49" charset="0"/>
              </a:rPr>
              <a:t>))</a:t>
            </a:r>
          </a:p>
          <a:p>
            <a:r>
              <a:rPr lang="en-US" sz="1350" dirty="0" err="1">
                <a:solidFill>
                  <a:srgbClr val="000000"/>
                </a:solidFill>
                <a:latin typeface="Consolas" panose="020B0609020204030204" pitchFamily="49" charset="0"/>
                <a:cs typeface="Consolas" panose="020B0609020204030204" pitchFamily="49" charset="0"/>
              </a:rPr>
              <a:t>ctr</a:t>
            </a:r>
            <a:r>
              <a:rPr lang="en-US" sz="1350" dirty="0">
                <a:solidFill>
                  <a:srgbClr val="000000"/>
                </a:solidFill>
                <a:latin typeface="Consolas" panose="020B0609020204030204" pitchFamily="49" charset="0"/>
                <a:cs typeface="Consolas" panose="020B0609020204030204" pitchFamily="49" charset="0"/>
              </a:rPr>
              <a:t> </a:t>
            </a:r>
            <a:r>
              <a:rPr lang="en-US" sz="1350" b="1" dirty="0">
                <a:solidFill>
                  <a:srgbClr val="CF5C00"/>
                </a:solidFill>
                <a:latin typeface="Consolas" panose="020B0609020204030204" pitchFamily="49" charset="0"/>
                <a:cs typeface="Consolas" panose="020B0609020204030204" pitchFamily="49" charset="0"/>
              </a:rPr>
              <a:t>%&gt;% </a:t>
            </a:r>
            <a:r>
              <a:rPr lang="en-US" sz="1350" b="1" dirty="0" err="1">
                <a:solidFill>
                  <a:srgbClr val="214A88"/>
                </a:solidFill>
                <a:latin typeface="Consolas" panose="020B0609020204030204" pitchFamily="49" charset="0"/>
                <a:cs typeface="Consolas" panose="020B0609020204030204" pitchFamily="49" charset="0"/>
              </a:rPr>
              <a:t>pmx_plot_vpc</a:t>
            </a:r>
            <a:r>
              <a:rPr lang="en-US" sz="1350" dirty="0">
                <a:solidFill>
                  <a:srgbClr val="000000"/>
                </a:solidFill>
                <a:latin typeface="Consolas" panose="020B0609020204030204" pitchFamily="49" charset="0"/>
                <a:cs typeface="Consolas" panose="020B0609020204030204" pitchFamily="49" charset="0"/>
              </a:rPr>
              <a:t>(</a:t>
            </a:r>
            <a:r>
              <a:rPr lang="en-US" sz="1350" dirty="0">
                <a:solidFill>
                  <a:srgbClr val="214A88"/>
                </a:solidFill>
                <a:latin typeface="Consolas" panose="020B0609020204030204" pitchFamily="49" charset="0"/>
                <a:cs typeface="Consolas" panose="020B0609020204030204" pitchFamily="49" charset="0"/>
              </a:rPr>
              <a:t>bin=</a:t>
            </a:r>
            <a:r>
              <a:rPr lang="en-US" sz="1350" b="1" dirty="0" err="1">
                <a:solidFill>
                  <a:srgbClr val="214A88"/>
                </a:solidFill>
                <a:latin typeface="Consolas" panose="020B0609020204030204" pitchFamily="49" charset="0"/>
                <a:cs typeface="Consolas" panose="020B0609020204030204" pitchFamily="49" charset="0"/>
              </a:rPr>
              <a:t>pmx_vpc_bin</a:t>
            </a:r>
            <a:r>
              <a:rPr lang="en-US" sz="1350" dirty="0">
                <a:solidFill>
                  <a:srgbClr val="000000"/>
                </a:solidFill>
                <a:latin typeface="Consolas" panose="020B0609020204030204" pitchFamily="49" charset="0"/>
                <a:cs typeface="Consolas" panose="020B0609020204030204" pitchFamily="49" charset="0"/>
              </a:rPr>
              <a:t>(</a:t>
            </a:r>
            <a:r>
              <a:rPr lang="en-US" sz="1350" dirty="0">
                <a:solidFill>
                  <a:srgbClr val="214A88"/>
                </a:solidFill>
                <a:latin typeface="Consolas" panose="020B0609020204030204" pitchFamily="49" charset="0"/>
                <a:cs typeface="Consolas" panose="020B0609020204030204" pitchFamily="49" charset="0"/>
              </a:rPr>
              <a:t>style = </a:t>
            </a:r>
            <a:r>
              <a:rPr lang="en-US" sz="1350" dirty="0">
                <a:solidFill>
                  <a:srgbClr val="4F9A05"/>
                </a:solidFill>
                <a:latin typeface="Consolas" panose="020B0609020204030204" pitchFamily="49" charset="0"/>
                <a:cs typeface="Consolas" panose="020B0609020204030204" pitchFamily="49" charset="0"/>
              </a:rPr>
              <a:t>“</a:t>
            </a:r>
            <a:r>
              <a:rPr lang="en-US" sz="1350" dirty="0" err="1">
                <a:solidFill>
                  <a:srgbClr val="4F9A05"/>
                </a:solidFill>
                <a:latin typeface="Consolas" panose="020B0609020204030204" pitchFamily="49" charset="0"/>
                <a:cs typeface="Consolas" panose="020B0609020204030204" pitchFamily="49" charset="0"/>
              </a:rPr>
              <a:t>equal"</a:t>
            </a:r>
            <a:r>
              <a:rPr lang="en-US" sz="1350" dirty="0" err="1">
                <a:solidFill>
                  <a:srgbClr val="000000"/>
                </a:solidFill>
                <a:latin typeface="Consolas" panose="020B0609020204030204" pitchFamily="49" charset="0"/>
                <a:cs typeface="Consolas" panose="020B0609020204030204" pitchFamily="49" charset="0"/>
              </a:rPr>
              <a:t>,</a:t>
            </a:r>
            <a:r>
              <a:rPr lang="en-US" sz="1350" dirty="0" err="1">
                <a:solidFill>
                  <a:srgbClr val="214A88"/>
                </a:solidFill>
                <a:latin typeface="Consolas" panose="020B0609020204030204" pitchFamily="49" charset="0"/>
                <a:cs typeface="Consolas" panose="020B0609020204030204" pitchFamily="49" charset="0"/>
              </a:rPr>
              <a:t>n</a:t>
            </a:r>
            <a:r>
              <a:rPr lang="en-US" sz="1350" dirty="0">
                <a:solidFill>
                  <a:srgbClr val="214A88"/>
                </a:solidFill>
                <a:latin typeface="Consolas" panose="020B0609020204030204" pitchFamily="49" charset="0"/>
                <a:cs typeface="Consolas" panose="020B0609020204030204" pitchFamily="49" charset="0"/>
              </a:rPr>
              <a:t>=</a:t>
            </a:r>
            <a:r>
              <a:rPr lang="en-US" sz="1350" dirty="0">
                <a:solidFill>
                  <a:srgbClr val="0000CF"/>
                </a:solidFill>
                <a:latin typeface="Consolas" panose="020B0609020204030204" pitchFamily="49" charset="0"/>
                <a:cs typeface="Consolas" panose="020B0609020204030204" pitchFamily="49" charset="0"/>
              </a:rPr>
              <a:t>10</a:t>
            </a:r>
            <a:r>
              <a:rPr lang="en-US" sz="1350" dirty="0">
                <a:solidFill>
                  <a:srgbClr val="000000"/>
                </a:solidFill>
                <a:latin typeface="Consolas" panose="020B0609020204030204" pitchFamily="49" charset="0"/>
                <a:cs typeface="Consolas" panose="020B0609020204030204" pitchFamily="49" charset="0"/>
              </a:rPr>
              <a:t>))</a:t>
            </a:r>
            <a:endParaRPr lang="en-US" sz="1350" dirty="0">
              <a:latin typeface="Consolas" panose="020B0609020204030204" pitchFamily="49" charset="0"/>
              <a:cs typeface="Consolas" panose="020B0609020204030204" pitchFamily="49" charset="0"/>
            </a:endParaRPr>
          </a:p>
        </p:txBody>
      </p:sp>
      <p:sp>
        <p:nvSpPr>
          <p:cNvPr id="10" name="TextBox 9"/>
          <p:cNvSpPr txBox="1"/>
          <p:nvPr/>
        </p:nvSpPr>
        <p:spPr>
          <a:xfrm>
            <a:off x="457200" y="932908"/>
            <a:ext cx="328936" cy="507831"/>
          </a:xfrm>
          <a:prstGeom prst="rect">
            <a:avLst/>
          </a:prstGeom>
          <a:noFill/>
        </p:spPr>
        <p:txBody>
          <a:bodyPr wrap="none" rtlCol="0">
            <a:spAutoFit/>
          </a:bodyPr>
          <a:lstStyle/>
          <a:p>
            <a:r>
              <a:rPr lang="en-US" sz="1350" dirty="0"/>
              <a:t>1.</a:t>
            </a:r>
          </a:p>
          <a:p>
            <a:r>
              <a:rPr lang="en-US" sz="1350" dirty="0"/>
              <a:t>2.</a:t>
            </a:r>
          </a:p>
        </p:txBody>
      </p:sp>
      <p:sp>
        <p:nvSpPr>
          <p:cNvPr id="11" name="TextBox 10"/>
          <p:cNvSpPr txBox="1"/>
          <p:nvPr/>
        </p:nvSpPr>
        <p:spPr>
          <a:xfrm>
            <a:off x="433064" y="1600200"/>
            <a:ext cx="328936" cy="300082"/>
          </a:xfrm>
          <a:prstGeom prst="rect">
            <a:avLst/>
          </a:prstGeom>
          <a:noFill/>
        </p:spPr>
        <p:txBody>
          <a:bodyPr wrap="none" rtlCol="0">
            <a:spAutoFit/>
          </a:bodyPr>
          <a:lstStyle/>
          <a:p>
            <a:r>
              <a:rPr lang="en-US" sz="1350" dirty="0"/>
              <a:t>1.</a:t>
            </a:r>
          </a:p>
        </p:txBody>
      </p:sp>
      <p:sp>
        <p:nvSpPr>
          <p:cNvPr id="12" name="TextBox 11"/>
          <p:cNvSpPr txBox="1"/>
          <p:nvPr/>
        </p:nvSpPr>
        <p:spPr>
          <a:xfrm>
            <a:off x="4645478" y="1600200"/>
            <a:ext cx="328936" cy="300082"/>
          </a:xfrm>
          <a:prstGeom prst="rect">
            <a:avLst/>
          </a:prstGeom>
          <a:noFill/>
        </p:spPr>
        <p:txBody>
          <a:bodyPr wrap="none" rtlCol="0">
            <a:spAutoFit/>
          </a:bodyPr>
          <a:lstStyle/>
          <a:p>
            <a:r>
              <a:rPr lang="en-US" sz="1350" dirty="0"/>
              <a:t>2.</a:t>
            </a:r>
          </a:p>
        </p:txBody>
      </p:sp>
      <p:sp>
        <p:nvSpPr>
          <p:cNvPr id="4" name="Slide Number Placeholder 3"/>
          <p:cNvSpPr>
            <a:spLocks noGrp="1"/>
          </p:cNvSpPr>
          <p:nvPr>
            <p:ph type="sldNum" sz="quarter" idx="11"/>
          </p:nvPr>
        </p:nvSpPr>
        <p:spPr/>
        <p:txBody>
          <a:bodyPr/>
          <a:lstStyle/>
          <a:p>
            <a:fld id="{47547CF9-5B10-D24F-A8D7-45A9778164F7}" type="slidenum">
              <a:rPr lang="uk-UA" smtClean="0"/>
              <a:pPr/>
              <a:t>44</a:t>
            </a:fld>
            <a:endParaRPr lang="uk-UA" dirty="0"/>
          </a:p>
        </p:txBody>
      </p:sp>
      <p:pic>
        <p:nvPicPr>
          <p:cNvPr id="6" name="Picture 5"/>
          <p:cNvPicPr>
            <a:picLocks noChangeAspect="1"/>
          </p:cNvPicPr>
          <p:nvPr/>
        </p:nvPicPr>
        <p:blipFill>
          <a:blip r:embed="rId2"/>
          <a:stretch>
            <a:fillRect/>
          </a:stretch>
        </p:blipFill>
        <p:spPr>
          <a:xfrm>
            <a:off x="685800" y="1836477"/>
            <a:ext cx="3570864" cy="2667562"/>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3"/>
          <a:stretch>
            <a:fillRect/>
          </a:stretch>
        </p:blipFill>
        <p:spPr>
          <a:xfrm>
            <a:off x="4974414" y="1836477"/>
            <a:ext cx="3516067" cy="26675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974070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VPC (5/6) - stratification</a:t>
            </a:r>
          </a:p>
        </p:txBody>
      </p:sp>
      <p:sp>
        <p:nvSpPr>
          <p:cNvPr id="3" name="Footer Placeholder 2"/>
          <p:cNvSpPr>
            <a:spLocks noGrp="1"/>
          </p:cNvSpPr>
          <p:nvPr>
            <p:ph type="ftr" sz="quarter" idx="10"/>
          </p:nvPr>
        </p:nvSpPr>
        <p:spPr/>
        <p:txBody>
          <a:bodyPr/>
          <a:lstStyle/>
          <a:p>
            <a:r>
              <a:rPr lang="en-US"/>
              <a:t>ggPMX</a:t>
            </a:r>
            <a:endParaRPr lang="en-US" dirty="0"/>
          </a:p>
        </p:txBody>
      </p:sp>
      <p:sp>
        <p:nvSpPr>
          <p:cNvPr id="5" name="Rectangle 4"/>
          <p:cNvSpPr/>
          <p:nvPr/>
        </p:nvSpPr>
        <p:spPr>
          <a:xfrm>
            <a:off x="457200" y="1028700"/>
            <a:ext cx="7315200" cy="305644"/>
          </a:xfrm>
          <a:prstGeom prst="rect">
            <a:avLst/>
          </a:prstGeom>
          <a:solidFill>
            <a:schemeClr val="accent4">
              <a:lumMod val="20000"/>
              <a:lumOff val="80000"/>
            </a:schemeClr>
          </a:solidFill>
        </p:spPr>
        <p:txBody>
          <a:bodyPr wrap="square">
            <a:spAutoFit/>
          </a:bodyPr>
          <a:lstStyle/>
          <a:p>
            <a:r>
              <a:rPr lang="en-US" sz="1350" dirty="0" err="1">
                <a:solidFill>
                  <a:srgbClr val="000000"/>
                </a:solidFill>
                <a:latin typeface="Consolas" panose="020B0609020204030204" pitchFamily="49" charset="0"/>
                <a:cs typeface="Consolas" panose="020B0609020204030204" pitchFamily="49" charset="0"/>
              </a:rPr>
              <a:t>ctr</a:t>
            </a:r>
            <a:r>
              <a:rPr lang="en-US" sz="1350" dirty="0">
                <a:solidFill>
                  <a:srgbClr val="000000"/>
                </a:solidFill>
                <a:latin typeface="Consolas" panose="020B0609020204030204" pitchFamily="49" charset="0"/>
                <a:cs typeface="Consolas" panose="020B0609020204030204" pitchFamily="49" charset="0"/>
              </a:rPr>
              <a:t> </a:t>
            </a:r>
            <a:r>
              <a:rPr lang="en-US" sz="1350" b="1" dirty="0">
                <a:solidFill>
                  <a:srgbClr val="CF5C00"/>
                </a:solidFill>
                <a:latin typeface="Consolas" panose="020B0609020204030204" pitchFamily="49" charset="0"/>
                <a:cs typeface="Consolas" panose="020B0609020204030204" pitchFamily="49" charset="0"/>
              </a:rPr>
              <a:t>%&gt;% </a:t>
            </a:r>
            <a:r>
              <a:rPr lang="en-US" sz="1350" b="1" dirty="0" err="1">
                <a:solidFill>
                  <a:srgbClr val="214A88"/>
                </a:solidFill>
                <a:latin typeface="Consolas" panose="020B0609020204030204" pitchFamily="49" charset="0"/>
                <a:cs typeface="Consolas" panose="020B0609020204030204" pitchFamily="49" charset="0"/>
              </a:rPr>
              <a:t>pmx_plot_vpc</a:t>
            </a:r>
            <a:r>
              <a:rPr lang="en-US" sz="1350" dirty="0">
                <a:solidFill>
                  <a:srgbClr val="000000"/>
                </a:solidFill>
                <a:latin typeface="Consolas" panose="020B0609020204030204" pitchFamily="49" charset="0"/>
                <a:cs typeface="Consolas" panose="020B0609020204030204" pitchFamily="49" charset="0"/>
              </a:rPr>
              <a:t>(</a:t>
            </a:r>
            <a:r>
              <a:rPr lang="en-US" sz="1350" dirty="0" err="1">
                <a:solidFill>
                  <a:srgbClr val="214A88"/>
                </a:solidFill>
                <a:latin typeface="Consolas" panose="020B0609020204030204" pitchFamily="49" charset="0"/>
                <a:cs typeface="Consolas" panose="020B0609020204030204" pitchFamily="49" charset="0"/>
              </a:rPr>
              <a:t>strat.facet</a:t>
            </a:r>
            <a:r>
              <a:rPr lang="en-US" sz="1350" dirty="0">
                <a:solidFill>
                  <a:srgbClr val="214A88"/>
                </a:solidFill>
                <a:latin typeface="Consolas" panose="020B0609020204030204" pitchFamily="49" charset="0"/>
                <a:cs typeface="Consolas" panose="020B0609020204030204" pitchFamily="49" charset="0"/>
              </a:rPr>
              <a:t>=</a:t>
            </a:r>
            <a:r>
              <a:rPr lang="en-US" sz="1350" dirty="0">
                <a:solidFill>
                  <a:srgbClr val="4F9A05"/>
                </a:solidFill>
                <a:latin typeface="Consolas" panose="020B0609020204030204" pitchFamily="49" charset="0"/>
                <a:cs typeface="Consolas" panose="020B0609020204030204" pitchFamily="49" charset="0"/>
              </a:rPr>
              <a:t>"SEX"</a:t>
            </a:r>
            <a:r>
              <a:rPr lang="en-US" sz="1350" dirty="0">
                <a:solidFill>
                  <a:srgbClr val="000000"/>
                </a:solidFill>
                <a:latin typeface="Consolas" panose="020B0609020204030204" pitchFamily="49" charset="0"/>
                <a:cs typeface="Consolas" panose="020B0609020204030204" pitchFamily="49" charset="0"/>
              </a:rPr>
              <a:t>, </a:t>
            </a:r>
            <a:r>
              <a:rPr lang="en-US" sz="1350" dirty="0">
                <a:solidFill>
                  <a:srgbClr val="214A88"/>
                </a:solidFill>
                <a:latin typeface="Consolas" panose="020B0609020204030204" pitchFamily="49" charset="0"/>
                <a:cs typeface="Consolas" panose="020B0609020204030204" pitchFamily="49" charset="0"/>
              </a:rPr>
              <a:t>facets=</a:t>
            </a:r>
            <a:r>
              <a:rPr lang="en-US" sz="1350" b="1" dirty="0">
                <a:solidFill>
                  <a:srgbClr val="214A88"/>
                </a:solidFill>
                <a:latin typeface="Consolas" panose="020B0609020204030204" pitchFamily="49" charset="0"/>
                <a:cs typeface="Consolas" panose="020B0609020204030204" pitchFamily="49" charset="0"/>
              </a:rPr>
              <a:t>list</a:t>
            </a:r>
            <a:r>
              <a:rPr lang="en-US" sz="1350" dirty="0">
                <a:solidFill>
                  <a:srgbClr val="000000"/>
                </a:solidFill>
                <a:latin typeface="Consolas" panose="020B0609020204030204" pitchFamily="49" charset="0"/>
                <a:cs typeface="Consolas" panose="020B0609020204030204" pitchFamily="49" charset="0"/>
              </a:rPr>
              <a:t>(</a:t>
            </a:r>
            <a:r>
              <a:rPr lang="en-US" sz="1350" dirty="0" err="1">
                <a:solidFill>
                  <a:srgbClr val="214A88"/>
                </a:solidFill>
                <a:latin typeface="Consolas" panose="020B0609020204030204" pitchFamily="49" charset="0"/>
                <a:cs typeface="Consolas" panose="020B0609020204030204" pitchFamily="49" charset="0"/>
              </a:rPr>
              <a:t>ncol</a:t>
            </a:r>
            <a:r>
              <a:rPr lang="en-US" sz="1350" dirty="0">
                <a:solidFill>
                  <a:srgbClr val="214A88"/>
                </a:solidFill>
                <a:latin typeface="Consolas" panose="020B0609020204030204" pitchFamily="49" charset="0"/>
                <a:cs typeface="Consolas" panose="020B0609020204030204" pitchFamily="49" charset="0"/>
              </a:rPr>
              <a:t>=</a:t>
            </a:r>
            <a:r>
              <a:rPr lang="en-US" sz="1350" dirty="0">
                <a:solidFill>
                  <a:srgbClr val="0000CF"/>
                </a:solidFill>
                <a:latin typeface="Consolas" panose="020B0609020204030204" pitchFamily="49" charset="0"/>
                <a:cs typeface="Consolas" panose="020B0609020204030204" pitchFamily="49" charset="0"/>
              </a:rPr>
              <a:t>2</a:t>
            </a:r>
            <a:r>
              <a:rPr lang="en-US" sz="1350" dirty="0">
                <a:solidFill>
                  <a:srgbClr val="000000"/>
                </a:solidFill>
                <a:latin typeface="Consolas" panose="020B0609020204030204" pitchFamily="49" charset="0"/>
                <a:cs typeface="Consolas" panose="020B0609020204030204" pitchFamily="49" charset="0"/>
              </a:rPr>
              <a:t>))</a:t>
            </a:r>
            <a:endParaRPr lang="en-US" sz="135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1"/>
          </p:nvPr>
        </p:nvSpPr>
        <p:spPr/>
        <p:txBody>
          <a:bodyPr/>
          <a:lstStyle/>
          <a:p>
            <a:fld id="{47547CF9-5B10-D24F-A8D7-45A9778164F7}" type="slidenum">
              <a:rPr lang="uk-UA" smtClean="0"/>
              <a:pPr/>
              <a:t>45</a:t>
            </a:fld>
            <a:endParaRPr lang="uk-UA" dirty="0"/>
          </a:p>
        </p:txBody>
      </p:sp>
      <p:pic>
        <p:nvPicPr>
          <p:cNvPr id="8" name="Picture 7"/>
          <p:cNvPicPr>
            <a:picLocks noChangeAspect="1"/>
          </p:cNvPicPr>
          <p:nvPr/>
        </p:nvPicPr>
        <p:blipFill>
          <a:blip r:embed="rId2"/>
          <a:stretch>
            <a:fillRect/>
          </a:stretch>
        </p:blipFill>
        <p:spPr>
          <a:xfrm>
            <a:off x="838200" y="1428750"/>
            <a:ext cx="6553200" cy="31613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01320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VPC (6/6) </a:t>
            </a:r>
            <a:r>
              <a:rPr lang="en-CH" dirty="0"/>
              <a:t>–</a:t>
            </a:r>
            <a:r>
              <a:rPr lang="en-US" dirty="0"/>
              <a:t> changing uncertainty levels</a:t>
            </a:r>
          </a:p>
        </p:txBody>
      </p:sp>
      <p:sp>
        <p:nvSpPr>
          <p:cNvPr id="3" name="Footer Placeholder 2"/>
          <p:cNvSpPr>
            <a:spLocks noGrp="1"/>
          </p:cNvSpPr>
          <p:nvPr>
            <p:ph type="ftr" sz="quarter" idx="10"/>
          </p:nvPr>
        </p:nvSpPr>
        <p:spPr/>
        <p:txBody>
          <a:bodyPr/>
          <a:lstStyle/>
          <a:p>
            <a:r>
              <a:rPr lang="en-US"/>
              <a:t>ggPMX</a:t>
            </a:r>
            <a:endParaRPr lang="en-US" dirty="0"/>
          </a:p>
        </p:txBody>
      </p:sp>
      <p:sp>
        <p:nvSpPr>
          <p:cNvPr id="4" name="Slide Number Placeholder 3"/>
          <p:cNvSpPr>
            <a:spLocks noGrp="1"/>
          </p:cNvSpPr>
          <p:nvPr>
            <p:ph type="sldNum" sz="quarter" idx="11"/>
          </p:nvPr>
        </p:nvSpPr>
        <p:spPr/>
        <p:txBody>
          <a:bodyPr/>
          <a:lstStyle/>
          <a:p>
            <a:fld id="{47547CF9-5B10-D24F-A8D7-45A9778164F7}" type="slidenum">
              <a:rPr lang="uk-UA" smtClean="0"/>
              <a:pPr/>
              <a:t>46</a:t>
            </a:fld>
            <a:endParaRPr lang="uk-UA" dirty="0"/>
          </a:p>
        </p:txBody>
      </p:sp>
      <p:sp>
        <p:nvSpPr>
          <p:cNvPr id="6" name="Rectangle 5"/>
          <p:cNvSpPr/>
          <p:nvPr/>
        </p:nvSpPr>
        <p:spPr>
          <a:xfrm>
            <a:off x="571500" y="956051"/>
            <a:ext cx="4419600" cy="2677656"/>
          </a:xfrm>
          <a:prstGeom prst="rect">
            <a:avLst/>
          </a:prstGeom>
          <a:solidFill>
            <a:schemeClr val="accent4">
              <a:lumMod val="20000"/>
              <a:lumOff val="80000"/>
            </a:schemeClr>
          </a:solidFill>
        </p:spPr>
        <p:txBody>
          <a:bodyPr wrap="square">
            <a:spAutoFit/>
          </a:bodyPr>
          <a:lstStyle/>
          <a:p>
            <a:r>
              <a:rPr lang="en-US" sz="1200" dirty="0" err="1">
                <a:latin typeface="Consolas" panose="020B0609020204030204" pitchFamily="49" charset="0"/>
                <a:cs typeface="Consolas" panose="020B0609020204030204" pitchFamily="49" charset="0"/>
              </a:rPr>
              <a:t>ctr</a:t>
            </a:r>
            <a:r>
              <a:rPr lang="en-US" sz="1200" dirty="0">
                <a:latin typeface="Consolas" panose="020B0609020204030204" pitchFamily="49" charset="0"/>
                <a:cs typeface="Consolas" panose="020B0609020204030204" pitchFamily="49" charset="0"/>
              </a:rPr>
              <a:t> %&gt;% </a:t>
            </a:r>
            <a:r>
              <a:rPr lang="en-US" sz="1200" dirty="0" err="1">
                <a:latin typeface="Consolas" panose="020B0609020204030204" pitchFamily="49" charset="0"/>
                <a:cs typeface="Consolas" panose="020B0609020204030204" pitchFamily="49" charset="0"/>
              </a:rPr>
              <a:t>pmx_plot_vpc</a:t>
            </a:r>
            <a:r>
              <a:rPr lang="en-US" sz="1200" dirty="0">
                <a:latin typeface="Consolas" panose="020B0609020204030204" pitchFamily="49" charset="0"/>
                <a:cs typeface="Consolas" panose="020B0609020204030204" pitchFamily="49" charset="0"/>
              </a:rPr>
              <a:t>(</a:t>
            </a:r>
          </a:p>
          <a:p>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strat.facet</a:t>
            </a:r>
            <a:r>
              <a:rPr lang="en-US" sz="1200" dirty="0">
                <a:latin typeface="Consolas" panose="020B0609020204030204" pitchFamily="49" charset="0"/>
                <a:cs typeface="Consolas" panose="020B0609020204030204" pitchFamily="49" charset="0"/>
              </a:rPr>
              <a:t> = "SEX",  	</a:t>
            </a:r>
          </a:p>
          <a:p>
            <a:r>
              <a:rPr lang="en-US" sz="1200" dirty="0">
                <a:latin typeface="Consolas" panose="020B0609020204030204" pitchFamily="49" charset="0"/>
                <a:cs typeface="Consolas" panose="020B0609020204030204" pitchFamily="49" charset="0"/>
              </a:rPr>
              <a:t>    facets   = list(</a:t>
            </a:r>
            <a:r>
              <a:rPr lang="en-US" sz="1200" dirty="0" err="1">
                <a:latin typeface="Consolas" panose="020B0609020204030204" pitchFamily="49" charset="0"/>
                <a:cs typeface="Consolas" panose="020B0609020204030204" pitchFamily="49" charset="0"/>
              </a:rPr>
              <a:t>nrow</a:t>
            </a:r>
            <a:r>
              <a:rPr lang="en-US" sz="1200" dirty="0">
                <a:latin typeface="Consolas" panose="020B0609020204030204" pitchFamily="49" charset="0"/>
                <a:cs typeface="Consolas" panose="020B0609020204030204" pitchFamily="49" charset="0"/>
              </a:rPr>
              <a:t>=2),  	</a:t>
            </a:r>
          </a:p>
          <a:p>
            <a:r>
              <a:rPr lang="en-US" sz="1200" dirty="0">
                <a:latin typeface="Consolas" panose="020B0609020204030204" pitchFamily="49" charset="0"/>
                <a:cs typeface="Consolas" panose="020B0609020204030204" pitchFamily="49" charset="0"/>
              </a:rPr>
              <a:t>    type     = "percentile", </a:t>
            </a:r>
          </a:p>
          <a:p>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is.draft</a:t>
            </a:r>
            <a:r>
              <a:rPr lang="en-US" sz="1200" dirty="0">
                <a:latin typeface="Consolas" panose="020B0609020204030204" pitchFamily="49" charset="0"/>
                <a:cs typeface="Consolas" panose="020B0609020204030204" pitchFamily="49" charset="0"/>
              </a:rPr>
              <a:t> = FALSE,  </a:t>
            </a:r>
          </a:p>
          <a:p>
            <a:r>
              <a:rPr lang="en-US" sz="1200" dirty="0">
                <a:latin typeface="Consolas" panose="020B0609020204030204" pitchFamily="49" charset="0"/>
                <a:cs typeface="Consolas" panose="020B0609020204030204" pitchFamily="49" charset="0"/>
              </a:rPr>
              <a:t>    pi       = </a:t>
            </a:r>
            <a:r>
              <a:rPr lang="en-US" sz="1200" dirty="0" err="1">
                <a:latin typeface="Consolas" panose="020B0609020204030204" pitchFamily="49" charset="0"/>
                <a:cs typeface="Consolas" panose="020B0609020204030204" pitchFamily="49" charset="0"/>
              </a:rPr>
              <a:t>pmx_vpc_pi</a:t>
            </a:r>
            <a:r>
              <a:rPr lang="en-US" sz="1200" dirty="0">
                <a:latin typeface="Consolas" panose="020B0609020204030204" pitchFamily="49" charset="0"/>
                <a:cs typeface="Consolas" panose="020B0609020204030204" pitchFamily="49" charset="0"/>
              </a:rPr>
              <a:t>(interval=c(0.1,0.9),</a:t>
            </a:r>
          </a:p>
          <a:p>
            <a:r>
              <a:rPr lang="en-US" sz="1200" dirty="0">
                <a:latin typeface="Consolas" panose="020B0609020204030204" pitchFamily="49" charset="0"/>
                <a:cs typeface="Consolas" panose="020B0609020204030204" pitchFamily="49" charset="0"/>
              </a:rPr>
              <a:t>    median   = list(color="green"),        	</a:t>
            </a:r>
          </a:p>
          <a:p>
            <a:r>
              <a:rPr lang="en-US" sz="1200" dirty="0">
                <a:latin typeface="Consolas" panose="020B0609020204030204" pitchFamily="49" charset="0"/>
                <a:cs typeface="Consolas" panose="020B0609020204030204" pitchFamily="49" charset="0"/>
              </a:rPr>
              <a:t>    extreme  = list(color="green")), </a:t>
            </a:r>
          </a:p>
          <a:p>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obs</a:t>
            </a:r>
            <a:r>
              <a:rPr lang="en-US" sz="1200" dirty="0">
                <a:latin typeface="Consolas" panose="020B0609020204030204" pitchFamily="49" charset="0"/>
                <a:cs typeface="Consolas" panose="020B0609020204030204" pitchFamily="49" charset="0"/>
              </a:rPr>
              <a:t>      = </a:t>
            </a:r>
            <a:r>
              <a:rPr lang="en-US" sz="1200" dirty="0" err="1">
                <a:latin typeface="Consolas" panose="020B0609020204030204" pitchFamily="49" charset="0"/>
                <a:cs typeface="Consolas" panose="020B0609020204030204" pitchFamily="49" charset="0"/>
              </a:rPr>
              <a:t>pmx_vpc_obs</a:t>
            </a:r>
            <a:r>
              <a:rPr lang="en-US" sz="1200" dirty="0">
                <a:latin typeface="Consolas" panose="020B0609020204030204" pitchFamily="49" charset="0"/>
                <a:cs typeface="Consolas" panose="020B0609020204030204" pitchFamily="49" charset="0"/>
              </a:rPr>
              <a:t>(color="blue", </a:t>
            </a:r>
          </a:p>
          <a:p>
            <a:r>
              <a:rPr lang="en-US" sz="1200" dirty="0">
                <a:latin typeface="Consolas" panose="020B0609020204030204" pitchFamily="49" charset="0"/>
                <a:cs typeface="Consolas" panose="020B0609020204030204" pitchFamily="49" charset="0"/>
              </a:rPr>
              <a:t>		     shape=18, size=2), </a:t>
            </a:r>
          </a:p>
          <a:p>
            <a:r>
              <a:rPr lang="en-US" sz="1200" dirty="0">
                <a:latin typeface="Consolas" panose="020B0609020204030204" pitchFamily="49" charset="0"/>
                <a:cs typeface="Consolas" panose="020B0609020204030204" pitchFamily="49" charset="0"/>
              </a:rPr>
              <a:t>    ci       = </a:t>
            </a:r>
            <a:r>
              <a:rPr lang="en-US" sz="1200" dirty="0" err="1">
                <a:latin typeface="Consolas" panose="020B0609020204030204" pitchFamily="49" charset="0"/>
                <a:cs typeface="Consolas" panose="020B0609020204030204" pitchFamily="49" charset="0"/>
              </a:rPr>
              <a:t>pmx_vpc_ci</a:t>
            </a:r>
            <a:r>
              <a:rPr lang="en-US" sz="1200" dirty="0">
                <a:latin typeface="Consolas" panose="020B0609020204030204" pitchFamily="49" charset="0"/>
                <a:cs typeface="Consolas" panose="020B0609020204030204" pitchFamily="49" charset="0"/>
              </a:rPr>
              <a:t>(interval = c(0.1,0.9),</a:t>
            </a:r>
          </a:p>
          <a:p>
            <a:r>
              <a:rPr lang="en-US" sz="1200" dirty="0">
                <a:latin typeface="Consolas" panose="020B0609020204030204" pitchFamily="49" charset="0"/>
                <a:cs typeface="Consolas" panose="020B0609020204030204" pitchFamily="49" charset="0"/>
              </a:rPr>
              <a:t>    median   = list(fill="pink")),  	</a:t>
            </a:r>
          </a:p>
          <a:p>
            <a:r>
              <a:rPr lang="en-US" sz="1200" dirty="0">
                <a:latin typeface="Consolas" panose="020B0609020204030204" pitchFamily="49" charset="0"/>
                <a:cs typeface="Consolas" panose="020B0609020204030204" pitchFamily="49" charset="0"/>
              </a:rPr>
              <a:t>    bin      = </a:t>
            </a:r>
            <a:r>
              <a:rPr lang="en-US" sz="1200" dirty="0" err="1">
                <a:latin typeface="Consolas" panose="020B0609020204030204" pitchFamily="49" charset="0"/>
                <a:cs typeface="Consolas" panose="020B0609020204030204" pitchFamily="49" charset="0"/>
              </a:rPr>
              <a:t>pmx_vpc_bin</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kmeans</a:t>
            </a:r>
            <a:r>
              <a:rPr lang="en-US" sz="1200" dirty="0">
                <a:latin typeface="Consolas" panose="020B0609020204030204" pitchFamily="49" charset="0"/>
                <a:cs typeface="Consolas" panose="020B0609020204030204" pitchFamily="49" charset="0"/>
              </a:rPr>
              <a:t>",n=5)</a:t>
            </a:r>
          </a:p>
          <a:p>
            <a:r>
              <a:rPr lang="en-US" sz="1200" dirty="0">
                <a:latin typeface="Consolas" panose="020B0609020204030204" pitchFamily="49" charset="0"/>
                <a:cs typeface="Consolas" panose="020B0609020204030204" pitchFamily="49" charset="0"/>
              </a:rPr>
              <a:t>)</a:t>
            </a:r>
          </a:p>
        </p:txBody>
      </p:sp>
      <p:pic>
        <p:nvPicPr>
          <p:cNvPr id="7" name="Picture 6"/>
          <p:cNvPicPr>
            <a:picLocks noChangeAspect="1"/>
          </p:cNvPicPr>
          <p:nvPr/>
        </p:nvPicPr>
        <p:blipFill>
          <a:blip r:embed="rId2"/>
          <a:stretch>
            <a:fillRect/>
          </a:stretch>
        </p:blipFill>
        <p:spPr>
          <a:xfrm>
            <a:off x="5186955" y="956051"/>
            <a:ext cx="3555725" cy="39634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170227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Overview</a:t>
            </a:r>
          </a:p>
        </p:txBody>
      </p:sp>
      <p:sp>
        <p:nvSpPr>
          <p:cNvPr id="6" name="Content Placeholder 5"/>
          <p:cNvSpPr>
            <a:spLocks noGrp="1"/>
          </p:cNvSpPr>
          <p:nvPr>
            <p:ph idx="1"/>
          </p:nvPr>
        </p:nvSpPr>
        <p:spPr>
          <a:xfrm>
            <a:off x="457200" y="914400"/>
            <a:ext cx="7029450" cy="3611880"/>
          </a:xfrm>
        </p:spPr>
        <p:txBody>
          <a:bodyPr>
            <a:normAutofit fontScale="77500" lnSpcReduction="20000"/>
          </a:bodyPr>
          <a:lstStyle/>
          <a:p>
            <a:pPr marL="342900" indent="-342900"/>
            <a:r>
              <a:rPr lang="en-US" dirty="0"/>
              <a:t>Introduction</a:t>
            </a:r>
          </a:p>
          <a:p>
            <a:pPr marL="342900" indent="-342900"/>
            <a:r>
              <a:rPr lang="en-US" dirty="0"/>
              <a:t>Monolix requirements (tasks to perform)</a:t>
            </a:r>
          </a:p>
          <a:p>
            <a:pPr marL="342900" indent="-342900"/>
            <a:r>
              <a:rPr lang="en-US" dirty="0"/>
              <a:t>Installation</a:t>
            </a:r>
          </a:p>
          <a:p>
            <a:pPr marL="342900" indent="-342900"/>
            <a:r>
              <a:rPr lang="en-US" dirty="0"/>
              <a:t>Architecture</a:t>
            </a:r>
          </a:p>
          <a:p>
            <a:pPr marL="342900" indent="-342900"/>
            <a:r>
              <a:rPr lang="en-US" dirty="0"/>
              <a:t>Built-in example and default plots</a:t>
            </a:r>
          </a:p>
          <a:p>
            <a:pPr marL="342900" indent="-342900"/>
            <a:r>
              <a:rPr lang="en-US" dirty="0"/>
              <a:t>Report generation</a:t>
            </a:r>
          </a:p>
          <a:p>
            <a:pPr marL="342900" indent="-342900"/>
            <a:r>
              <a:rPr lang="en-US" dirty="0"/>
              <a:t>Advanced Controller creation</a:t>
            </a:r>
          </a:p>
          <a:p>
            <a:pPr lvl="1"/>
            <a:r>
              <a:rPr lang="en-US" dirty="0"/>
              <a:t>Single endpoint models</a:t>
            </a:r>
          </a:p>
          <a:p>
            <a:pPr lvl="1"/>
            <a:r>
              <a:rPr lang="en-US" dirty="0"/>
              <a:t>Multiple endpoint models</a:t>
            </a:r>
          </a:p>
          <a:p>
            <a:pPr lvl="1"/>
            <a:r>
              <a:rPr lang="en-US" dirty="0"/>
              <a:t>Models with covariates</a:t>
            </a:r>
          </a:p>
          <a:p>
            <a:pPr marL="342900" indent="-342900"/>
            <a:r>
              <a:rPr lang="en-US" dirty="0"/>
              <a:t>VPC (Visual Predictive Checks)</a:t>
            </a:r>
          </a:p>
          <a:p>
            <a:pPr marL="342900" indent="-342900"/>
            <a:r>
              <a:rPr lang="en-US" dirty="0">
                <a:solidFill>
                  <a:schemeClr val="accent1"/>
                </a:solidFill>
              </a:rPr>
              <a:t>Plots customization</a:t>
            </a:r>
          </a:p>
          <a:p>
            <a:pPr marL="342900" indent="-342900"/>
            <a:r>
              <a:rPr lang="en-US" dirty="0"/>
              <a:t>Stratification, filtering and other features</a:t>
            </a:r>
          </a:p>
          <a:p>
            <a:pPr marL="342900" indent="-342900"/>
            <a:r>
              <a:rPr lang="en-US" dirty="0"/>
              <a:t>How to provide feedback?</a:t>
            </a:r>
          </a:p>
        </p:txBody>
      </p:sp>
      <p:sp>
        <p:nvSpPr>
          <p:cNvPr id="7" name="Footer Placeholder 6"/>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Arial" panose="020B0604020202020204"/>
                <a:ea typeface="+mn-ea"/>
                <a:cs typeface="+mn-cs"/>
              </a:rPr>
              <a:t>ggPMX</a:t>
            </a:r>
            <a:endParaRPr kumimoji="0" lang="en-US" sz="700" b="0" i="0" u="none" strike="noStrike" kern="1200" cap="none" spc="0" normalizeH="0" baseline="0" noProof="0" dirty="0">
              <a:ln>
                <a:noFill/>
              </a:ln>
              <a:solidFill>
                <a:srgbClr val="7F7F7F"/>
              </a:solidFill>
              <a:effectLst/>
              <a:uLnTx/>
              <a:uFillTx/>
              <a:latin typeface="Arial" panose="020B0604020202020204"/>
              <a:ea typeface="+mn-ea"/>
              <a:cs typeface="+mn-cs"/>
            </a:endParaRPr>
          </a:p>
        </p:txBody>
      </p:sp>
      <p:sp>
        <p:nvSpPr>
          <p:cNvPr id="2" name="Slide Number Placeholder 1"/>
          <p:cNvSpPr>
            <a:spLocks noGrp="1"/>
          </p:cNvSpPr>
          <p:nvPr>
            <p:ph type="sldNum" sz="quarter" idx="11"/>
          </p:nvPr>
        </p:nvSpPr>
        <p:spPr/>
        <p:txBody>
          <a:bodyPr/>
          <a:lstStyle/>
          <a:p>
            <a:fld id="{47547CF9-5B10-D24F-A8D7-45A9778164F7}" type="slidenum">
              <a:rPr lang="uk-UA" smtClean="0"/>
              <a:pPr/>
              <a:t>47</a:t>
            </a:fld>
            <a:endParaRPr lang="uk-UA" dirty="0"/>
          </a:p>
        </p:txBody>
      </p:sp>
    </p:spTree>
    <p:extLst>
      <p:ext uri="{BB962C8B-B14F-4D97-AF65-F5344CB8AC3E}">
        <p14:creationId xmlns:p14="http://schemas.microsoft.com/office/powerpoint/2010/main" val="35530139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Plots customization – two methods</a:t>
            </a:r>
          </a:p>
        </p:txBody>
      </p:sp>
      <p:sp>
        <p:nvSpPr>
          <p:cNvPr id="3" name="Content Placeholder 2"/>
          <p:cNvSpPr>
            <a:spLocks noGrp="1"/>
          </p:cNvSpPr>
          <p:nvPr>
            <p:ph idx="1"/>
          </p:nvPr>
        </p:nvSpPr>
        <p:spPr>
          <a:xfrm>
            <a:off x="457200" y="1257300"/>
            <a:ext cx="8229600" cy="3268980"/>
          </a:xfrm>
        </p:spPr>
        <p:txBody>
          <a:bodyPr/>
          <a:lstStyle/>
          <a:p>
            <a:pPr marL="342900" indent="-342900">
              <a:buFont typeface="+mj-lt"/>
              <a:buAutoNum type="arabicPeriod"/>
            </a:pPr>
            <a:r>
              <a:rPr lang="en-US" dirty="0"/>
              <a:t>On the fly (recommended), by specifying options in each function call</a:t>
            </a:r>
          </a:p>
          <a:p>
            <a:pPr marL="342900" indent="-342900">
              <a:buFont typeface="+mj-lt"/>
              <a:buAutoNum type="arabicPeriod"/>
            </a:pPr>
            <a:r>
              <a:rPr lang="en-US" dirty="0">
                <a:cs typeface="Consolas" panose="020B0609020204030204" pitchFamily="49" charset="0"/>
              </a:rPr>
              <a:t>Globally, at the level of Controller creation, via settings argument</a:t>
            </a:r>
            <a:endParaRPr lang="en-US" dirty="0"/>
          </a:p>
          <a:p>
            <a:endParaRPr lang="en-US" dirty="0"/>
          </a:p>
        </p:txBody>
      </p:sp>
      <p:sp>
        <p:nvSpPr>
          <p:cNvPr id="4" name="Footer Placeholder 3"/>
          <p:cNvSpPr>
            <a:spLocks noGrp="1"/>
          </p:cNvSpPr>
          <p:nvPr>
            <p:ph type="ftr" sz="quarter" idx="10"/>
          </p:nvPr>
        </p:nvSpPr>
        <p:spPr/>
        <p:txBody>
          <a:bodyPr/>
          <a:lstStyle/>
          <a:p>
            <a:r>
              <a:rPr lang="en-US"/>
              <a:t>ggPMX</a:t>
            </a:r>
            <a:endParaRPr lang="en-US"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48</a:t>
            </a:fld>
            <a:endParaRPr lang="uk-UA" dirty="0"/>
          </a:p>
        </p:txBody>
      </p:sp>
    </p:spTree>
    <p:extLst>
      <p:ext uri="{BB962C8B-B14F-4D97-AF65-F5344CB8AC3E}">
        <p14:creationId xmlns:p14="http://schemas.microsoft.com/office/powerpoint/2010/main" val="24722437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0"/>
            <a:ext cx="7372350" cy="720090"/>
          </a:xfrm>
        </p:spPr>
        <p:txBody>
          <a:bodyPr>
            <a:normAutofit/>
          </a:bodyPr>
          <a:lstStyle/>
          <a:p>
            <a:r>
              <a:rPr lang="en-US" dirty="0"/>
              <a:t>Plots customization – on the fly</a:t>
            </a:r>
          </a:p>
        </p:txBody>
      </p:sp>
      <p:sp>
        <p:nvSpPr>
          <p:cNvPr id="4" name="Footer Placeholder 3"/>
          <p:cNvSpPr>
            <a:spLocks noGrp="1"/>
          </p:cNvSpPr>
          <p:nvPr>
            <p:ph type="ftr" sz="quarter" idx="10"/>
          </p:nvPr>
        </p:nvSpPr>
        <p:spPr/>
        <p:txBody>
          <a:bodyPr/>
          <a:lstStyle/>
          <a:p>
            <a:r>
              <a:rPr lang="en-US"/>
              <a:t>ggPMX</a:t>
            </a:r>
            <a:endParaRPr lang="en-US" dirty="0"/>
          </a:p>
        </p:txBody>
      </p:sp>
      <p:sp>
        <p:nvSpPr>
          <p:cNvPr id="7" name="Rectangle 6"/>
          <p:cNvSpPr/>
          <p:nvPr/>
        </p:nvSpPr>
        <p:spPr>
          <a:xfrm>
            <a:off x="457200" y="914400"/>
            <a:ext cx="8305800" cy="1338828"/>
          </a:xfrm>
          <a:prstGeom prst="rect">
            <a:avLst/>
          </a:prstGeom>
          <a:solidFill>
            <a:schemeClr val="accent4">
              <a:lumMod val="20000"/>
              <a:lumOff val="80000"/>
            </a:schemeClr>
          </a:solidFill>
        </p:spPr>
        <p:txBody>
          <a:bodyPr wrap="square">
            <a:spAutoFit/>
          </a:bodyPr>
          <a:lstStyle/>
          <a:p>
            <a:pPr marL="200025"/>
            <a:r>
              <a:rPr lang="en-US" sz="1350" b="1" dirty="0" err="1">
                <a:solidFill>
                  <a:schemeClr val="accent1">
                    <a:lumMod val="75000"/>
                  </a:schemeClr>
                </a:solidFill>
                <a:latin typeface="Consolas" panose="020B0609020204030204" pitchFamily="49" charset="0"/>
                <a:cs typeface="Consolas" panose="020B0609020204030204" pitchFamily="49" charset="0"/>
              </a:rPr>
              <a:t>ctr</a:t>
            </a:r>
            <a:r>
              <a:rPr lang="en-US" sz="1350" b="1" dirty="0">
                <a:solidFill>
                  <a:schemeClr val="accent1">
                    <a:lumMod val="75000"/>
                  </a:schemeClr>
                </a:solidFill>
                <a:latin typeface="Consolas" panose="020B0609020204030204" pitchFamily="49" charset="0"/>
                <a:cs typeface="Consolas" panose="020B0609020204030204" pitchFamily="49" charset="0"/>
              </a:rPr>
              <a:t> %&gt;% </a:t>
            </a:r>
            <a:r>
              <a:rPr lang="en-US" sz="1350" b="1" dirty="0" err="1">
                <a:solidFill>
                  <a:schemeClr val="accent1">
                    <a:lumMod val="75000"/>
                  </a:schemeClr>
                </a:solidFill>
                <a:latin typeface="Consolas" panose="020B0609020204030204" pitchFamily="49" charset="0"/>
                <a:cs typeface="Consolas" panose="020B0609020204030204" pitchFamily="49" charset="0"/>
              </a:rPr>
              <a:t>pmx_plot_npde_time</a:t>
            </a:r>
            <a:r>
              <a:rPr lang="en-US" sz="1350" dirty="0">
                <a:latin typeface="Consolas" panose="020B0609020204030204" pitchFamily="49" charset="0"/>
                <a:cs typeface="Consolas" panose="020B0609020204030204" pitchFamily="49" charset="0"/>
              </a:rPr>
              <a:t>(</a:t>
            </a:r>
            <a:endParaRPr lang="en-US" sz="1350" dirty="0">
              <a:solidFill>
                <a:schemeClr val="accent1">
                  <a:lumMod val="75000"/>
                </a:schemeClr>
              </a:solidFill>
              <a:latin typeface="Consolas" panose="020B0609020204030204" pitchFamily="49" charset="0"/>
              <a:cs typeface="Consolas" panose="020B0609020204030204" pitchFamily="49" charset="0"/>
            </a:endParaRPr>
          </a:p>
          <a:p>
            <a:pPr marL="200025"/>
            <a:r>
              <a:rPr lang="en-US" sz="1350" dirty="0">
                <a:solidFill>
                  <a:schemeClr val="accent1">
                    <a:lumMod val="75000"/>
                  </a:schemeClr>
                </a:solidFill>
                <a:latin typeface="Consolas" panose="020B0609020204030204" pitchFamily="49" charset="0"/>
                <a:cs typeface="Consolas" panose="020B0609020204030204" pitchFamily="49" charset="0"/>
              </a:rPr>
              <a:t>		smooth</a:t>
            </a:r>
            <a:r>
              <a:rPr lang="en-US" sz="1350" dirty="0">
                <a:latin typeface="Consolas" panose="020B0609020204030204" pitchFamily="49" charset="0"/>
                <a:cs typeface="Consolas" panose="020B0609020204030204" pitchFamily="49" charset="0"/>
              </a:rPr>
              <a:t> 	= list(</a:t>
            </a:r>
            <a:r>
              <a:rPr lang="en-US" sz="1350" dirty="0">
                <a:solidFill>
                  <a:schemeClr val="accent1">
                    <a:lumMod val="75000"/>
                  </a:schemeClr>
                </a:solidFill>
                <a:latin typeface="Consolas" panose="020B0609020204030204" pitchFamily="49" charset="0"/>
                <a:cs typeface="Consolas" panose="020B0609020204030204" pitchFamily="49" charset="0"/>
              </a:rPr>
              <a:t>color</a:t>
            </a:r>
            <a:r>
              <a:rPr lang="en-US" sz="1350" dirty="0">
                <a:latin typeface="Consolas" panose="020B0609020204030204" pitchFamily="49" charset="0"/>
                <a:cs typeface="Consolas" panose="020B0609020204030204" pitchFamily="49" charset="0"/>
              </a:rPr>
              <a:t> = </a:t>
            </a:r>
            <a:r>
              <a:rPr lang="en-US" sz="1350" dirty="0">
                <a:solidFill>
                  <a:srgbClr val="4F9A05"/>
                </a:solidFill>
                <a:latin typeface="Consolas" panose="020B0609020204030204" pitchFamily="49" charset="0"/>
                <a:cs typeface="Consolas" panose="020B0609020204030204" pitchFamily="49" charset="0"/>
              </a:rPr>
              <a:t>"blue"</a:t>
            </a:r>
            <a:r>
              <a:rPr lang="en-US" sz="1350" dirty="0">
                <a:latin typeface="Consolas" panose="020B0609020204030204" pitchFamily="49" charset="0"/>
                <a:cs typeface="Consolas" panose="020B0609020204030204" pitchFamily="49" charset="0"/>
              </a:rPr>
              <a:t>), </a:t>
            </a:r>
          </a:p>
          <a:p>
            <a:pPr marL="336947"/>
            <a:r>
              <a:rPr lang="en-US" sz="1350" dirty="0">
                <a:solidFill>
                  <a:schemeClr val="accent1">
                    <a:lumMod val="75000"/>
                  </a:schemeClr>
                </a:solidFill>
                <a:latin typeface="Consolas" panose="020B0609020204030204" pitchFamily="49" charset="0"/>
                <a:cs typeface="Consolas" panose="020B0609020204030204" pitchFamily="49" charset="0"/>
              </a:rPr>
              <a:t>		point</a:t>
            </a:r>
            <a:r>
              <a:rPr lang="en-US" sz="1350" dirty="0">
                <a:latin typeface="Consolas" panose="020B0609020204030204" pitchFamily="49" charset="0"/>
                <a:cs typeface="Consolas" panose="020B0609020204030204" pitchFamily="49" charset="0"/>
              </a:rPr>
              <a:t>  	= list(</a:t>
            </a:r>
            <a:r>
              <a:rPr lang="en-US" sz="1350" dirty="0">
                <a:solidFill>
                  <a:schemeClr val="accent1">
                    <a:lumMod val="75000"/>
                  </a:schemeClr>
                </a:solidFill>
                <a:latin typeface="Consolas" panose="020B0609020204030204" pitchFamily="49" charset="0"/>
                <a:cs typeface="Consolas" panose="020B0609020204030204" pitchFamily="49" charset="0"/>
              </a:rPr>
              <a:t>shape</a:t>
            </a:r>
            <a:r>
              <a:rPr lang="en-US" sz="1350" dirty="0">
                <a:latin typeface="Consolas" panose="020B0609020204030204" pitchFamily="49" charset="0"/>
                <a:cs typeface="Consolas" panose="020B0609020204030204" pitchFamily="49" charset="0"/>
              </a:rPr>
              <a:t> = </a:t>
            </a:r>
            <a:r>
              <a:rPr lang="en-US" sz="1350" dirty="0">
                <a:solidFill>
                  <a:srgbClr val="4F9A05"/>
                </a:solidFill>
                <a:latin typeface="Consolas" panose="020B0609020204030204" pitchFamily="49" charset="0"/>
                <a:cs typeface="Consolas" panose="020B0609020204030204" pitchFamily="49" charset="0"/>
              </a:rPr>
              <a:t>4</a:t>
            </a:r>
            <a:r>
              <a:rPr lang="en-US" sz="1350" dirty="0">
                <a:latin typeface="Consolas" panose="020B0609020204030204" pitchFamily="49" charset="0"/>
                <a:cs typeface="Consolas" panose="020B0609020204030204" pitchFamily="49" charset="0"/>
              </a:rPr>
              <a:t>), </a:t>
            </a:r>
          </a:p>
          <a:p>
            <a:pPr marL="336947"/>
            <a:r>
              <a:rPr lang="en-US" sz="1350" dirty="0">
                <a:solidFill>
                  <a:schemeClr val="accent1">
                    <a:lumMod val="75000"/>
                  </a:schemeClr>
                </a:solidFill>
                <a:latin typeface="Consolas" panose="020B0609020204030204" pitchFamily="49" charset="0"/>
                <a:cs typeface="Consolas" panose="020B0609020204030204" pitchFamily="49" charset="0"/>
              </a:rPr>
              <a:t>		</a:t>
            </a:r>
            <a:r>
              <a:rPr lang="en-US" sz="1350" dirty="0" err="1">
                <a:solidFill>
                  <a:schemeClr val="accent1">
                    <a:lumMod val="75000"/>
                  </a:schemeClr>
                </a:solidFill>
                <a:latin typeface="Consolas" panose="020B0609020204030204" pitchFamily="49" charset="0"/>
                <a:cs typeface="Consolas" panose="020B0609020204030204" pitchFamily="49" charset="0"/>
              </a:rPr>
              <a:t>is.draft</a:t>
            </a:r>
            <a:r>
              <a:rPr lang="en-US" sz="1350" dirty="0">
                <a:latin typeface="Consolas" panose="020B0609020204030204" pitchFamily="49" charset="0"/>
                <a:cs typeface="Consolas" panose="020B0609020204030204" pitchFamily="49" charset="0"/>
              </a:rPr>
              <a:t> 	= </a:t>
            </a:r>
            <a:r>
              <a:rPr lang="en-US" sz="1350" dirty="0">
                <a:solidFill>
                  <a:srgbClr val="4F9A05"/>
                </a:solidFill>
                <a:latin typeface="Consolas" panose="020B0609020204030204" pitchFamily="49" charset="0"/>
                <a:cs typeface="Consolas" panose="020B0609020204030204" pitchFamily="49" charset="0"/>
              </a:rPr>
              <a:t>TRUE</a:t>
            </a:r>
            <a:r>
              <a:rPr lang="en-US" sz="1350" dirty="0">
                <a:latin typeface="Consolas" panose="020B0609020204030204" pitchFamily="49" charset="0"/>
                <a:cs typeface="Consolas" panose="020B0609020204030204" pitchFamily="49" charset="0"/>
              </a:rPr>
              <a:t>, </a:t>
            </a:r>
          </a:p>
          <a:p>
            <a:pPr marL="336947"/>
            <a:r>
              <a:rPr lang="en-US" sz="1350" dirty="0">
                <a:solidFill>
                  <a:schemeClr val="accent1">
                    <a:lumMod val="75000"/>
                  </a:schemeClr>
                </a:solidFill>
                <a:latin typeface="Consolas" panose="020B0609020204030204" pitchFamily="49" charset="0"/>
                <a:cs typeface="Consolas" panose="020B0609020204030204" pitchFamily="49" charset="0"/>
              </a:rPr>
              <a:t>		labels</a:t>
            </a:r>
            <a:r>
              <a:rPr lang="en-US" sz="1350" dirty="0">
                <a:latin typeface="Consolas" panose="020B0609020204030204" pitchFamily="49" charset="0"/>
                <a:cs typeface="Consolas" panose="020B0609020204030204" pitchFamily="49" charset="0"/>
              </a:rPr>
              <a:t> 	= list(</a:t>
            </a:r>
            <a:r>
              <a:rPr lang="en-US" sz="1350" dirty="0">
                <a:solidFill>
                  <a:schemeClr val="accent1">
                    <a:lumMod val="75000"/>
                  </a:schemeClr>
                </a:solidFill>
                <a:latin typeface="Consolas" panose="020B0609020204030204" pitchFamily="49" charset="0"/>
                <a:cs typeface="Consolas" panose="020B0609020204030204" pitchFamily="49" charset="0"/>
              </a:rPr>
              <a:t>x</a:t>
            </a:r>
            <a:r>
              <a:rPr lang="en-US" sz="1350" dirty="0">
                <a:latin typeface="Consolas" panose="020B0609020204030204" pitchFamily="49" charset="0"/>
                <a:cs typeface="Consolas" panose="020B0609020204030204" pitchFamily="49" charset="0"/>
              </a:rPr>
              <a:t> = </a:t>
            </a:r>
            <a:r>
              <a:rPr lang="en-US" sz="1350" dirty="0">
                <a:solidFill>
                  <a:srgbClr val="4F9A05"/>
                </a:solidFill>
                <a:latin typeface="Consolas" panose="020B0609020204030204" pitchFamily="49" charset="0"/>
                <a:cs typeface="Consolas" panose="020B0609020204030204" pitchFamily="49" charset="0"/>
              </a:rPr>
              <a:t>"TIME after first dose (days)"</a:t>
            </a:r>
            <a:r>
              <a:rPr lang="en-US" sz="1350" dirty="0">
                <a:latin typeface="Consolas" panose="020B0609020204030204" pitchFamily="49" charset="0"/>
                <a:cs typeface="Consolas" panose="020B0609020204030204" pitchFamily="49" charset="0"/>
              </a:rPr>
              <a:t>,</a:t>
            </a:r>
          </a:p>
          <a:p>
            <a:pPr marL="1073944">
              <a:spcAft>
                <a:spcPts val="450"/>
              </a:spcAft>
            </a:pPr>
            <a:r>
              <a:rPr lang="en-US" sz="1350" dirty="0">
                <a:solidFill>
                  <a:schemeClr val="accent1">
                    <a:lumMod val="75000"/>
                  </a:schemeClr>
                </a:solidFill>
                <a:latin typeface="Consolas" panose="020B0609020204030204" pitchFamily="49" charset="0"/>
                <a:cs typeface="Consolas" panose="020B0609020204030204" pitchFamily="49" charset="0"/>
              </a:rPr>
              <a:t>	y</a:t>
            </a:r>
            <a:r>
              <a:rPr lang="en-US" sz="1350" dirty="0">
                <a:latin typeface="Consolas" panose="020B0609020204030204" pitchFamily="49" charset="0"/>
                <a:cs typeface="Consolas" panose="020B0609020204030204" pitchFamily="49" charset="0"/>
              </a:rPr>
              <a:t> 	= </a:t>
            </a:r>
            <a:r>
              <a:rPr lang="en-US" sz="1350" dirty="0">
                <a:solidFill>
                  <a:srgbClr val="4F9A05"/>
                </a:solidFill>
                <a:latin typeface="Consolas" panose="020B0609020204030204" pitchFamily="49" charset="0"/>
                <a:cs typeface="Consolas" panose="020B0609020204030204" pitchFamily="49" charset="0"/>
              </a:rPr>
              <a:t>"Normalized PDE"</a:t>
            </a:r>
            <a:r>
              <a:rPr lang="en-US" sz="1350" dirty="0">
                <a:latin typeface="Consolas" panose="020B0609020204030204" pitchFamily="49" charset="0"/>
                <a:cs typeface="Consolas" panose="020B0609020204030204" pitchFamily="49" charset="0"/>
              </a:rPr>
              <a:t>))</a:t>
            </a:r>
          </a:p>
        </p:txBody>
      </p:sp>
      <p:pic>
        <p:nvPicPr>
          <p:cNvPr id="8" name="Picture 7"/>
          <p:cNvPicPr>
            <a:picLocks noChangeAspect="1"/>
          </p:cNvPicPr>
          <p:nvPr/>
        </p:nvPicPr>
        <p:blipFill rotWithShape="1">
          <a:blip r:embed="rId2"/>
          <a:srcRect t="7508" b="8610"/>
          <a:stretch/>
        </p:blipFill>
        <p:spPr>
          <a:xfrm>
            <a:off x="2610100" y="2419350"/>
            <a:ext cx="4000000" cy="2228851"/>
          </a:xfrm>
          <a:prstGeom prst="rect">
            <a:avLst/>
          </a:prstGeom>
          <a:ln>
            <a:noFill/>
          </a:ln>
          <a:effectLst>
            <a:outerShdw blurRad="292100" dist="139700" dir="2700000" algn="tl" rotWithShape="0">
              <a:srgbClr val="333333">
                <a:alpha val="65000"/>
              </a:srgbClr>
            </a:outerShdw>
          </a:effectLst>
        </p:spPr>
      </p:pic>
      <p:sp>
        <p:nvSpPr>
          <p:cNvPr id="3" name="Slide Number Placeholder 2"/>
          <p:cNvSpPr>
            <a:spLocks noGrp="1"/>
          </p:cNvSpPr>
          <p:nvPr>
            <p:ph type="sldNum" sz="quarter" idx="11"/>
          </p:nvPr>
        </p:nvSpPr>
        <p:spPr/>
        <p:txBody>
          <a:bodyPr/>
          <a:lstStyle/>
          <a:p>
            <a:fld id="{47547CF9-5B10-D24F-A8D7-45A9778164F7}" type="slidenum">
              <a:rPr lang="uk-UA" smtClean="0"/>
              <a:pPr/>
              <a:t>49</a:t>
            </a:fld>
            <a:endParaRPr lang="uk-UA" dirty="0"/>
          </a:p>
        </p:txBody>
      </p:sp>
    </p:spTree>
    <p:extLst>
      <p:ext uri="{BB962C8B-B14F-4D97-AF65-F5344CB8AC3E}">
        <p14:creationId xmlns:p14="http://schemas.microsoft.com/office/powerpoint/2010/main" val="3280601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4" name="Footer Placeholder 3"/>
          <p:cNvSpPr>
            <a:spLocks noGrp="1"/>
          </p:cNvSpPr>
          <p:nvPr>
            <p:ph type="ftr" sz="quarter" idx="10"/>
          </p:nvPr>
        </p:nvSpPr>
        <p:spPr/>
        <p:txBody>
          <a:bodyPr/>
          <a:lstStyle/>
          <a:p>
            <a:r>
              <a:rPr lang="en-US"/>
              <a:t>ggPMX</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45770838"/>
              </p:ext>
            </p:extLst>
          </p:nvPr>
        </p:nvGraphicFramePr>
        <p:xfrm>
          <a:off x="457200" y="1200150"/>
          <a:ext cx="8229600" cy="2831929"/>
        </p:xfrm>
        <a:graphic>
          <a:graphicData uri="http://schemas.openxmlformats.org/drawingml/2006/table">
            <a:tbl>
              <a:tblPr firstRow="1" bandRow="1">
                <a:tableStyleId>{3B4B98B0-60AC-42C2-AFA5-B58CD77FA1E5}</a:tableStyleId>
              </a:tblPr>
              <a:tblGrid>
                <a:gridCol w="1550209">
                  <a:extLst>
                    <a:ext uri="{9D8B030D-6E8A-4147-A177-3AD203B41FA5}">
                      <a16:colId xmlns:a16="http://schemas.microsoft.com/office/drawing/2014/main" val="4159796031"/>
                    </a:ext>
                  </a:extLst>
                </a:gridCol>
                <a:gridCol w="6679391">
                  <a:extLst>
                    <a:ext uri="{9D8B030D-6E8A-4147-A177-3AD203B41FA5}">
                      <a16:colId xmlns:a16="http://schemas.microsoft.com/office/drawing/2014/main" val="1306674159"/>
                    </a:ext>
                  </a:extLst>
                </a:gridCol>
              </a:tblGrid>
              <a:tr h="462365">
                <a:tc>
                  <a:txBody>
                    <a:bodyPr/>
                    <a:lstStyle/>
                    <a:p>
                      <a:pPr algn="ctr"/>
                      <a:r>
                        <a:rPr lang="en-US" sz="1600" dirty="0"/>
                        <a:t>Time</a:t>
                      </a:r>
                    </a:p>
                  </a:txBody>
                  <a:tcPr marL="68580" marR="68580" marT="34290" marB="34290"/>
                </a:tc>
                <a:tc>
                  <a:txBody>
                    <a:bodyPr/>
                    <a:lstStyle/>
                    <a:p>
                      <a:pPr algn="ctr"/>
                      <a:r>
                        <a:rPr lang="en-US" sz="1600" dirty="0"/>
                        <a:t>Topic</a:t>
                      </a:r>
                    </a:p>
                  </a:txBody>
                  <a:tcPr marL="68580" marR="68580" marT="34290" marB="34290"/>
                </a:tc>
                <a:extLst>
                  <a:ext uri="{0D108BD9-81ED-4DB2-BD59-A6C34878D82A}">
                    <a16:rowId xmlns:a16="http://schemas.microsoft.com/office/drawing/2014/main" val="1899808156"/>
                  </a:ext>
                </a:extLst>
              </a:tr>
              <a:tr h="462365">
                <a:tc>
                  <a:txBody>
                    <a:bodyPr/>
                    <a:lstStyle/>
                    <a:p>
                      <a:r>
                        <a:rPr lang="en-US" sz="1600" dirty="0"/>
                        <a:t>9</a:t>
                      </a:r>
                      <a:r>
                        <a:rPr lang="en-US" sz="1600" baseline="0" dirty="0"/>
                        <a:t> AM</a:t>
                      </a:r>
                      <a:endParaRPr lang="en-US" sz="1600" dirty="0"/>
                    </a:p>
                  </a:txBody>
                  <a:tcPr marL="68580" marR="68580" marT="34290" marB="34290"/>
                </a:tc>
                <a:tc>
                  <a:txBody>
                    <a:bodyPr/>
                    <a:lstStyle/>
                    <a:p>
                      <a:r>
                        <a:rPr lang="en-US" sz="1600" dirty="0"/>
                        <a:t>Welcome and getting everyone started</a:t>
                      </a:r>
                    </a:p>
                  </a:txBody>
                  <a:tcPr marL="68580" marR="68580" marT="34290" marB="34290"/>
                </a:tc>
                <a:extLst>
                  <a:ext uri="{0D108BD9-81ED-4DB2-BD59-A6C34878D82A}">
                    <a16:rowId xmlns:a16="http://schemas.microsoft.com/office/drawing/2014/main" val="1826599285"/>
                  </a:ext>
                </a:extLst>
              </a:tr>
              <a:tr h="462365">
                <a:tc>
                  <a:txBody>
                    <a:bodyPr/>
                    <a:lstStyle/>
                    <a:p>
                      <a:r>
                        <a:rPr lang="en-US" sz="1600" dirty="0"/>
                        <a:t>9:15 AM</a:t>
                      </a:r>
                    </a:p>
                  </a:txBody>
                  <a:tcPr marL="68580" marR="68580" marT="34290" marB="34290"/>
                </a:tc>
                <a:tc>
                  <a:txBody>
                    <a:bodyPr/>
                    <a:lstStyle/>
                    <a:p>
                      <a:r>
                        <a:rPr lang="en-US" sz="1600" b="1" dirty="0"/>
                        <a:t>Lecture &amp; Hands-On</a:t>
                      </a:r>
                      <a:r>
                        <a:rPr lang="en-US" sz="1600" dirty="0"/>
                        <a:t>: Introduction to ggPMX – R package for Model Diagnostics Generation</a:t>
                      </a:r>
                    </a:p>
                  </a:txBody>
                  <a:tcPr marL="68580" marR="68580" marT="34290" marB="34290"/>
                </a:tc>
                <a:extLst>
                  <a:ext uri="{0D108BD9-81ED-4DB2-BD59-A6C34878D82A}">
                    <a16:rowId xmlns:a16="http://schemas.microsoft.com/office/drawing/2014/main" val="2890505261"/>
                  </a:ext>
                </a:extLst>
              </a:tr>
              <a:tr h="462365">
                <a:tc>
                  <a:txBody>
                    <a:bodyPr/>
                    <a:lstStyle/>
                    <a:p>
                      <a:r>
                        <a:rPr lang="en-US" sz="1600" dirty="0"/>
                        <a:t>10:30 AM</a:t>
                      </a:r>
                    </a:p>
                  </a:txBody>
                  <a:tcPr marL="68580" marR="68580" marT="34290" marB="34290"/>
                </a:tc>
                <a:tc>
                  <a:txBody>
                    <a:bodyPr/>
                    <a:lstStyle/>
                    <a:p>
                      <a:r>
                        <a:rPr lang="en-US" sz="1600" dirty="0"/>
                        <a:t>Coffee Break</a:t>
                      </a:r>
                    </a:p>
                  </a:txBody>
                  <a:tcPr marL="68580" marR="68580" marT="34290" marB="34290"/>
                </a:tc>
                <a:extLst>
                  <a:ext uri="{0D108BD9-81ED-4DB2-BD59-A6C34878D82A}">
                    <a16:rowId xmlns:a16="http://schemas.microsoft.com/office/drawing/2014/main" val="921651765"/>
                  </a:ext>
                </a:extLst>
              </a:tr>
              <a:tr h="426209">
                <a:tc>
                  <a:txBody>
                    <a:bodyPr/>
                    <a:lstStyle/>
                    <a:p>
                      <a:r>
                        <a:rPr lang="en-US" sz="1600" dirty="0"/>
                        <a:t>10:45</a:t>
                      </a:r>
                      <a:r>
                        <a:rPr lang="en-US" sz="1600" baseline="0" dirty="0"/>
                        <a:t> AM</a:t>
                      </a:r>
                      <a:endParaRPr lang="en-US" sz="1600" dirty="0"/>
                    </a:p>
                  </a:txBody>
                  <a:tcPr marL="68580" marR="68580" marT="34290" marB="34290"/>
                </a:tc>
                <a:tc>
                  <a:txBody>
                    <a:bodyPr/>
                    <a:lstStyle/>
                    <a:p>
                      <a:r>
                        <a:rPr lang="en-US" sz="1600" b="1" dirty="0"/>
                        <a:t>Hands-On</a:t>
                      </a:r>
                      <a:endParaRPr lang="en-US" sz="1600" dirty="0"/>
                    </a:p>
                  </a:txBody>
                  <a:tcPr marL="68580" marR="68580" marT="34290" marB="34290"/>
                </a:tc>
                <a:extLst>
                  <a:ext uri="{0D108BD9-81ED-4DB2-BD59-A6C34878D82A}">
                    <a16:rowId xmlns:a16="http://schemas.microsoft.com/office/drawing/2014/main" val="532953733"/>
                  </a:ext>
                </a:extLst>
              </a:tr>
              <a:tr h="462365">
                <a:tc>
                  <a:txBody>
                    <a:bodyPr/>
                    <a:lstStyle/>
                    <a:p>
                      <a:r>
                        <a:rPr lang="en-US" sz="1600" dirty="0"/>
                        <a:t>11:30</a:t>
                      </a:r>
                      <a:r>
                        <a:rPr lang="en-US" sz="1600" baseline="0" dirty="0"/>
                        <a:t> AM</a:t>
                      </a:r>
                      <a:endParaRPr lang="en-US" sz="1600" dirty="0"/>
                    </a:p>
                  </a:txBody>
                  <a:tcPr marL="68580" marR="68580" marT="34290" marB="34290"/>
                </a:tc>
                <a:tc>
                  <a:txBody>
                    <a:bodyPr/>
                    <a:lstStyle/>
                    <a:p>
                      <a:r>
                        <a:rPr lang="en-US" sz="1600" b="0" dirty="0"/>
                        <a:t>END</a:t>
                      </a:r>
                    </a:p>
                  </a:txBody>
                  <a:tcPr marL="68580" marR="68580" marT="34290" marB="34290"/>
                </a:tc>
                <a:extLst>
                  <a:ext uri="{0D108BD9-81ED-4DB2-BD59-A6C34878D82A}">
                    <a16:rowId xmlns:a16="http://schemas.microsoft.com/office/drawing/2014/main" val="2420710694"/>
                  </a:ext>
                </a:extLst>
              </a:tr>
            </a:tbl>
          </a:graphicData>
        </a:graphic>
      </p:graphicFrame>
      <p:sp>
        <p:nvSpPr>
          <p:cNvPr id="3" name="Slide Number Placeholder 2"/>
          <p:cNvSpPr>
            <a:spLocks noGrp="1"/>
          </p:cNvSpPr>
          <p:nvPr>
            <p:ph type="sldNum" sz="quarter" idx="11"/>
          </p:nvPr>
        </p:nvSpPr>
        <p:spPr/>
        <p:txBody>
          <a:bodyPr/>
          <a:lstStyle/>
          <a:p>
            <a:fld id="{47547CF9-5B10-D24F-A8D7-45A9778164F7}" type="slidenum">
              <a:rPr lang="uk-UA" smtClean="0"/>
              <a:pPr/>
              <a:t>5</a:t>
            </a:fld>
            <a:endParaRPr lang="uk-UA" dirty="0"/>
          </a:p>
        </p:txBody>
      </p:sp>
    </p:spTree>
    <p:extLst>
      <p:ext uri="{BB962C8B-B14F-4D97-AF65-F5344CB8AC3E}">
        <p14:creationId xmlns:p14="http://schemas.microsoft.com/office/powerpoint/2010/main" val="38237515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57250"/>
            <a:ext cx="8305800" cy="1200150"/>
          </a:xfrm>
        </p:spPr>
        <p:txBody>
          <a:bodyPr>
            <a:normAutofit fontScale="70000" lnSpcReduction="20000"/>
          </a:bodyPr>
          <a:lstStyle/>
          <a:p>
            <a:r>
              <a:rPr lang="en-US" sz="2000" dirty="0">
                <a:cs typeface="Consolas" panose="020B0609020204030204" pitchFamily="49" charset="0"/>
              </a:rPr>
              <a:t>Create a “settings” object using </a:t>
            </a:r>
            <a:r>
              <a:rPr lang="en-US" sz="2000" b="1" dirty="0" err="1">
                <a:solidFill>
                  <a:schemeClr val="accent2"/>
                </a:solidFill>
                <a:cs typeface="Consolas" panose="020B0609020204030204" pitchFamily="49" charset="0"/>
              </a:rPr>
              <a:t>pmx_settings</a:t>
            </a:r>
            <a:r>
              <a:rPr lang="en-US" sz="2000" b="1" dirty="0">
                <a:solidFill>
                  <a:schemeClr val="accent2"/>
                </a:solidFill>
                <a:cs typeface="Consolas" panose="020B0609020204030204" pitchFamily="49" charset="0"/>
              </a:rPr>
              <a:t>(). </a:t>
            </a:r>
            <a:r>
              <a:rPr lang="en-US" sz="2000" dirty="0">
                <a:cs typeface="Consolas" panose="020B0609020204030204" pitchFamily="49" charset="0"/>
              </a:rPr>
              <a:t>This object is passed to </a:t>
            </a:r>
            <a:r>
              <a:rPr lang="en-US" sz="2000" dirty="0" err="1">
                <a:cs typeface="Consolas" panose="020B0609020204030204" pitchFamily="49" charset="0"/>
              </a:rPr>
              <a:t>pmx</a:t>
            </a:r>
            <a:r>
              <a:rPr lang="en-US" sz="2000" dirty="0">
                <a:cs typeface="Consolas" panose="020B0609020204030204" pitchFamily="49" charset="0"/>
              </a:rPr>
              <a:t>() as argument “settings”</a:t>
            </a:r>
          </a:p>
          <a:p>
            <a:r>
              <a:rPr lang="en-US" sz="2000" dirty="0">
                <a:cs typeface="Consolas" panose="020B0609020204030204" pitchFamily="49" charset="0"/>
              </a:rPr>
              <a:t>Using such a syntax is useful when same setting is applied to all plots, e.g.:</a:t>
            </a:r>
          </a:p>
          <a:p>
            <a:pPr lvl="1"/>
            <a:r>
              <a:rPr lang="en-US" sz="2000" dirty="0">
                <a:cs typeface="Consolas" panose="020B0609020204030204" pitchFamily="49" charset="0"/>
              </a:rPr>
              <a:t>Remove DRAFT label (printed by default)</a:t>
            </a:r>
          </a:p>
          <a:p>
            <a:pPr lvl="1"/>
            <a:r>
              <a:rPr lang="en-US" sz="2000" dirty="0">
                <a:cs typeface="Consolas" panose="020B0609020204030204" pitchFamily="49" charset="0"/>
              </a:rPr>
              <a:t>Use meaningful labels, such as “Male” and “Female” instead of 0 or 1</a:t>
            </a:r>
          </a:p>
          <a:p>
            <a:pPr lvl="1"/>
            <a:r>
              <a:rPr lang="en-US" sz="2000" dirty="0">
                <a:cs typeface="Consolas" panose="020B0609020204030204" pitchFamily="49" charset="0"/>
              </a:rPr>
              <a:t>Etc...</a:t>
            </a:r>
          </a:p>
          <a:p>
            <a:pPr lvl="1"/>
            <a:endParaRPr lang="en-US" sz="1050" dirty="0">
              <a:cs typeface="Consolas" panose="020B0609020204030204" pitchFamily="49" charset="0"/>
            </a:endParaRPr>
          </a:p>
        </p:txBody>
      </p:sp>
      <p:sp>
        <p:nvSpPr>
          <p:cNvPr id="2" name="Title 1"/>
          <p:cNvSpPr>
            <a:spLocks noGrp="1"/>
          </p:cNvSpPr>
          <p:nvPr>
            <p:ph type="title"/>
          </p:nvPr>
        </p:nvSpPr>
        <p:spPr>
          <a:xfrm>
            <a:off x="457200" y="342900"/>
            <a:ext cx="7029450" cy="514350"/>
          </a:xfrm>
        </p:spPr>
        <p:txBody>
          <a:bodyPr>
            <a:normAutofit/>
          </a:bodyPr>
          <a:lstStyle/>
          <a:p>
            <a:r>
              <a:rPr lang="en-US" dirty="0"/>
              <a:t>Plots customization – globally</a:t>
            </a:r>
          </a:p>
        </p:txBody>
      </p:sp>
      <p:sp>
        <p:nvSpPr>
          <p:cNvPr id="4" name="Footer Placeholder 3"/>
          <p:cNvSpPr>
            <a:spLocks noGrp="1"/>
          </p:cNvSpPr>
          <p:nvPr>
            <p:ph type="ftr" sz="quarter" idx="10"/>
          </p:nvPr>
        </p:nvSpPr>
        <p:spPr/>
        <p:txBody>
          <a:bodyPr/>
          <a:lstStyle/>
          <a:p>
            <a:r>
              <a:rPr lang="en-US"/>
              <a:t>ggPMX</a:t>
            </a:r>
            <a:endParaRPr lang="en-US" dirty="0"/>
          </a:p>
        </p:txBody>
      </p:sp>
      <p:sp>
        <p:nvSpPr>
          <p:cNvPr id="9" name="Rectangle 8"/>
          <p:cNvSpPr/>
          <p:nvPr/>
        </p:nvSpPr>
        <p:spPr>
          <a:xfrm>
            <a:off x="457200" y="2000251"/>
            <a:ext cx="8305800" cy="2723823"/>
          </a:xfrm>
          <a:prstGeom prst="rect">
            <a:avLst/>
          </a:prstGeom>
          <a:solidFill>
            <a:schemeClr val="accent4">
              <a:lumMod val="20000"/>
              <a:lumOff val="80000"/>
            </a:schemeClr>
          </a:solidFill>
        </p:spPr>
        <p:txBody>
          <a:bodyPr wrap="square">
            <a:spAutoFit/>
          </a:bodyPr>
          <a:lstStyle/>
          <a:p>
            <a:r>
              <a:rPr lang="en-US" sz="900" dirty="0" err="1">
                <a:solidFill>
                  <a:srgbClr val="000000"/>
                </a:solidFill>
                <a:latin typeface="Consolas" panose="020B0609020204030204" pitchFamily="49" charset="0"/>
                <a:cs typeface="Consolas" panose="020B0609020204030204" pitchFamily="49" charset="0"/>
              </a:rPr>
              <a:t>theoph_path</a:t>
            </a:r>
            <a:r>
              <a:rPr lang="en-US" sz="900" dirty="0">
                <a:solidFill>
                  <a:srgbClr val="000000"/>
                </a:solidFill>
                <a:latin typeface="Consolas" panose="020B0609020204030204" pitchFamily="49" charset="0"/>
                <a:cs typeface="Consolas" panose="020B0609020204030204" pitchFamily="49" charset="0"/>
              </a:rPr>
              <a:t> &lt;- </a:t>
            </a:r>
            <a:r>
              <a:rPr lang="en-US" sz="900" b="1" dirty="0" err="1">
                <a:solidFill>
                  <a:srgbClr val="214A88"/>
                </a:solidFill>
                <a:latin typeface="Consolas" panose="020B0609020204030204" pitchFamily="49" charset="0"/>
                <a:cs typeface="Consolas" panose="020B0609020204030204" pitchFamily="49" charset="0"/>
              </a:rPr>
              <a:t>file.path</a:t>
            </a:r>
            <a:r>
              <a:rPr lang="en-US" sz="900" dirty="0">
                <a:solidFill>
                  <a:srgbClr val="000000"/>
                </a:solidFill>
                <a:latin typeface="Consolas" panose="020B0609020204030204" pitchFamily="49" charset="0"/>
                <a:cs typeface="Consolas" panose="020B0609020204030204" pitchFamily="49" charset="0"/>
              </a:rPr>
              <a:t>(</a:t>
            </a:r>
            <a:r>
              <a:rPr lang="en-US" sz="900" b="1" dirty="0" err="1">
                <a:solidFill>
                  <a:srgbClr val="214A88"/>
                </a:solidFill>
                <a:latin typeface="Consolas" panose="020B0609020204030204" pitchFamily="49" charset="0"/>
                <a:cs typeface="Consolas" panose="020B0609020204030204" pitchFamily="49" charset="0"/>
              </a:rPr>
              <a:t>system.file</a:t>
            </a:r>
            <a:r>
              <a:rPr lang="en-US" sz="900" dirty="0">
                <a:solidFill>
                  <a:srgbClr val="000000"/>
                </a:solidFill>
                <a:latin typeface="Consolas" panose="020B0609020204030204" pitchFamily="49" charset="0"/>
                <a:cs typeface="Consolas" panose="020B0609020204030204" pitchFamily="49" charset="0"/>
              </a:rPr>
              <a:t>(</a:t>
            </a:r>
            <a:r>
              <a:rPr lang="en-US" sz="900" dirty="0">
                <a:solidFill>
                  <a:srgbClr val="214A88"/>
                </a:solidFill>
                <a:latin typeface="Consolas" panose="020B0609020204030204" pitchFamily="49" charset="0"/>
                <a:cs typeface="Consolas" panose="020B0609020204030204" pitchFamily="49" charset="0"/>
              </a:rPr>
              <a:t>package = </a:t>
            </a:r>
            <a:r>
              <a:rPr lang="en-US" sz="900" dirty="0">
                <a:solidFill>
                  <a:srgbClr val="4F9A05"/>
                </a:solidFill>
                <a:latin typeface="Consolas" panose="020B0609020204030204" pitchFamily="49" charset="0"/>
                <a:cs typeface="Consolas" panose="020B0609020204030204" pitchFamily="49" charset="0"/>
              </a:rPr>
              <a:t>"</a:t>
            </a:r>
            <a:r>
              <a:rPr lang="en-US" sz="900" dirty="0" err="1">
                <a:solidFill>
                  <a:srgbClr val="4F9A05"/>
                </a:solidFill>
                <a:latin typeface="Consolas" panose="020B0609020204030204" pitchFamily="49" charset="0"/>
                <a:cs typeface="Consolas" panose="020B0609020204030204" pitchFamily="49" charset="0"/>
              </a:rPr>
              <a:t>ggPMX</a:t>
            </a:r>
            <a:r>
              <a:rPr lang="en-US" sz="900" dirty="0">
                <a:solidFill>
                  <a:srgbClr val="4F9A05"/>
                </a:solidFill>
                <a:latin typeface="Consolas" panose="020B0609020204030204" pitchFamily="49" charset="0"/>
                <a:cs typeface="Consolas" panose="020B0609020204030204" pitchFamily="49" charset="0"/>
              </a:rPr>
              <a:t>"</a:t>
            </a:r>
            <a:r>
              <a:rPr lang="en-US" sz="900" dirty="0">
                <a:solidFill>
                  <a:srgbClr val="000000"/>
                </a:solidFill>
                <a:latin typeface="Consolas" panose="020B0609020204030204" pitchFamily="49" charset="0"/>
                <a:cs typeface="Consolas" panose="020B0609020204030204" pitchFamily="49" charset="0"/>
              </a:rPr>
              <a:t>), </a:t>
            </a:r>
            <a:r>
              <a:rPr lang="en-US" sz="900" dirty="0">
                <a:solidFill>
                  <a:srgbClr val="4F9A05"/>
                </a:solidFill>
                <a:latin typeface="Consolas" panose="020B0609020204030204" pitchFamily="49" charset="0"/>
                <a:cs typeface="Consolas" panose="020B0609020204030204" pitchFamily="49" charset="0"/>
              </a:rPr>
              <a:t>"</a:t>
            </a:r>
            <a:r>
              <a:rPr lang="en-US" sz="900" dirty="0" err="1">
                <a:solidFill>
                  <a:srgbClr val="4F9A05"/>
                </a:solidFill>
                <a:latin typeface="Consolas" panose="020B0609020204030204" pitchFamily="49" charset="0"/>
                <a:cs typeface="Consolas" panose="020B0609020204030204" pitchFamily="49" charset="0"/>
              </a:rPr>
              <a:t>testdata</a:t>
            </a:r>
            <a:r>
              <a:rPr lang="en-US" sz="900" dirty="0">
                <a:solidFill>
                  <a:srgbClr val="4F9A05"/>
                </a:solidFill>
                <a:latin typeface="Consolas" panose="020B0609020204030204" pitchFamily="49" charset="0"/>
                <a:cs typeface="Consolas" panose="020B0609020204030204" pitchFamily="49" charset="0"/>
              </a:rPr>
              <a:t>"</a:t>
            </a:r>
            <a:r>
              <a:rPr lang="en-US" sz="900" dirty="0">
                <a:solidFill>
                  <a:srgbClr val="000000"/>
                </a:solidFill>
                <a:latin typeface="Consolas" panose="020B0609020204030204" pitchFamily="49" charset="0"/>
                <a:cs typeface="Consolas" panose="020B0609020204030204" pitchFamily="49" charset="0"/>
              </a:rPr>
              <a:t>, </a:t>
            </a:r>
            <a:r>
              <a:rPr lang="en-US" sz="900" dirty="0">
                <a:solidFill>
                  <a:srgbClr val="4F9A05"/>
                </a:solidFill>
                <a:latin typeface="Consolas" panose="020B0609020204030204" pitchFamily="49" charset="0"/>
                <a:cs typeface="Consolas" panose="020B0609020204030204" pitchFamily="49" charset="0"/>
              </a:rPr>
              <a:t>"theophylline"</a:t>
            </a:r>
            <a:r>
              <a:rPr lang="en-US" sz="900" dirty="0">
                <a:solidFill>
                  <a:srgbClr val="000000"/>
                </a:solidFill>
                <a:latin typeface="Consolas" panose="020B0609020204030204" pitchFamily="49" charset="0"/>
                <a:cs typeface="Consolas" panose="020B0609020204030204" pitchFamily="49" charset="0"/>
              </a:rPr>
              <a:t>)</a:t>
            </a:r>
          </a:p>
          <a:p>
            <a:r>
              <a:rPr lang="en-US" sz="900" dirty="0">
                <a:solidFill>
                  <a:srgbClr val="000000"/>
                </a:solidFill>
                <a:latin typeface="Consolas" panose="020B0609020204030204" pitchFamily="49" charset="0"/>
                <a:cs typeface="Consolas" panose="020B0609020204030204" pitchFamily="49" charset="0"/>
              </a:rPr>
              <a:t>WORK_DIR    &lt;- </a:t>
            </a:r>
            <a:r>
              <a:rPr lang="en-US" sz="900" b="1" dirty="0" err="1">
                <a:solidFill>
                  <a:srgbClr val="214A88"/>
                </a:solidFill>
                <a:latin typeface="Consolas" panose="020B0609020204030204" pitchFamily="49" charset="0"/>
                <a:cs typeface="Consolas" panose="020B0609020204030204" pitchFamily="49" charset="0"/>
              </a:rPr>
              <a:t>file.path</a:t>
            </a:r>
            <a:r>
              <a:rPr lang="en-US" sz="900" dirty="0">
                <a:solidFill>
                  <a:srgbClr val="000000"/>
                </a:solidFill>
                <a:latin typeface="Consolas" panose="020B0609020204030204" pitchFamily="49" charset="0"/>
                <a:cs typeface="Consolas" panose="020B0609020204030204" pitchFamily="49" charset="0"/>
              </a:rPr>
              <a:t>(</a:t>
            </a:r>
            <a:r>
              <a:rPr lang="en-US" sz="900" dirty="0" err="1">
                <a:solidFill>
                  <a:srgbClr val="000000"/>
                </a:solidFill>
                <a:latin typeface="Consolas" panose="020B0609020204030204" pitchFamily="49" charset="0"/>
                <a:cs typeface="Consolas" panose="020B0609020204030204" pitchFamily="49" charset="0"/>
              </a:rPr>
              <a:t>theoph_path</a:t>
            </a:r>
            <a:r>
              <a:rPr lang="en-US" sz="900" dirty="0">
                <a:solidFill>
                  <a:srgbClr val="000000"/>
                </a:solidFill>
                <a:latin typeface="Consolas" panose="020B0609020204030204" pitchFamily="49" charset="0"/>
                <a:cs typeface="Consolas" panose="020B0609020204030204" pitchFamily="49" charset="0"/>
              </a:rPr>
              <a:t>, </a:t>
            </a:r>
            <a:r>
              <a:rPr lang="en-US" sz="900" dirty="0">
                <a:solidFill>
                  <a:srgbClr val="4F9A05"/>
                </a:solidFill>
                <a:latin typeface="Consolas" panose="020B0609020204030204" pitchFamily="49" charset="0"/>
                <a:cs typeface="Consolas" panose="020B0609020204030204" pitchFamily="49" charset="0"/>
              </a:rPr>
              <a:t>"Monolix"</a:t>
            </a:r>
            <a:r>
              <a:rPr lang="en-US" sz="900" dirty="0">
                <a:solidFill>
                  <a:srgbClr val="000000"/>
                </a:solidFill>
                <a:latin typeface="Consolas" panose="020B0609020204030204" pitchFamily="49" charset="0"/>
                <a:cs typeface="Consolas" panose="020B0609020204030204" pitchFamily="49" charset="0"/>
              </a:rPr>
              <a:t>)</a:t>
            </a:r>
          </a:p>
          <a:p>
            <a:r>
              <a:rPr lang="en-US" sz="900" dirty="0" err="1">
                <a:solidFill>
                  <a:srgbClr val="000000"/>
                </a:solidFill>
                <a:latin typeface="Consolas" panose="020B0609020204030204" pitchFamily="49" charset="0"/>
                <a:cs typeface="Consolas" panose="020B0609020204030204" pitchFamily="49" charset="0"/>
              </a:rPr>
              <a:t>input_file</a:t>
            </a:r>
            <a:r>
              <a:rPr lang="en-US" sz="900" dirty="0">
                <a:solidFill>
                  <a:srgbClr val="000000"/>
                </a:solidFill>
                <a:latin typeface="Consolas" panose="020B0609020204030204" pitchFamily="49" charset="0"/>
                <a:cs typeface="Consolas" panose="020B0609020204030204" pitchFamily="49" charset="0"/>
              </a:rPr>
              <a:t>  &lt;- </a:t>
            </a:r>
            <a:r>
              <a:rPr lang="en-US" sz="900" b="1" dirty="0" err="1">
                <a:solidFill>
                  <a:srgbClr val="214A88"/>
                </a:solidFill>
                <a:latin typeface="Consolas" panose="020B0609020204030204" pitchFamily="49" charset="0"/>
                <a:cs typeface="Consolas" panose="020B0609020204030204" pitchFamily="49" charset="0"/>
              </a:rPr>
              <a:t>file.path</a:t>
            </a:r>
            <a:r>
              <a:rPr lang="en-US" sz="900" dirty="0">
                <a:solidFill>
                  <a:srgbClr val="000000"/>
                </a:solidFill>
                <a:latin typeface="Consolas" panose="020B0609020204030204" pitchFamily="49" charset="0"/>
                <a:cs typeface="Consolas" panose="020B0609020204030204" pitchFamily="49" charset="0"/>
              </a:rPr>
              <a:t>(</a:t>
            </a:r>
            <a:r>
              <a:rPr lang="en-US" sz="900" dirty="0" err="1">
                <a:solidFill>
                  <a:srgbClr val="000000"/>
                </a:solidFill>
                <a:latin typeface="Consolas" panose="020B0609020204030204" pitchFamily="49" charset="0"/>
                <a:cs typeface="Consolas" panose="020B0609020204030204" pitchFamily="49" charset="0"/>
              </a:rPr>
              <a:t>theoph_path</a:t>
            </a:r>
            <a:r>
              <a:rPr lang="en-US" sz="900" dirty="0">
                <a:solidFill>
                  <a:srgbClr val="000000"/>
                </a:solidFill>
                <a:latin typeface="Consolas" panose="020B0609020204030204" pitchFamily="49" charset="0"/>
                <a:cs typeface="Consolas" panose="020B0609020204030204" pitchFamily="49" charset="0"/>
              </a:rPr>
              <a:t>, </a:t>
            </a:r>
            <a:r>
              <a:rPr lang="en-US" sz="900" dirty="0">
                <a:solidFill>
                  <a:srgbClr val="4F9A05"/>
                </a:solidFill>
                <a:latin typeface="Consolas" panose="020B0609020204030204" pitchFamily="49" charset="0"/>
                <a:cs typeface="Consolas" panose="020B0609020204030204" pitchFamily="49" charset="0"/>
              </a:rPr>
              <a:t>"data_pk.csv"</a:t>
            </a:r>
            <a:r>
              <a:rPr lang="en-US" sz="900" dirty="0">
                <a:solidFill>
                  <a:srgbClr val="000000"/>
                </a:solidFill>
                <a:latin typeface="Consolas" panose="020B0609020204030204" pitchFamily="49" charset="0"/>
                <a:cs typeface="Consolas" panose="020B0609020204030204" pitchFamily="49" charset="0"/>
              </a:rPr>
              <a:t>)</a:t>
            </a:r>
          </a:p>
          <a:p>
            <a:r>
              <a:rPr lang="en-US" sz="900" dirty="0" err="1">
                <a:solidFill>
                  <a:srgbClr val="000000"/>
                </a:solidFill>
                <a:latin typeface="Consolas" panose="020B0609020204030204" pitchFamily="49" charset="0"/>
                <a:cs typeface="Consolas" panose="020B0609020204030204" pitchFamily="49" charset="0"/>
              </a:rPr>
              <a:t>vpc_file</a:t>
            </a:r>
            <a:r>
              <a:rPr lang="en-US" sz="900" dirty="0">
                <a:solidFill>
                  <a:srgbClr val="000000"/>
                </a:solidFill>
                <a:latin typeface="Consolas" panose="020B0609020204030204" pitchFamily="49" charset="0"/>
                <a:cs typeface="Consolas" panose="020B0609020204030204" pitchFamily="49" charset="0"/>
              </a:rPr>
              <a:t>    &lt;- </a:t>
            </a:r>
            <a:r>
              <a:rPr lang="en-US" sz="900" b="1" dirty="0" err="1">
                <a:solidFill>
                  <a:srgbClr val="214A88"/>
                </a:solidFill>
                <a:latin typeface="Consolas" panose="020B0609020204030204" pitchFamily="49" charset="0"/>
                <a:cs typeface="Consolas" panose="020B0609020204030204" pitchFamily="49" charset="0"/>
              </a:rPr>
              <a:t>file.path</a:t>
            </a:r>
            <a:r>
              <a:rPr lang="en-US" sz="900" dirty="0">
                <a:solidFill>
                  <a:srgbClr val="000000"/>
                </a:solidFill>
                <a:latin typeface="Consolas" panose="020B0609020204030204" pitchFamily="49" charset="0"/>
                <a:cs typeface="Consolas" panose="020B0609020204030204" pitchFamily="49" charset="0"/>
              </a:rPr>
              <a:t>(</a:t>
            </a:r>
            <a:r>
              <a:rPr lang="en-US" sz="900" dirty="0" err="1">
                <a:solidFill>
                  <a:srgbClr val="000000"/>
                </a:solidFill>
                <a:latin typeface="Consolas" panose="020B0609020204030204" pitchFamily="49" charset="0"/>
                <a:cs typeface="Consolas" panose="020B0609020204030204" pitchFamily="49" charset="0"/>
              </a:rPr>
              <a:t>theoph_path</a:t>
            </a:r>
            <a:r>
              <a:rPr lang="en-US" sz="900" dirty="0">
                <a:solidFill>
                  <a:srgbClr val="000000"/>
                </a:solidFill>
                <a:latin typeface="Consolas" panose="020B0609020204030204" pitchFamily="49" charset="0"/>
                <a:cs typeface="Consolas" panose="020B0609020204030204" pitchFamily="49" charset="0"/>
              </a:rPr>
              <a:t>, </a:t>
            </a:r>
            <a:r>
              <a:rPr lang="en-US" sz="900" dirty="0">
                <a:solidFill>
                  <a:srgbClr val="4F9A05"/>
                </a:solidFill>
                <a:latin typeface="Consolas" panose="020B0609020204030204" pitchFamily="49" charset="0"/>
                <a:cs typeface="Consolas" panose="020B0609020204030204" pitchFamily="49" charset="0"/>
              </a:rPr>
              <a:t>"sim.csv"</a:t>
            </a:r>
            <a:r>
              <a:rPr lang="en-US" sz="900" dirty="0">
                <a:solidFill>
                  <a:srgbClr val="000000"/>
                </a:solidFill>
                <a:latin typeface="Consolas" panose="020B0609020204030204" pitchFamily="49" charset="0"/>
                <a:cs typeface="Consolas" panose="020B0609020204030204" pitchFamily="49" charset="0"/>
              </a:rPr>
              <a:t>)</a:t>
            </a:r>
          </a:p>
          <a:p>
            <a:endParaRPr lang="en-US" sz="900" dirty="0">
              <a:solidFill>
                <a:srgbClr val="000000"/>
              </a:solidFill>
              <a:latin typeface="Consolas" panose="020B0609020204030204" pitchFamily="49" charset="0"/>
              <a:cs typeface="Consolas" panose="020B0609020204030204" pitchFamily="49" charset="0"/>
            </a:endParaRPr>
          </a:p>
          <a:p>
            <a:r>
              <a:rPr lang="en-US" sz="900" dirty="0" err="1">
                <a:solidFill>
                  <a:srgbClr val="000000"/>
                </a:solidFill>
                <a:latin typeface="Consolas" panose="020B0609020204030204" pitchFamily="49" charset="0"/>
                <a:cs typeface="Consolas" panose="020B0609020204030204" pitchFamily="49" charset="0"/>
              </a:rPr>
              <a:t>my_settings</a:t>
            </a:r>
            <a:r>
              <a:rPr lang="en-US" sz="900" dirty="0">
                <a:solidFill>
                  <a:srgbClr val="000000"/>
                </a:solidFill>
                <a:latin typeface="Consolas" panose="020B0609020204030204" pitchFamily="49" charset="0"/>
                <a:cs typeface="Consolas" panose="020B0609020204030204" pitchFamily="49" charset="0"/>
              </a:rPr>
              <a:t> = </a:t>
            </a:r>
            <a:r>
              <a:rPr lang="en-US" sz="900" b="1" dirty="0" err="1">
                <a:solidFill>
                  <a:srgbClr val="214A88"/>
                </a:solidFill>
                <a:latin typeface="Consolas" panose="020B0609020204030204" pitchFamily="49" charset="0"/>
                <a:cs typeface="Consolas" panose="020B0609020204030204" pitchFamily="49" charset="0"/>
              </a:rPr>
              <a:t>pmx_settings</a:t>
            </a:r>
            <a:r>
              <a:rPr lang="en-US" sz="900" dirty="0">
                <a:solidFill>
                  <a:srgbClr val="000000"/>
                </a:solidFill>
                <a:latin typeface="Consolas" panose="020B0609020204030204" pitchFamily="49" charset="0"/>
                <a:cs typeface="Consolas" panose="020B0609020204030204" pitchFamily="49" charset="0"/>
              </a:rPr>
              <a:t>(	</a:t>
            </a:r>
            <a:r>
              <a:rPr lang="en-US" sz="900" dirty="0" err="1">
                <a:solidFill>
                  <a:srgbClr val="214A88"/>
                </a:solidFill>
                <a:latin typeface="Consolas" panose="020B0609020204030204" pitchFamily="49" charset="0"/>
                <a:cs typeface="Consolas" panose="020B0609020204030204" pitchFamily="49" charset="0"/>
              </a:rPr>
              <a:t>use.labels</a:t>
            </a:r>
            <a:r>
              <a:rPr lang="en-US" sz="900" dirty="0">
                <a:solidFill>
                  <a:srgbClr val="214A88"/>
                </a:solidFill>
                <a:latin typeface="Consolas" panose="020B0609020204030204" pitchFamily="49" charset="0"/>
                <a:cs typeface="Consolas" panose="020B0609020204030204" pitchFamily="49" charset="0"/>
              </a:rPr>
              <a:t> = </a:t>
            </a:r>
            <a:r>
              <a:rPr lang="en-US" sz="900" dirty="0">
                <a:solidFill>
                  <a:srgbClr val="8F5A03"/>
                </a:solidFill>
                <a:latin typeface="Consolas" panose="020B0609020204030204" pitchFamily="49" charset="0"/>
                <a:cs typeface="Consolas" panose="020B0609020204030204" pitchFamily="49" charset="0"/>
              </a:rPr>
              <a:t>TRUE</a:t>
            </a:r>
            <a:r>
              <a:rPr lang="en-US" sz="900" dirty="0">
                <a:solidFill>
                  <a:srgbClr val="000000"/>
                </a:solidFill>
                <a:latin typeface="Consolas" panose="020B0609020204030204" pitchFamily="49" charset="0"/>
                <a:cs typeface="Consolas" panose="020B0609020204030204" pitchFamily="49" charset="0"/>
              </a:rPr>
              <a:t>,</a:t>
            </a:r>
          </a:p>
          <a:p>
            <a:r>
              <a:rPr lang="en-US" sz="900" dirty="0">
                <a:solidFill>
                  <a:srgbClr val="000000"/>
                </a:solidFill>
                <a:latin typeface="Consolas" panose="020B0609020204030204" pitchFamily="49" charset="0"/>
                <a:cs typeface="Consolas" panose="020B0609020204030204" pitchFamily="49" charset="0"/>
              </a:rPr>
              <a:t>		</a:t>
            </a:r>
            <a:r>
              <a:rPr lang="en-US" sz="900" dirty="0" err="1">
                <a:solidFill>
                  <a:schemeClr val="accent1">
                    <a:lumMod val="75000"/>
                  </a:schemeClr>
                </a:solidFill>
                <a:latin typeface="Consolas" panose="020B0609020204030204" pitchFamily="49" charset="0"/>
                <a:cs typeface="Consolas" panose="020B0609020204030204" pitchFamily="49" charset="0"/>
              </a:rPr>
              <a:t>is.draft</a:t>
            </a:r>
            <a:r>
              <a:rPr lang="en-US" sz="900" dirty="0">
                <a:solidFill>
                  <a:schemeClr val="accent1">
                    <a:lumMod val="75000"/>
                  </a:schemeClr>
                </a:solidFill>
                <a:latin typeface="Consolas" panose="020B0609020204030204" pitchFamily="49" charset="0"/>
                <a:cs typeface="Consolas" panose="020B0609020204030204" pitchFamily="49" charset="0"/>
              </a:rPr>
              <a:t> =</a:t>
            </a:r>
            <a:r>
              <a:rPr lang="en-US" sz="900" dirty="0">
                <a:solidFill>
                  <a:srgbClr val="000000"/>
                </a:solidFill>
                <a:latin typeface="Consolas" panose="020B0609020204030204" pitchFamily="49" charset="0"/>
                <a:cs typeface="Consolas" panose="020B0609020204030204" pitchFamily="49" charset="0"/>
              </a:rPr>
              <a:t> </a:t>
            </a:r>
            <a:r>
              <a:rPr lang="en-US" sz="900" dirty="0">
                <a:solidFill>
                  <a:schemeClr val="accent3">
                    <a:lumMod val="50000"/>
                  </a:schemeClr>
                </a:solidFill>
                <a:latin typeface="Consolas" panose="020B0609020204030204" pitchFamily="49" charset="0"/>
                <a:cs typeface="Consolas" panose="020B0609020204030204" pitchFamily="49" charset="0"/>
              </a:rPr>
              <a:t>FALSE</a:t>
            </a:r>
            <a:r>
              <a:rPr lang="en-US" sz="900" dirty="0">
                <a:solidFill>
                  <a:srgbClr val="000000"/>
                </a:solidFill>
                <a:latin typeface="Consolas" panose="020B0609020204030204" pitchFamily="49" charset="0"/>
                <a:cs typeface="Consolas" panose="020B0609020204030204" pitchFamily="49" charset="0"/>
              </a:rPr>
              <a:t>,</a:t>
            </a:r>
          </a:p>
          <a:p>
            <a:r>
              <a:rPr lang="en-US" sz="900" dirty="0">
                <a:solidFill>
                  <a:srgbClr val="214A88"/>
                </a:solidFill>
                <a:latin typeface="Consolas" panose="020B0609020204030204" pitchFamily="49" charset="0"/>
                <a:cs typeface="Consolas" panose="020B0609020204030204" pitchFamily="49" charset="0"/>
              </a:rPr>
              <a:t>		</a:t>
            </a:r>
            <a:r>
              <a:rPr lang="en-US" sz="900" dirty="0" err="1">
                <a:solidFill>
                  <a:srgbClr val="214A88"/>
                </a:solidFill>
                <a:latin typeface="Consolas" panose="020B0609020204030204" pitchFamily="49" charset="0"/>
                <a:cs typeface="Consolas" panose="020B0609020204030204" pitchFamily="49" charset="0"/>
              </a:rPr>
              <a:t>cats.labels</a:t>
            </a:r>
            <a:r>
              <a:rPr lang="en-US" sz="900" dirty="0">
                <a:solidFill>
                  <a:srgbClr val="214A88"/>
                </a:solidFill>
                <a:latin typeface="Consolas" panose="020B0609020204030204" pitchFamily="49" charset="0"/>
                <a:cs typeface="Consolas" panose="020B0609020204030204" pitchFamily="49" charset="0"/>
              </a:rPr>
              <a:t>=</a:t>
            </a:r>
            <a:r>
              <a:rPr lang="en-US" sz="900" b="1" dirty="0">
                <a:solidFill>
                  <a:srgbClr val="214A88"/>
                </a:solidFill>
                <a:latin typeface="Consolas" panose="020B0609020204030204" pitchFamily="49" charset="0"/>
                <a:cs typeface="Consolas" panose="020B0609020204030204" pitchFamily="49" charset="0"/>
              </a:rPr>
              <a:t>list</a:t>
            </a:r>
            <a:r>
              <a:rPr lang="en-US" sz="900" dirty="0">
                <a:solidFill>
                  <a:srgbClr val="000000"/>
                </a:solidFill>
                <a:latin typeface="Consolas" panose="020B0609020204030204" pitchFamily="49" charset="0"/>
                <a:cs typeface="Consolas" panose="020B0609020204030204" pitchFamily="49" charset="0"/>
              </a:rPr>
              <a:t>( </a:t>
            </a:r>
            <a:r>
              <a:rPr lang="en-US" sz="900" dirty="0">
                <a:solidFill>
                  <a:srgbClr val="214A88"/>
                </a:solidFill>
                <a:latin typeface="Consolas" panose="020B0609020204030204" pitchFamily="49" charset="0"/>
                <a:cs typeface="Consolas" panose="020B0609020204030204" pitchFamily="49" charset="0"/>
              </a:rPr>
              <a:t>SEX =</a:t>
            </a:r>
            <a:r>
              <a:rPr lang="en-US" sz="900" b="1" dirty="0">
                <a:solidFill>
                  <a:srgbClr val="214A88"/>
                </a:solidFill>
                <a:latin typeface="Consolas" panose="020B0609020204030204" pitchFamily="49" charset="0"/>
                <a:cs typeface="Consolas" panose="020B0609020204030204" pitchFamily="49" charset="0"/>
              </a:rPr>
              <a:t>c</a:t>
            </a:r>
            <a:r>
              <a:rPr lang="en-US" sz="900" dirty="0">
                <a:solidFill>
                  <a:srgbClr val="000000"/>
                </a:solidFill>
                <a:latin typeface="Consolas" panose="020B0609020204030204" pitchFamily="49" charset="0"/>
                <a:cs typeface="Consolas" panose="020B0609020204030204" pitchFamily="49" charset="0"/>
              </a:rPr>
              <a:t>(</a:t>
            </a:r>
            <a:r>
              <a:rPr lang="en-US" sz="900" dirty="0">
                <a:solidFill>
                  <a:srgbClr val="4F9A05"/>
                </a:solidFill>
                <a:latin typeface="Consolas" panose="020B0609020204030204" pitchFamily="49" charset="0"/>
                <a:cs typeface="Consolas" panose="020B0609020204030204" pitchFamily="49" charset="0"/>
              </a:rPr>
              <a:t>"0"</a:t>
            </a:r>
            <a:r>
              <a:rPr lang="en-US" sz="900" dirty="0">
                <a:solidFill>
                  <a:srgbClr val="000000"/>
                </a:solidFill>
                <a:latin typeface="Consolas" panose="020B0609020204030204" pitchFamily="49" charset="0"/>
                <a:cs typeface="Consolas" panose="020B0609020204030204" pitchFamily="49" charset="0"/>
              </a:rPr>
              <a:t>=</a:t>
            </a:r>
            <a:r>
              <a:rPr lang="en-US" sz="900" dirty="0">
                <a:solidFill>
                  <a:srgbClr val="4F9A05"/>
                </a:solidFill>
                <a:latin typeface="Consolas" panose="020B0609020204030204" pitchFamily="49" charset="0"/>
                <a:cs typeface="Consolas" panose="020B0609020204030204" pitchFamily="49" charset="0"/>
              </a:rPr>
              <a:t>"Male"</a:t>
            </a:r>
            <a:r>
              <a:rPr lang="en-US" sz="900" dirty="0">
                <a:solidFill>
                  <a:srgbClr val="000000"/>
                </a:solidFill>
                <a:latin typeface="Consolas" panose="020B0609020204030204" pitchFamily="49" charset="0"/>
                <a:cs typeface="Consolas" panose="020B0609020204030204" pitchFamily="49" charset="0"/>
              </a:rPr>
              <a:t>,</a:t>
            </a:r>
            <a:r>
              <a:rPr lang="en-US" sz="900" dirty="0">
                <a:solidFill>
                  <a:srgbClr val="4F9A05"/>
                </a:solidFill>
                <a:latin typeface="Consolas" panose="020B0609020204030204" pitchFamily="49" charset="0"/>
                <a:cs typeface="Consolas" panose="020B0609020204030204" pitchFamily="49" charset="0"/>
              </a:rPr>
              <a:t>"1"</a:t>
            </a:r>
            <a:r>
              <a:rPr lang="en-US" sz="900" dirty="0">
                <a:solidFill>
                  <a:srgbClr val="000000"/>
                </a:solidFill>
                <a:latin typeface="Consolas" panose="020B0609020204030204" pitchFamily="49" charset="0"/>
                <a:cs typeface="Consolas" panose="020B0609020204030204" pitchFamily="49" charset="0"/>
              </a:rPr>
              <a:t>=</a:t>
            </a:r>
            <a:r>
              <a:rPr lang="en-US" sz="900" dirty="0">
                <a:solidFill>
                  <a:srgbClr val="4F9A05"/>
                </a:solidFill>
                <a:latin typeface="Consolas" panose="020B0609020204030204" pitchFamily="49" charset="0"/>
                <a:cs typeface="Consolas" panose="020B0609020204030204" pitchFamily="49" charset="0"/>
              </a:rPr>
              <a:t>"Female"</a:t>
            </a:r>
            <a:r>
              <a:rPr lang="en-US" sz="900" dirty="0">
                <a:solidFill>
                  <a:srgbClr val="000000"/>
                </a:solidFill>
                <a:latin typeface="Consolas" panose="020B0609020204030204" pitchFamily="49" charset="0"/>
                <a:cs typeface="Consolas" panose="020B0609020204030204" pitchFamily="49" charset="0"/>
              </a:rPr>
              <a:t>),</a:t>
            </a:r>
          </a:p>
          <a:p>
            <a:r>
              <a:rPr lang="en-US" sz="900" dirty="0">
                <a:solidFill>
                  <a:srgbClr val="000000"/>
                </a:solidFill>
                <a:latin typeface="Consolas" panose="020B0609020204030204" pitchFamily="49" charset="0"/>
                <a:cs typeface="Consolas" panose="020B0609020204030204" pitchFamily="49" charset="0"/>
              </a:rPr>
              <a:t>			    </a:t>
            </a:r>
            <a:r>
              <a:rPr lang="en-US" sz="900" dirty="0">
                <a:solidFill>
                  <a:schemeClr val="accent1">
                    <a:lumMod val="75000"/>
                  </a:schemeClr>
                </a:solidFill>
                <a:latin typeface="Consolas" panose="020B0609020204030204" pitchFamily="49" charset="0"/>
                <a:cs typeface="Consolas" panose="020B0609020204030204" pitchFamily="49" charset="0"/>
              </a:rPr>
              <a:t>STUD =</a:t>
            </a:r>
            <a:r>
              <a:rPr lang="en-US" sz="900" b="1" dirty="0">
                <a:solidFill>
                  <a:schemeClr val="accent1">
                    <a:lumMod val="75000"/>
                  </a:schemeClr>
                </a:solidFill>
                <a:latin typeface="Consolas" panose="020B0609020204030204" pitchFamily="49" charset="0"/>
                <a:cs typeface="Consolas" panose="020B0609020204030204" pitchFamily="49" charset="0"/>
              </a:rPr>
              <a:t>c</a:t>
            </a:r>
            <a:r>
              <a:rPr lang="en-US" sz="900" dirty="0">
                <a:solidFill>
                  <a:srgbClr val="000000"/>
                </a:solidFill>
                <a:latin typeface="Consolas" panose="020B0609020204030204" pitchFamily="49" charset="0"/>
                <a:cs typeface="Consolas" panose="020B0609020204030204" pitchFamily="49" charset="0"/>
              </a:rPr>
              <a:t>(</a:t>
            </a:r>
            <a:r>
              <a:rPr lang="en-US" sz="900" dirty="0">
                <a:solidFill>
                  <a:srgbClr val="4F9A05"/>
                </a:solidFill>
                <a:latin typeface="Consolas" panose="020B0609020204030204" pitchFamily="49" charset="0"/>
                <a:cs typeface="Consolas" panose="020B0609020204030204" pitchFamily="49" charset="0"/>
              </a:rPr>
              <a:t>"1"</a:t>
            </a:r>
            <a:r>
              <a:rPr lang="en-US" sz="900" dirty="0">
                <a:solidFill>
                  <a:srgbClr val="000000"/>
                </a:solidFill>
                <a:latin typeface="Consolas" panose="020B0609020204030204" pitchFamily="49" charset="0"/>
                <a:cs typeface="Consolas" panose="020B0609020204030204" pitchFamily="49" charset="0"/>
              </a:rPr>
              <a:t>=</a:t>
            </a:r>
            <a:r>
              <a:rPr lang="en-US" sz="900" dirty="0">
                <a:solidFill>
                  <a:srgbClr val="4F9A05"/>
                </a:solidFill>
                <a:latin typeface="Consolas" panose="020B0609020204030204" pitchFamily="49" charset="0"/>
                <a:cs typeface="Consolas" panose="020B0609020204030204" pitchFamily="49" charset="0"/>
              </a:rPr>
              <a:t>"Study 1"</a:t>
            </a:r>
            <a:r>
              <a:rPr lang="en-US" sz="900" dirty="0">
                <a:solidFill>
                  <a:srgbClr val="000000"/>
                </a:solidFill>
                <a:latin typeface="Consolas" panose="020B0609020204030204" pitchFamily="49" charset="0"/>
                <a:cs typeface="Consolas" panose="020B0609020204030204" pitchFamily="49" charset="0"/>
              </a:rPr>
              <a:t>,</a:t>
            </a:r>
            <a:r>
              <a:rPr lang="en-US" sz="900" dirty="0">
                <a:solidFill>
                  <a:srgbClr val="4F9A05"/>
                </a:solidFill>
                <a:latin typeface="Consolas" panose="020B0609020204030204" pitchFamily="49" charset="0"/>
                <a:cs typeface="Consolas" panose="020B0609020204030204" pitchFamily="49" charset="0"/>
              </a:rPr>
              <a:t> "2"</a:t>
            </a:r>
            <a:r>
              <a:rPr lang="en-US" sz="900" dirty="0">
                <a:solidFill>
                  <a:srgbClr val="000000"/>
                </a:solidFill>
                <a:latin typeface="Consolas" panose="020B0609020204030204" pitchFamily="49" charset="0"/>
                <a:cs typeface="Consolas" panose="020B0609020204030204" pitchFamily="49" charset="0"/>
              </a:rPr>
              <a:t>=</a:t>
            </a:r>
            <a:r>
              <a:rPr lang="en-US" sz="900" dirty="0">
                <a:solidFill>
                  <a:srgbClr val="4F9A05"/>
                </a:solidFill>
                <a:latin typeface="Consolas" panose="020B0609020204030204" pitchFamily="49" charset="0"/>
                <a:cs typeface="Consolas" panose="020B0609020204030204" pitchFamily="49" charset="0"/>
              </a:rPr>
              <a:t>"Study 2"</a:t>
            </a:r>
            <a:r>
              <a:rPr lang="en-US" sz="900" dirty="0">
                <a:solidFill>
                  <a:srgbClr val="000000"/>
                </a:solidFill>
                <a:latin typeface="Consolas" panose="020B0609020204030204" pitchFamily="49" charset="0"/>
                <a:cs typeface="Consolas" panose="020B0609020204030204" pitchFamily="49" charset="0"/>
              </a:rPr>
              <a:t>)))</a:t>
            </a:r>
          </a:p>
          <a:p>
            <a:endParaRPr lang="en-US" sz="900" dirty="0">
              <a:solidFill>
                <a:srgbClr val="000000"/>
              </a:solidFill>
              <a:latin typeface="Consolas" panose="020B0609020204030204" pitchFamily="49" charset="0"/>
              <a:cs typeface="Consolas" panose="020B0609020204030204" pitchFamily="49" charset="0"/>
            </a:endParaRPr>
          </a:p>
          <a:p>
            <a:r>
              <a:rPr lang="en-US" sz="900" dirty="0" err="1">
                <a:solidFill>
                  <a:srgbClr val="000000"/>
                </a:solidFill>
                <a:latin typeface="Consolas" panose="020B0609020204030204" pitchFamily="49" charset="0"/>
                <a:cs typeface="Consolas" panose="020B0609020204030204" pitchFamily="49" charset="0"/>
              </a:rPr>
              <a:t>ctr</a:t>
            </a:r>
            <a:r>
              <a:rPr lang="en-US" sz="900" dirty="0">
                <a:solidFill>
                  <a:srgbClr val="000000"/>
                </a:solidFill>
                <a:latin typeface="Consolas" panose="020B0609020204030204" pitchFamily="49" charset="0"/>
                <a:cs typeface="Consolas" panose="020B0609020204030204" pitchFamily="49" charset="0"/>
              </a:rPr>
              <a:t> &lt;- </a:t>
            </a:r>
            <a:r>
              <a:rPr lang="en-US" sz="900" b="1" dirty="0" err="1">
                <a:solidFill>
                  <a:srgbClr val="214A88"/>
                </a:solidFill>
                <a:latin typeface="Consolas" panose="020B0609020204030204" pitchFamily="49" charset="0"/>
                <a:cs typeface="Consolas" panose="020B0609020204030204" pitchFamily="49" charset="0"/>
              </a:rPr>
              <a:t>pmx_mlx</a:t>
            </a:r>
            <a:r>
              <a:rPr lang="en-US" sz="900" dirty="0">
                <a:solidFill>
                  <a:srgbClr val="000000"/>
                </a:solidFill>
                <a:latin typeface="Consolas" panose="020B0609020204030204" pitchFamily="49" charset="0"/>
                <a:cs typeface="Consolas" panose="020B0609020204030204" pitchFamily="49" charset="0"/>
              </a:rPr>
              <a:t>(	</a:t>
            </a:r>
            <a:r>
              <a:rPr lang="en-US" sz="900" dirty="0" err="1">
                <a:solidFill>
                  <a:srgbClr val="214A88"/>
                </a:solidFill>
                <a:latin typeface="Consolas" panose="020B0609020204030204" pitchFamily="49" charset="0"/>
                <a:cs typeface="Consolas" panose="020B0609020204030204" pitchFamily="49" charset="0"/>
              </a:rPr>
              <a:t>config</a:t>
            </a:r>
            <a:r>
              <a:rPr lang="en-US" sz="900" dirty="0">
                <a:solidFill>
                  <a:srgbClr val="214A88"/>
                </a:solidFill>
                <a:latin typeface="Consolas" panose="020B0609020204030204" pitchFamily="49" charset="0"/>
                <a:cs typeface="Consolas" panose="020B0609020204030204" pitchFamily="49" charset="0"/>
              </a:rPr>
              <a:t> = </a:t>
            </a:r>
            <a:r>
              <a:rPr lang="en-US" sz="900" dirty="0">
                <a:solidFill>
                  <a:srgbClr val="4F9A05"/>
                </a:solidFill>
                <a:latin typeface="Consolas" panose="020B0609020204030204" pitchFamily="49" charset="0"/>
                <a:cs typeface="Consolas" panose="020B0609020204030204" pitchFamily="49" charset="0"/>
              </a:rPr>
              <a:t>"standing"</a:t>
            </a:r>
            <a:r>
              <a:rPr lang="en-US" sz="900" dirty="0">
                <a:solidFill>
                  <a:srgbClr val="000000"/>
                </a:solidFill>
                <a:latin typeface="Consolas" panose="020B0609020204030204" pitchFamily="49" charset="0"/>
                <a:cs typeface="Consolas" panose="020B0609020204030204" pitchFamily="49" charset="0"/>
              </a:rPr>
              <a:t>,</a:t>
            </a:r>
          </a:p>
          <a:p>
            <a:r>
              <a:rPr lang="en-US" sz="900" dirty="0">
                <a:solidFill>
                  <a:srgbClr val="214A88"/>
                </a:solidFill>
                <a:latin typeface="Consolas" panose="020B0609020204030204" pitchFamily="49" charset="0"/>
                <a:cs typeface="Consolas" panose="020B0609020204030204" pitchFamily="49" charset="0"/>
              </a:rPr>
              <a:t>		directory = </a:t>
            </a:r>
            <a:r>
              <a:rPr lang="en-US" sz="900" dirty="0">
                <a:solidFill>
                  <a:srgbClr val="000000"/>
                </a:solidFill>
                <a:latin typeface="Consolas" panose="020B0609020204030204" pitchFamily="49" charset="0"/>
                <a:cs typeface="Consolas" panose="020B0609020204030204" pitchFamily="49" charset="0"/>
              </a:rPr>
              <a:t>WORK_DIR,</a:t>
            </a:r>
          </a:p>
          <a:p>
            <a:r>
              <a:rPr lang="en-US" sz="900" dirty="0">
                <a:solidFill>
                  <a:srgbClr val="214A88"/>
                </a:solidFill>
                <a:latin typeface="Consolas" panose="020B0609020204030204" pitchFamily="49" charset="0"/>
                <a:cs typeface="Consolas" panose="020B0609020204030204" pitchFamily="49" charset="0"/>
              </a:rPr>
              <a:t>		input = </a:t>
            </a:r>
            <a:r>
              <a:rPr lang="en-US" sz="900" dirty="0" err="1">
                <a:solidFill>
                  <a:srgbClr val="000000"/>
                </a:solidFill>
                <a:latin typeface="Consolas" panose="020B0609020204030204" pitchFamily="49" charset="0"/>
                <a:cs typeface="Consolas" panose="020B0609020204030204" pitchFamily="49" charset="0"/>
              </a:rPr>
              <a:t>input_file</a:t>
            </a:r>
            <a:r>
              <a:rPr lang="en-US" sz="900" dirty="0">
                <a:solidFill>
                  <a:srgbClr val="000000"/>
                </a:solidFill>
                <a:latin typeface="Consolas" panose="020B0609020204030204" pitchFamily="49" charset="0"/>
                <a:cs typeface="Consolas" panose="020B0609020204030204" pitchFamily="49" charset="0"/>
              </a:rPr>
              <a:t>,</a:t>
            </a:r>
          </a:p>
          <a:p>
            <a:r>
              <a:rPr lang="en-US" sz="900" dirty="0">
                <a:solidFill>
                  <a:srgbClr val="214A88"/>
                </a:solidFill>
                <a:latin typeface="Consolas" panose="020B0609020204030204" pitchFamily="49" charset="0"/>
                <a:cs typeface="Consolas" panose="020B0609020204030204" pitchFamily="49" charset="0"/>
              </a:rPr>
              <a:t>		dv = </a:t>
            </a:r>
            <a:r>
              <a:rPr lang="en-US" sz="900" dirty="0">
                <a:solidFill>
                  <a:srgbClr val="4F9A05"/>
                </a:solidFill>
                <a:latin typeface="Consolas" panose="020B0609020204030204" pitchFamily="49" charset="0"/>
                <a:cs typeface="Consolas" panose="020B0609020204030204" pitchFamily="49" charset="0"/>
              </a:rPr>
              <a:t>"Y"</a:t>
            </a:r>
            <a:r>
              <a:rPr lang="en-US" sz="900" dirty="0">
                <a:solidFill>
                  <a:srgbClr val="000000"/>
                </a:solidFill>
                <a:latin typeface="Consolas" panose="020B0609020204030204" pitchFamily="49" charset="0"/>
                <a:cs typeface="Consolas" panose="020B0609020204030204" pitchFamily="49" charset="0"/>
              </a:rPr>
              <a:t>,</a:t>
            </a:r>
          </a:p>
          <a:p>
            <a:r>
              <a:rPr lang="en-US" sz="900" dirty="0">
                <a:solidFill>
                  <a:srgbClr val="214A88"/>
                </a:solidFill>
                <a:latin typeface="Consolas" panose="020B0609020204030204" pitchFamily="49" charset="0"/>
                <a:cs typeface="Consolas" panose="020B0609020204030204" pitchFamily="49" charset="0"/>
              </a:rPr>
              <a:t>		cats = </a:t>
            </a:r>
            <a:r>
              <a:rPr lang="en-US" sz="900" b="1" dirty="0">
                <a:solidFill>
                  <a:srgbClr val="214A88"/>
                </a:solidFill>
                <a:latin typeface="Consolas" panose="020B0609020204030204" pitchFamily="49" charset="0"/>
                <a:cs typeface="Consolas" panose="020B0609020204030204" pitchFamily="49" charset="0"/>
              </a:rPr>
              <a:t>c</a:t>
            </a:r>
            <a:r>
              <a:rPr lang="en-US" sz="900" dirty="0">
                <a:solidFill>
                  <a:srgbClr val="000000"/>
                </a:solidFill>
                <a:latin typeface="Consolas" panose="020B0609020204030204" pitchFamily="49" charset="0"/>
                <a:cs typeface="Consolas" panose="020B0609020204030204" pitchFamily="49" charset="0"/>
              </a:rPr>
              <a:t>(</a:t>
            </a:r>
            <a:r>
              <a:rPr lang="en-US" sz="900" dirty="0">
                <a:solidFill>
                  <a:srgbClr val="4F9A05"/>
                </a:solidFill>
                <a:latin typeface="Consolas" panose="020B0609020204030204" pitchFamily="49" charset="0"/>
                <a:cs typeface="Consolas" panose="020B0609020204030204" pitchFamily="49" charset="0"/>
              </a:rPr>
              <a:t>"SEX"</a:t>
            </a:r>
            <a:r>
              <a:rPr lang="en-US" sz="900" dirty="0">
                <a:solidFill>
                  <a:srgbClr val="000000"/>
                </a:solidFill>
                <a:latin typeface="Consolas" panose="020B0609020204030204" pitchFamily="49" charset="0"/>
                <a:cs typeface="Consolas" panose="020B0609020204030204" pitchFamily="49" charset="0"/>
              </a:rPr>
              <a:t>),</a:t>
            </a:r>
          </a:p>
          <a:p>
            <a:r>
              <a:rPr lang="en-US" sz="900" dirty="0">
                <a:solidFill>
                  <a:srgbClr val="214A88"/>
                </a:solidFill>
                <a:latin typeface="Consolas" panose="020B0609020204030204" pitchFamily="49" charset="0"/>
                <a:cs typeface="Consolas" panose="020B0609020204030204" pitchFamily="49" charset="0"/>
              </a:rPr>
              <a:t>		</a:t>
            </a:r>
            <a:r>
              <a:rPr lang="en-US" sz="900" dirty="0" err="1">
                <a:solidFill>
                  <a:srgbClr val="214A88"/>
                </a:solidFill>
                <a:latin typeface="Consolas" panose="020B0609020204030204" pitchFamily="49" charset="0"/>
                <a:cs typeface="Consolas" panose="020B0609020204030204" pitchFamily="49" charset="0"/>
              </a:rPr>
              <a:t>conts</a:t>
            </a:r>
            <a:r>
              <a:rPr lang="en-US" sz="900" dirty="0">
                <a:solidFill>
                  <a:srgbClr val="214A88"/>
                </a:solidFill>
                <a:latin typeface="Consolas" panose="020B0609020204030204" pitchFamily="49" charset="0"/>
                <a:cs typeface="Consolas" panose="020B0609020204030204" pitchFamily="49" charset="0"/>
              </a:rPr>
              <a:t> = </a:t>
            </a:r>
            <a:r>
              <a:rPr lang="en-US" sz="900" b="1" dirty="0">
                <a:solidFill>
                  <a:srgbClr val="214A88"/>
                </a:solidFill>
                <a:latin typeface="Consolas" panose="020B0609020204030204" pitchFamily="49" charset="0"/>
                <a:cs typeface="Consolas" panose="020B0609020204030204" pitchFamily="49" charset="0"/>
              </a:rPr>
              <a:t>c</a:t>
            </a:r>
            <a:r>
              <a:rPr lang="en-US" sz="900" dirty="0">
                <a:solidFill>
                  <a:srgbClr val="000000"/>
                </a:solidFill>
                <a:latin typeface="Consolas" panose="020B0609020204030204" pitchFamily="49" charset="0"/>
                <a:cs typeface="Consolas" panose="020B0609020204030204" pitchFamily="49" charset="0"/>
              </a:rPr>
              <a:t>(</a:t>
            </a:r>
            <a:r>
              <a:rPr lang="en-US" sz="900" dirty="0">
                <a:solidFill>
                  <a:srgbClr val="4F9A05"/>
                </a:solidFill>
                <a:latin typeface="Consolas" panose="020B0609020204030204" pitchFamily="49" charset="0"/>
                <a:cs typeface="Consolas" panose="020B0609020204030204" pitchFamily="49" charset="0"/>
              </a:rPr>
              <a:t>"WT0"</a:t>
            </a:r>
            <a:r>
              <a:rPr lang="en-US" sz="900" dirty="0">
                <a:solidFill>
                  <a:srgbClr val="000000"/>
                </a:solidFill>
                <a:latin typeface="Consolas" panose="020B0609020204030204" pitchFamily="49" charset="0"/>
                <a:cs typeface="Consolas" panose="020B0609020204030204" pitchFamily="49" charset="0"/>
              </a:rPr>
              <a:t>, </a:t>
            </a:r>
            <a:r>
              <a:rPr lang="en-US" sz="900" dirty="0">
                <a:solidFill>
                  <a:srgbClr val="4F9A05"/>
                </a:solidFill>
                <a:latin typeface="Consolas" panose="020B0609020204030204" pitchFamily="49" charset="0"/>
                <a:cs typeface="Consolas" panose="020B0609020204030204" pitchFamily="49" charset="0"/>
              </a:rPr>
              <a:t>"AGE0"</a:t>
            </a:r>
            <a:r>
              <a:rPr lang="en-US" sz="900" dirty="0">
                <a:solidFill>
                  <a:srgbClr val="000000"/>
                </a:solidFill>
                <a:latin typeface="Consolas" panose="020B0609020204030204" pitchFamily="49" charset="0"/>
                <a:cs typeface="Consolas" panose="020B0609020204030204" pitchFamily="49" charset="0"/>
              </a:rPr>
              <a:t>),</a:t>
            </a:r>
          </a:p>
          <a:p>
            <a:r>
              <a:rPr lang="en-US" sz="900" dirty="0">
                <a:solidFill>
                  <a:srgbClr val="214A88"/>
                </a:solidFill>
                <a:latin typeface="Consolas" panose="020B0609020204030204" pitchFamily="49" charset="0"/>
                <a:cs typeface="Consolas" panose="020B0609020204030204" pitchFamily="49" charset="0"/>
              </a:rPr>
              <a:t>		</a:t>
            </a:r>
            <a:r>
              <a:rPr lang="en-US" sz="900" dirty="0" err="1">
                <a:solidFill>
                  <a:srgbClr val="214A88"/>
                </a:solidFill>
                <a:latin typeface="Consolas" panose="020B0609020204030204" pitchFamily="49" charset="0"/>
                <a:cs typeface="Consolas" panose="020B0609020204030204" pitchFamily="49" charset="0"/>
              </a:rPr>
              <a:t>strats</a:t>
            </a:r>
            <a:r>
              <a:rPr lang="en-US" sz="900" dirty="0">
                <a:solidFill>
                  <a:srgbClr val="214A88"/>
                </a:solidFill>
                <a:latin typeface="Consolas" panose="020B0609020204030204" pitchFamily="49" charset="0"/>
                <a:cs typeface="Consolas" panose="020B0609020204030204" pitchFamily="49" charset="0"/>
              </a:rPr>
              <a:t> = </a:t>
            </a:r>
            <a:r>
              <a:rPr lang="en-US" sz="900" dirty="0">
                <a:solidFill>
                  <a:srgbClr val="4F9A05"/>
                </a:solidFill>
                <a:latin typeface="Consolas" panose="020B0609020204030204" pitchFamily="49" charset="0"/>
                <a:cs typeface="Consolas" panose="020B0609020204030204" pitchFamily="49" charset="0"/>
              </a:rPr>
              <a:t>"STUD"</a:t>
            </a:r>
            <a:r>
              <a:rPr lang="en-US" sz="900" dirty="0">
                <a:solidFill>
                  <a:srgbClr val="000000"/>
                </a:solidFill>
                <a:latin typeface="Consolas" panose="020B0609020204030204" pitchFamily="49" charset="0"/>
                <a:cs typeface="Consolas" panose="020B0609020204030204" pitchFamily="49" charset="0"/>
              </a:rPr>
              <a:t>,</a:t>
            </a:r>
          </a:p>
          <a:p>
            <a:r>
              <a:rPr lang="en-US" sz="900" dirty="0">
                <a:solidFill>
                  <a:srgbClr val="214A88"/>
                </a:solidFill>
                <a:latin typeface="Consolas" panose="020B0609020204030204" pitchFamily="49" charset="0"/>
                <a:cs typeface="Consolas" panose="020B0609020204030204" pitchFamily="49" charset="0"/>
              </a:rPr>
              <a:t>		settings = </a:t>
            </a:r>
            <a:r>
              <a:rPr lang="en-US" sz="900" dirty="0" err="1">
                <a:solidFill>
                  <a:srgbClr val="214A88"/>
                </a:solidFill>
                <a:latin typeface="Consolas" panose="020B0609020204030204" pitchFamily="49" charset="0"/>
                <a:cs typeface="Consolas" panose="020B0609020204030204" pitchFamily="49" charset="0"/>
              </a:rPr>
              <a:t>my_settings</a:t>
            </a:r>
            <a:r>
              <a:rPr lang="en-US" sz="900" dirty="0">
                <a:solidFill>
                  <a:srgbClr val="000000"/>
                </a:solidFill>
                <a:latin typeface="Consolas" panose="020B0609020204030204" pitchFamily="49" charset="0"/>
                <a:cs typeface="Consolas" panose="020B0609020204030204" pitchFamily="49" charset="0"/>
              </a:rPr>
              <a:t>,</a:t>
            </a:r>
          </a:p>
          <a:p>
            <a:r>
              <a:rPr lang="en-US" sz="900" dirty="0">
                <a:solidFill>
                  <a:srgbClr val="214A88"/>
                </a:solidFill>
                <a:latin typeface="Consolas" panose="020B0609020204030204" pitchFamily="49" charset="0"/>
                <a:cs typeface="Consolas" panose="020B0609020204030204" pitchFamily="49" charset="0"/>
              </a:rPr>
              <a:t>		sim = </a:t>
            </a:r>
            <a:r>
              <a:rPr lang="en-US" sz="900" b="1" dirty="0" err="1">
                <a:solidFill>
                  <a:srgbClr val="214A88"/>
                </a:solidFill>
                <a:latin typeface="Consolas" panose="020B0609020204030204" pitchFamily="49" charset="0"/>
                <a:cs typeface="Consolas" panose="020B0609020204030204" pitchFamily="49" charset="0"/>
              </a:rPr>
              <a:t>pmx_sim</a:t>
            </a:r>
            <a:r>
              <a:rPr lang="en-US" sz="900" dirty="0">
                <a:solidFill>
                  <a:srgbClr val="000000"/>
                </a:solidFill>
                <a:latin typeface="Consolas" panose="020B0609020204030204" pitchFamily="49" charset="0"/>
                <a:cs typeface="Consolas" panose="020B0609020204030204" pitchFamily="49" charset="0"/>
              </a:rPr>
              <a:t>(</a:t>
            </a:r>
            <a:r>
              <a:rPr lang="en-US" sz="900" dirty="0">
                <a:solidFill>
                  <a:srgbClr val="214A88"/>
                </a:solidFill>
                <a:latin typeface="Consolas" panose="020B0609020204030204" pitchFamily="49" charset="0"/>
                <a:cs typeface="Consolas" panose="020B0609020204030204" pitchFamily="49" charset="0"/>
              </a:rPr>
              <a:t>file = </a:t>
            </a:r>
            <a:r>
              <a:rPr lang="en-US" sz="900" dirty="0" err="1">
                <a:solidFill>
                  <a:srgbClr val="000000"/>
                </a:solidFill>
                <a:latin typeface="Consolas" panose="020B0609020204030204" pitchFamily="49" charset="0"/>
                <a:cs typeface="Consolas" panose="020B0609020204030204" pitchFamily="49" charset="0"/>
              </a:rPr>
              <a:t>vpc_file</a:t>
            </a:r>
            <a:r>
              <a:rPr lang="en-US" sz="900" dirty="0">
                <a:solidFill>
                  <a:srgbClr val="000000"/>
                </a:solidFill>
                <a:latin typeface="Consolas" panose="020B0609020204030204" pitchFamily="49" charset="0"/>
                <a:cs typeface="Consolas" panose="020B0609020204030204" pitchFamily="49" charset="0"/>
              </a:rPr>
              <a:t>, </a:t>
            </a:r>
            <a:r>
              <a:rPr lang="en-US" sz="900" dirty="0" err="1">
                <a:solidFill>
                  <a:srgbClr val="214A88"/>
                </a:solidFill>
                <a:latin typeface="Consolas" panose="020B0609020204030204" pitchFamily="49" charset="0"/>
                <a:cs typeface="Consolas" panose="020B0609020204030204" pitchFamily="49" charset="0"/>
              </a:rPr>
              <a:t>irun</a:t>
            </a:r>
            <a:r>
              <a:rPr lang="en-US" sz="900" dirty="0">
                <a:solidFill>
                  <a:srgbClr val="214A88"/>
                </a:solidFill>
                <a:latin typeface="Consolas" panose="020B0609020204030204" pitchFamily="49" charset="0"/>
                <a:cs typeface="Consolas" panose="020B0609020204030204" pitchFamily="49" charset="0"/>
              </a:rPr>
              <a:t> =</a:t>
            </a:r>
            <a:r>
              <a:rPr lang="en-US" sz="900" dirty="0">
                <a:solidFill>
                  <a:srgbClr val="4F9A05"/>
                </a:solidFill>
                <a:latin typeface="Consolas" panose="020B0609020204030204" pitchFamily="49" charset="0"/>
                <a:cs typeface="Consolas" panose="020B0609020204030204" pitchFamily="49" charset="0"/>
              </a:rPr>
              <a:t>"rep"</a:t>
            </a:r>
            <a:r>
              <a:rPr lang="en-US" sz="900" dirty="0">
                <a:solidFill>
                  <a:srgbClr val="000000"/>
                </a:solidFill>
                <a:latin typeface="Consolas" panose="020B0609020204030204" pitchFamily="49" charset="0"/>
                <a:cs typeface="Consolas" panose="020B0609020204030204" pitchFamily="49" charset="0"/>
              </a:rPr>
              <a:t>, </a:t>
            </a:r>
            <a:r>
              <a:rPr lang="en-US" sz="900" dirty="0" err="1">
                <a:solidFill>
                  <a:srgbClr val="214A88"/>
                </a:solidFill>
                <a:latin typeface="Consolas" panose="020B0609020204030204" pitchFamily="49" charset="0"/>
                <a:cs typeface="Consolas" panose="020B0609020204030204" pitchFamily="49" charset="0"/>
              </a:rPr>
              <a:t>idv</a:t>
            </a:r>
            <a:r>
              <a:rPr lang="en-US" sz="900" dirty="0">
                <a:solidFill>
                  <a:srgbClr val="214A88"/>
                </a:solidFill>
                <a:latin typeface="Consolas" panose="020B0609020204030204" pitchFamily="49" charset="0"/>
                <a:cs typeface="Consolas" panose="020B0609020204030204" pitchFamily="49" charset="0"/>
              </a:rPr>
              <a:t>=</a:t>
            </a:r>
            <a:r>
              <a:rPr lang="en-US" sz="900" dirty="0">
                <a:solidFill>
                  <a:srgbClr val="4F9A05"/>
                </a:solidFill>
                <a:latin typeface="Consolas" panose="020B0609020204030204" pitchFamily="49" charset="0"/>
                <a:cs typeface="Consolas" panose="020B0609020204030204" pitchFamily="49" charset="0"/>
              </a:rPr>
              <a:t>"TIME"</a:t>
            </a:r>
            <a:r>
              <a:rPr lang="en-US" sz="900" dirty="0">
                <a:solidFill>
                  <a:srgbClr val="000000"/>
                </a:solidFill>
                <a:latin typeface="Consolas" panose="020B0609020204030204" pitchFamily="49" charset="0"/>
                <a:cs typeface="Consolas" panose="020B0609020204030204" pitchFamily="49" charset="0"/>
              </a:rPr>
              <a:t>))</a:t>
            </a:r>
            <a:endParaRPr lang="en-US" sz="900" dirty="0">
              <a:latin typeface="Consolas" panose="020B0609020204030204" pitchFamily="49" charset="0"/>
              <a:cs typeface="Consolas" panose="020B0609020204030204" pitchFamily="49" charset="0"/>
            </a:endParaRPr>
          </a:p>
        </p:txBody>
      </p:sp>
      <p:sp>
        <p:nvSpPr>
          <p:cNvPr id="6" name="Right Arrow 5"/>
          <p:cNvSpPr/>
          <p:nvPr/>
        </p:nvSpPr>
        <p:spPr>
          <a:xfrm rot="10800000" flipV="1">
            <a:off x="6553200" y="2647950"/>
            <a:ext cx="1543050" cy="62865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Global settings</a:t>
            </a:r>
          </a:p>
        </p:txBody>
      </p:sp>
      <p:sp>
        <p:nvSpPr>
          <p:cNvPr id="5" name="Slide Number Placeholder 4"/>
          <p:cNvSpPr>
            <a:spLocks noGrp="1"/>
          </p:cNvSpPr>
          <p:nvPr>
            <p:ph type="sldNum" sz="quarter" idx="11"/>
          </p:nvPr>
        </p:nvSpPr>
        <p:spPr/>
        <p:txBody>
          <a:bodyPr/>
          <a:lstStyle/>
          <a:p>
            <a:fld id="{47547CF9-5B10-D24F-A8D7-45A9778164F7}" type="slidenum">
              <a:rPr lang="uk-UA" smtClean="0"/>
              <a:pPr/>
              <a:t>50</a:t>
            </a:fld>
            <a:endParaRPr lang="uk-UA" dirty="0"/>
          </a:p>
        </p:txBody>
      </p:sp>
    </p:spTree>
    <p:extLst>
      <p:ext uri="{BB962C8B-B14F-4D97-AF65-F5344CB8AC3E}">
        <p14:creationId xmlns:p14="http://schemas.microsoft.com/office/powerpoint/2010/main" val="42212438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Overview</a:t>
            </a:r>
          </a:p>
        </p:txBody>
      </p:sp>
      <p:sp>
        <p:nvSpPr>
          <p:cNvPr id="6" name="Content Placeholder 5"/>
          <p:cNvSpPr>
            <a:spLocks noGrp="1"/>
          </p:cNvSpPr>
          <p:nvPr>
            <p:ph idx="1"/>
          </p:nvPr>
        </p:nvSpPr>
        <p:spPr>
          <a:xfrm>
            <a:off x="457200" y="914400"/>
            <a:ext cx="8229600" cy="3611880"/>
          </a:xfrm>
        </p:spPr>
        <p:txBody>
          <a:bodyPr>
            <a:normAutofit fontScale="77500" lnSpcReduction="20000"/>
          </a:bodyPr>
          <a:lstStyle/>
          <a:p>
            <a:pPr marL="342900" indent="-342900"/>
            <a:r>
              <a:rPr lang="en-US" dirty="0"/>
              <a:t>Introduction</a:t>
            </a:r>
          </a:p>
          <a:p>
            <a:pPr marL="342900" indent="-342900"/>
            <a:r>
              <a:rPr lang="en-US" dirty="0"/>
              <a:t>Monolix requirements (tasks to perform)</a:t>
            </a:r>
          </a:p>
          <a:p>
            <a:pPr marL="342900" indent="-342900"/>
            <a:r>
              <a:rPr lang="en-US" dirty="0"/>
              <a:t>Installation</a:t>
            </a:r>
          </a:p>
          <a:p>
            <a:pPr marL="342900" indent="-342900"/>
            <a:r>
              <a:rPr lang="en-US" dirty="0"/>
              <a:t>Architecture</a:t>
            </a:r>
          </a:p>
          <a:p>
            <a:pPr marL="342900" indent="-342900"/>
            <a:r>
              <a:rPr lang="en-US" dirty="0"/>
              <a:t>Built-in example and default plots</a:t>
            </a:r>
          </a:p>
          <a:p>
            <a:pPr marL="342900" indent="-342900"/>
            <a:r>
              <a:rPr lang="en-US" dirty="0"/>
              <a:t>Report generation</a:t>
            </a:r>
          </a:p>
          <a:p>
            <a:pPr marL="342900" indent="-342900"/>
            <a:r>
              <a:rPr lang="en-US" dirty="0"/>
              <a:t>Advanced Controller creation</a:t>
            </a:r>
          </a:p>
          <a:p>
            <a:pPr lvl="1"/>
            <a:r>
              <a:rPr lang="en-US" dirty="0"/>
              <a:t>Single endpoint models</a:t>
            </a:r>
          </a:p>
          <a:p>
            <a:pPr lvl="1"/>
            <a:r>
              <a:rPr lang="en-US" dirty="0"/>
              <a:t>Multiple endpoint models</a:t>
            </a:r>
          </a:p>
          <a:p>
            <a:pPr lvl="1"/>
            <a:r>
              <a:rPr lang="en-US" dirty="0"/>
              <a:t>Models with covariates</a:t>
            </a:r>
          </a:p>
          <a:p>
            <a:pPr marL="342900" indent="-342900"/>
            <a:r>
              <a:rPr lang="en-US" dirty="0"/>
              <a:t>VPC (Visual Predictive Checks)</a:t>
            </a:r>
          </a:p>
          <a:p>
            <a:pPr marL="342900" indent="-342900"/>
            <a:r>
              <a:rPr lang="en-US" dirty="0"/>
              <a:t>Plots customization</a:t>
            </a:r>
          </a:p>
          <a:p>
            <a:pPr marL="342900" indent="-342900"/>
            <a:r>
              <a:rPr lang="en-US" dirty="0">
                <a:solidFill>
                  <a:schemeClr val="accent1"/>
                </a:solidFill>
              </a:rPr>
              <a:t>Stratification, filtering and other features</a:t>
            </a:r>
          </a:p>
          <a:p>
            <a:pPr marL="342900" indent="-342900"/>
            <a:r>
              <a:rPr lang="en-US" dirty="0"/>
              <a:t>How to provide feedback?</a:t>
            </a:r>
          </a:p>
        </p:txBody>
      </p:sp>
      <p:sp>
        <p:nvSpPr>
          <p:cNvPr id="7" name="Footer Placeholder 6"/>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Arial" panose="020B0604020202020204"/>
                <a:ea typeface="+mn-ea"/>
                <a:cs typeface="+mn-cs"/>
              </a:rPr>
              <a:t>ggPMX</a:t>
            </a:r>
            <a:endParaRPr kumimoji="0" lang="en-US" sz="700" b="0" i="0" u="none" strike="noStrike" kern="1200" cap="none" spc="0" normalizeH="0" baseline="0" noProof="0" dirty="0">
              <a:ln>
                <a:noFill/>
              </a:ln>
              <a:solidFill>
                <a:srgbClr val="7F7F7F"/>
              </a:solidFill>
              <a:effectLst/>
              <a:uLnTx/>
              <a:uFillTx/>
              <a:latin typeface="Arial" panose="020B0604020202020204"/>
              <a:ea typeface="+mn-ea"/>
              <a:cs typeface="+mn-cs"/>
            </a:endParaRPr>
          </a:p>
        </p:txBody>
      </p:sp>
      <p:sp>
        <p:nvSpPr>
          <p:cNvPr id="2" name="Slide Number Placeholder 1"/>
          <p:cNvSpPr>
            <a:spLocks noGrp="1"/>
          </p:cNvSpPr>
          <p:nvPr>
            <p:ph type="sldNum" sz="quarter" idx="11"/>
          </p:nvPr>
        </p:nvSpPr>
        <p:spPr/>
        <p:txBody>
          <a:bodyPr/>
          <a:lstStyle/>
          <a:p>
            <a:fld id="{47547CF9-5B10-D24F-A8D7-45A9778164F7}" type="slidenum">
              <a:rPr lang="uk-UA" smtClean="0"/>
              <a:pPr/>
              <a:t>51</a:t>
            </a:fld>
            <a:endParaRPr lang="uk-UA" dirty="0"/>
          </a:p>
        </p:txBody>
      </p:sp>
    </p:spTree>
    <p:extLst>
      <p:ext uri="{BB962C8B-B14F-4D97-AF65-F5344CB8AC3E}">
        <p14:creationId xmlns:p14="http://schemas.microsoft.com/office/powerpoint/2010/main" val="22895759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Stratification</a:t>
            </a:r>
          </a:p>
        </p:txBody>
      </p:sp>
      <p:sp>
        <p:nvSpPr>
          <p:cNvPr id="3" name="Content Placeholder 2"/>
          <p:cNvSpPr>
            <a:spLocks noGrp="1"/>
          </p:cNvSpPr>
          <p:nvPr>
            <p:ph idx="1"/>
          </p:nvPr>
        </p:nvSpPr>
        <p:spPr>
          <a:xfrm>
            <a:off x="434975" y="857250"/>
            <a:ext cx="5165725" cy="3669030"/>
          </a:xfrm>
        </p:spPr>
        <p:txBody>
          <a:bodyPr>
            <a:normAutofit/>
          </a:bodyPr>
          <a:lstStyle/>
          <a:p>
            <a:pPr marL="0" indent="0">
              <a:spcAft>
                <a:spcPts val="450"/>
              </a:spcAft>
              <a:buNone/>
            </a:pPr>
            <a:r>
              <a:rPr lang="en-US" sz="1500" u="sng" dirty="0">
                <a:cs typeface="Consolas" panose="020B0609020204030204" pitchFamily="49" charset="0"/>
              </a:rPr>
              <a:t>Two ways of </a:t>
            </a:r>
            <a:r>
              <a:rPr lang="en-US" sz="1500" b="1" u="sng" dirty="0">
                <a:cs typeface="Consolas" panose="020B0609020204030204" pitchFamily="49" charset="0"/>
              </a:rPr>
              <a:t>stratifying</a:t>
            </a:r>
            <a:r>
              <a:rPr lang="en-US" sz="1500" u="sng" dirty="0">
                <a:cs typeface="Consolas" panose="020B0609020204030204" pitchFamily="49" charset="0"/>
              </a:rPr>
              <a:t> a plot:</a:t>
            </a:r>
          </a:p>
          <a:p>
            <a:pPr marL="0" indent="0">
              <a:buNone/>
            </a:pPr>
            <a:r>
              <a:rPr lang="en-US" sz="1500" dirty="0">
                <a:cs typeface="Consolas" panose="020B0609020204030204" pitchFamily="49" charset="0"/>
              </a:rPr>
              <a:t>1. using the stratification function by categorical covariates and providing the plot name in argument:</a:t>
            </a:r>
          </a:p>
          <a:p>
            <a:pPr marL="0" indent="0">
              <a:spcBef>
                <a:spcPts val="6000"/>
              </a:spcBef>
              <a:buNone/>
            </a:pPr>
            <a:r>
              <a:rPr lang="en-US" sz="1500" dirty="0">
                <a:cs typeface="Consolas" panose="020B0609020204030204" pitchFamily="49" charset="0"/>
              </a:rPr>
              <a:t>2. using arguments </a:t>
            </a:r>
            <a:r>
              <a:rPr lang="en-US" sz="1500" i="1" dirty="0" err="1">
                <a:cs typeface="Consolas" panose="020B0609020204030204" pitchFamily="49" charset="0"/>
              </a:rPr>
              <a:t>strat.facet</a:t>
            </a:r>
            <a:r>
              <a:rPr lang="en-US" sz="1500" dirty="0">
                <a:cs typeface="Consolas" panose="020B0609020204030204" pitchFamily="49" charset="0"/>
              </a:rPr>
              <a:t> (discrete) or </a:t>
            </a:r>
            <a:r>
              <a:rPr lang="en-US" sz="1500" i="1" dirty="0" err="1">
                <a:cs typeface="Consolas" panose="020B0609020204030204" pitchFamily="49" charset="0"/>
              </a:rPr>
              <a:t>strat.color</a:t>
            </a:r>
            <a:r>
              <a:rPr lang="en-US" sz="1500" dirty="0">
                <a:cs typeface="Consolas" panose="020B0609020204030204" pitchFamily="49" charset="0"/>
              </a:rPr>
              <a:t> (continuous) in </a:t>
            </a:r>
            <a:r>
              <a:rPr lang="en-US" sz="1500" i="1" dirty="0" err="1">
                <a:cs typeface="Consolas" panose="020B0609020204030204" pitchFamily="49" charset="0"/>
              </a:rPr>
              <a:t>pmx_plot_xxx</a:t>
            </a:r>
            <a:r>
              <a:rPr lang="en-US" sz="1500" i="1" dirty="0">
                <a:cs typeface="Consolas" panose="020B0609020204030204" pitchFamily="49" charset="0"/>
              </a:rPr>
              <a:t>()</a:t>
            </a:r>
            <a:r>
              <a:rPr lang="en-US" sz="1500" dirty="0">
                <a:cs typeface="Consolas" panose="020B0609020204030204" pitchFamily="49" charset="0"/>
              </a:rPr>
              <a:t>. Allows two-</a:t>
            </a:r>
            <a:r>
              <a:rPr lang="en-US" sz="1500" dirty="0" err="1">
                <a:cs typeface="Consolas" panose="020B0609020204030204" pitchFamily="49" charset="0"/>
              </a:rPr>
              <a:t>dimentional</a:t>
            </a:r>
            <a:r>
              <a:rPr lang="en-US" sz="1500" dirty="0">
                <a:cs typeface="Consolas" panose="020B0609020204030204" pitchFamily="49" charset="0"/>
              </a:rPr>
              <a:t> stratification: </a:t>
            </a:r>
          </a:p>
          <a:p>
            <a:endParaRPr lang="en-US" sz="1500" dirty="0"/>
          </a:p>
        </p:txBody>
      </p:sp>
      <p:sp>
        <p:nvSpPr>
          <p:cNvPr id="4" name="Footer Placeholder 3"/>
          <p:cNvSpPr>
            <a:spLocks noGrp="1"/>
          </p:cNvSpPr>
          <p:nvPr>
            <p:ph type="ftr" sz="quarter" idx="10"/>
          </p:nvPr>
        </p:nvSpPr>
        <p:spPr/>
        <p:txBody>
          <a:bodyPr/>
          <a:lstStyle/>
          <a:p>
            <a:r>
              <a:rPr lang="en-US"/>
              <a:t>ggPMX</a:t>
            </a:r>
            <a:endParaRPr lang="en-US" dirty="0"/>
          </a:p>
        </p:txBody>
      </p:sp>
      <p:sp>
        <p:nvSpPr>
          <p:cNvPr id="6" name="Rectangle 5"/>
          <p:cNvSpPr/>
          <p:nvPr/>
        </p:nvSpPr>
        <p:spPr>
          <a:xfrm>
            <a:off x="457200" y="1809750"/>
            <a:ext cx="4286250" cy="300082"/>
          </a:xfrm>
          <a:prstGeom prst="rect">
            <a:avLst/>
          </a:prstGeom>
          <a:solidFill>
            <a:schemeClr val="accent4">
              <a:lumMod val="20000"/>
              <a:lumOff val="80000"/>
            </a:schemeClr>
          </a:solidFill>
        </p:spPr>
        <p:txBody>
          <a:bodyPr wrap="square">
            <a:spAutoFit/>
          </a:bodyPr>
          <a:lstStyle/>
          <a:p>
            <a:pPr>
              <a:spcAft>
                <a:spcPts val="450"/>
              </a:spcAft>
            </a:pPr>
            <a:r>
              <a:rPr lang="en-US" sz="1350" b="1" dirty="0" err="1">
                <a:solidFill>
                  <a:schemeClr val="accent1">
                    <a:lumMod val="75000"/>
                  </a:schemeClr>
                </a:solidFill>
                <a:latin typeface="Consolas" panose="020B0609020204030204" pitchFamily="49" charset="0"/>
                <a:cs typeface="Consolas" panose="020B0609020204030204" pitchFamily="49" charset="0"/>
              </a:rPr>
              <a:t>pmx_plot_cats</a:t>
            </a:r>
            <a:r>
              <a:rPr lang="en-US" sz="1350" dirty="0">
                <a:latin typeface="Consolas" panose="020B0609020204030204" pitchFamily="49" charset="0"/>
                <a:cs typeface="Consolas" panose="020B0609020204030204" pitchFamily="49" charset="0"/>
              </a:rPr>
              <a:t>(</a:t>
            </a:r>
            <a:r>
              <a:rPr lang="en-US" sz="1350" dirty="0" err="1">
                <a:latin typeface="Consolas" panose="020B0609020204030204" pitchFamily="49" charset="0"/>
                <a:cs typeface="Consolas" panose="020B0609020204030204" pitchFamily="49" charset="0"/>
              </a:rPr>
              <a:t>ctr</a:t>
            </a:r>
            <a:r>
              <a:rPr lang="en-US" sz="1350" dirty="0">
                <a:latin typeface="Consolas" panose="020B0609020204030204" pitchFamily="49" charset="0"/>
                <a:cs typeface="Consolas" panose="020B0609020204030204" pitchFamily="49" charset="0"/>
              </a:rPr>
              <a:t>, </a:t>
            </a:r>
            <a:r>
              <a:rPr lang="en-US" sz="1350" dirty="0">
                <a:solidFill>
                  <a:srgbClr val="4F9A05"/>
                </a:solidFill>
                <a:latin typeface="Consolas" panose="020B0609020204030204" pitchFamily="49" charset="0"/>
                <a:cs typeface="Consolas" panose="020B0609020204030204" pitchFamily="49" charset="0"/>
              </a:rPr>
              <a:t>"</a:t>
            </a:r>
            <a:r>
              <a:rPr lang="en-US" sz="1350" dirty="0" err="1">
                <a:solidFill>
                  <a:srgbClr val="4F9A05"/>
                </a:solidFill>
                <a:latin typeface="Consolas" panose="020B0609020204030204" pitchFamily="49" charset="0"/>
                <a:cs typeface="Consolas" panose="020B0609020204030204" pitchFamily="49" charset="0"/>
              </a:rPr>
              <a:t>npde_time</a:t>
            </a:r>
            <a:r>
              <a:rPr lang="en-US" sz="1350" dirty="0">
                <a:solidFill>
                  <a:srgbClr val="4F9A05"/>
                </a:solidFill>
                <a:latin typeface="Consolas" panose="020B0609020204030204" pitchFamily="49" charset="0"/>
                <a:cs typeface="Consolas" panose="020B0609020204030204" pitchFamily="49" charset="0"/>
              </a:rPr>
              <a:t>"</a:t>
            </a:r>
            <a:r>
              <a:rPr lang="en-US" sz="1350" dirty="0">
                <a:latin typeface="Consolas" panose="020B0609020204030204" pitchFamily="49" charset="0"/>
                <a:cs typeface="Consolas" panose="020B0609020204030204" pitchFamily="49" charset="0"/>
              </a:rPr>
              <a:t>)</a:t>
            </a:r>
            <a:endParaRPr lang="en-US" sz="1350" dirty="0">
              <a:cs typeface="Consolas" panose="020B0609020204030204" pitchFamily="49" charset="0"/>
            </a:endParaRPr>
          </a:p>
        </p:txBody>
      </p:sp>
      <p:sp>
        <p:nvSpPr>
          <p:cNvPr id="7" name="Rectangle 6"/>
          <p:cNvSpPr/>
          <p:nvPr/>
        </p:nvSpPr>
        <p:spPr>
          <a:xfrm>
            <a:off x="457200" y="3257550"/>
            <a:ext cx="4286250" cy="507831"/>
          </a:xfrm>
          <a:prstGeom prst="rect">
            <a:avLst/>
          </a:prstGeom>
          <a:solidFill>
            <a:schemeClr val="accent4">
              <a:lumMod val="20000"/>
              <a:lumOff val="80000"/>
            </a:schemeClr>
          </a:solidFill>
        </p:spPr>
        <p:txBody>
          <a:bodyPr wrap="square">
            <a:spAutoFit/>
          </a:bodyPr>
          <a:lstStyle/>
          <a:p>
            <a:r>
              <a:rPr lang="en-US" sz="1350" b="1" dirty="0" err="1">
                <a:solidFill>
                  <a:schemeClr val="accent1">
                    <a:lumMod val="75000"/>
                  </a:schemeClr>
                </a:solidFill>
                <a:latin typeface="Consolas" panose="020B0609020204030204" pitchFamily="49" charset="0"/>
                <a:cs typeface="Consolas" panose="020B0609020204030204" pitchFamily="49" charset="0"/>
              </a:rPr>
              <a:t>pmx_plot_npde_time</a:t>
            </a:r>
            <a:r>
              <a:rPr lang="en-US" sz="1350" dirty="0">
                <a:latin typeface="Consolas" panose="020B0609020204030204" pitchFamily="49" charset="0"/>
                <a:cs typeface="Consolas" panose="020B0609020204030204" pitchFamily="49" charset="0"/>
              </a:rPr>
              <a:t>(</a:t>
            </a:r>
            <a:r>
              <a:rPr lang="en-US" sz="1350" dirty="0" err="1">
                <a:latin typeface="Consolas" panose="020B0609020204030204" pitchFamily="49" charset="0"/>
                <a:cs typeface="Consolas" panose="020B0609020204030204" pitchFamily="49" charset="0"/>
              </a:rPr>
              <a:t>ctr</a:t>
            </a:r>
            <a:r>
              <a:rPr lang="en-US" sz="1350" dirty="0">
                <a:latin typeface="Consolas" panose="020B0609020204030204" pitchFamily="49" charset="0"/>
                <a:cs typeface="Consolas" panose="020B0609020204030204" pitchFamily="49" charset="0"/>
              </a:rPr>
              <a:t>,</a:t>
            </a:r>
          </a:p>
          <a:p>
            <a:pPr marL="166688"/>
            <a:r>
              <a:rPr lang="en-US" sz="1350" dirty="0" err="1">
                <a:solidFill>
                  <a:schemeClr val="accent1">
                    <a:lumMod val="75000"/>
                  </a:schemeClr>
                </a:solidFill>
                <a:latin typeface="Consolas" panose="020B0609020204030204" pitchFamily="49" charset="0"/>
                <a:cs typeface="Consolas" panose="020B0609020204030204" pitchFamily="49" charset="0"/>
              </a:rPr>
              <a:t>strat.facet</a:t>
            </a:r>
            <a:r>
              <a:rPr lang="en-US" sz="1350" dirty="0">
                <a:latin typeface="Consolas" panose="020B0609020204030204" pitchFamily="49" charset="0"/>
                <a:cs typeface="Consolas" panose="020B0609020204030204" pitchFamily="49" charset="0"/>
              </a:rPr>
              <a:t> = STUD~SEX)</a:t>
            </a:r>
            <a:endParaRPr lang="en-US" sz="1350" dirty="0"/>
          </a:p>
        </p:txBody>
      </p:sp>
      <p:pic>
        <p:nvPicPr>
          <p:cNvPr id="8" name="Picture 7"/>
          <p:cNvPicPr>
            <a:picLocks noChangeAspect="1"/>
          </p:cNvPicPr>
          <p:nvPr/>
        </p:nvPicPr>
        <p:blipFill rotWithShape="1">
          <a:blip r:embed="rId2"/>
          <a:srcRect l="7258" t="7051" r="2029" b="8842"/>
          <a:stretch/>
        </p:blipFill>
        <p:spPr>
          <a:xfrm>
            <a:off x="5715000" y="150948"/>
            <a:ext cx="2857500" cy="2228850"/>
          </a:xfrm>
          <a:prstGeom prst="rect">
            <a:avLst/>
          </a:prstGeom>
          <a:ln>
            <a:noFill/>
          </a:ln>
          <a:effectLst>
            <a:outerShdw blurRad="292100" dist="139700" dir="2700000" algn="tl" rotWithShape="0">
              <a:srgbClr val="333333">
                <a:alpha val="65000"/>
              </a:srgbClr>
            </a:outerShdw>
          </a:effectLst>
        </p:spPr>
      </p:pic>
      <p:sp>
        <p:nvSpPr>
          <p:cNvPr id="5" name="Slide Number Placeholder 4"/>
          <p:cNvSpPr>
            <a:spLocks noGrp="1"/>
          </p:cNvSpPr>
          <p:nvPr>
            <p:ph type="sldNum" sz="quarter" idx="11"/>
          </p:nvPr>
        </p:nvSpPr>
        <p:spPr/>
        <p:txBody>
          <a:bodyPr/>
          <a:lstStyle/>
          <a:p>
            <a:fld id="{47547CF9-5B10-D24F-A8D7-45A9778164F7}" type="slidenum">
              <a:rPr lang="uk-UA" smtClean="0"/>
              <a:pPr/>
              <a:t>52</a:t>
            </a:fld>
            <a:endParaRPr lang="uk-UA" dirty="0"/>
          </a:p>
        </p:txBody>
      </p:sp>
      <p:pic>
        <p:nvPicPr>
          <p:cNvPr id="9" name="Picture 8"/>
          <p:cNvPicPr>
            <a:picLocks noChangeAspect="1"/>
          </p:cNvPicPr>
          <p:nvPr/>
        </p:nvPicPr>
        <p:blipFill>
          <a:blip r:embed="rId3"/>
          <a:stretch>
            <a:fillRect/>
          </a:stretch>
        </p:blipFill>
        <p:spPr>
          <a:xfrm>
            <a:off x="5736951" y="2497730"/>
            <a:ext cx="2835549" cy="20907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659708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Filtering</a:t>
            </a:r>
          </a:p>
        </p:txBody>
      </p:sp>
      <p:sp>
        <p:nvSpPr>
          <p:cNvPr id="3" name="Content Placeholder 2"/>
          <p:cNvSpPr>
            <a:spLocks noGrp="1"/>
          </p:cNvSpPr>
          <p:nvPr>
            <p:ph idx="1"/>
          </p:nvPr>
        </p:nvSpPr>
        <p:spPr>
          <a:xfrm>
            <a:off x="457200" y="800100"/>
            <a:ext cx="4229100" cy="3726180"/>
          </a:xfrm>
        </p:spPr>
        <p:txBody>
          <a:bodyPr>
            <a:normAutofit/>
          </a:bodyPr>
          <a:lstStyle/>
          <a:p>
            <a:pPr marL="0" indent="0">
              <a:spcAft>
                <a:spcPts val="450"/>
              </a:spcAft>
              <a:buNone/>
            </a:pPr>
            <a:r>
              <a:rPr lang="en-US" sz="1500" u="sng" dirty="0">
                <a:cs typeface="Consolas" panose="020B0609020204030204" pitchFamily="49" charset="0"/>
              </a:rPr>
              <a:t>Two ways of </a:t>
            </a:r>
            <a:r>
              <a:rPr lang="en-US" sz="1500" b="1" u="sng" dirty="0">
                <a:cs typeface="Consolas" panose="020B0609020204030204" pitchFamily="49" charset="0"/>
              </a:rPr>
              <a:t>filtering</a:t>
            </a:r>
            <a:r>
              <a:rPr lang="en-US" sz="1500" u="sng" dirty="0">
                <a:cs typeface="Consolas" panose="020B0609020204030204" pitchFamily="49" charset="0"/>
              </a:rPr>
              <a:t> the data:</a:t>
            </a:r>
          </a:p>
          <a:p>
            <a:pPr marL="342900" indent="-342900">
              <a:buFont typeface="+mj-lt"/>
              <a:buAutoNum type="arabicPeriod"/>
            </a:pPr>
            <a:r>
              <a:rPr lang="en-US" sz="1500" dirty="0">
                <a:cs typeface="Consolas" panose="020B0609020204030204" pitchFamily="49" charset="0"/>
              </a:rPr>
              <a:t>Locally, at the level of a plot:</a:t>
            </a:r>
          </a:p>
          <a:p>
            <a:pPr marL="342900" indent="-342900">
              <a:spcBef>
                <a:spcPts val="10800"/>
              </a:spcBef>
              <a:buFont typeface="+mj-lt"/>
              <a:buAutoNum type="arabicPeriod"/>
            </a:pPr>
            <a:r>
              <a:rPr lang="en-US" sz="1500" dirty="0">
                <a:cs typeface="Consolas" panose="020B0609020204030204" pitchFamily="49" charset="0"/>
              </a:rPr>
              <a:t>Globally, at the level of the Controller, affecting all subsequent plots: </a:t>
            </a:r>
          </a:p>
        </p:txBody>
      </p:sp>
      <p:sp>
        <p:nvSpPr>
          <p:cNvPr id="4" name="Footer Placeholder 3"/>
          <p:cNvSpPr>
            <a:spLocks noGrp="1"/>
          </p:cNvSpPr>
          <p:nvPr>
            <p:ph type="ftr" sz="quarter" idx="10"/>
          </p:nvPr>
        </p:nvSpPr>
        <p:spPr/>
        <p:txBody>
          <a:bodyPr/>
          <a:lstStyle/>
          <a:p>
            <a:r>
              <a:rPr lang="en-US"/>
              <a:t>ggPMX</a:t>
            </a:r>
            <a:endParaRPr lang="en-US" dirty="0"/>
          </a:p>
        </p:txBody>
      </p:sp>
      <p:sp>
        <p:nvSpPr>
          <p:cNvPr id="6" name="Rectangle 5"/>
          <p:cNvSpPr/>
          <p:nvPr/>
        </p:nvSpPr>
        <p:spPr>
          <a:xfrm>
            <a:off x="525133" y="1571626"/>
            <a:ext cx="5113667" cy="507831"/>
          </a:xfrm>
          <a:prstGeom prst="rect">
            <a:avLst/>
          </a:prstGeom>
          <a:solidFill>
            <a:schemeClr val="accent4">
              <a:lumMod val="20000"/>
              <a:lumOff val="80000"/>
            </a:schemeClr>
          </a:solidFill>
        </p:spPr>
        <p:txBody>
          <a:bodyPr wrap="square">
            <a:spAutoFit/>
          </a:bodyPr>
          <a:lstStyle/>
          <a:p>
            <a:r>
              <a:rPr lang="en-US" sz="1350" dirty="0" err="1">
                <a:latin typeface="Consolas" panose="020B0609020204030204" pitchFamily="49" charset="0"/>
                <a:cs typeface="Consolas" panose="020B0609020204030204" pitchFamily="49" charset="0"/>
              </a:rPr>
              <a:t>ctr</a:t>
            </a:r>
            <a:r>
              <a:rPr lang="en-US" sz="1350" dirty="0">
                <a:latin typeface="Consolas" panose="020B0609020204030204" pitchFamily="49" charset="0"/>
                <a:cs typeface="Consolas" panose="020B0609020204030204" pitchFamily="49" charset="0"/>
              </a:rPr>
              <a:t> %&gt;% </a:t>
            </a:r>
            <a:r>
              <a:rPr lang="en-US" sz="1350" b="1" dirty="0" err="1">
                <a:solidFill>
                  <a:schemeClr val="accent1">
                    <a:lumMod val="75000"/>
                  </a:schemeClr>
                </a:solidFill>
                <a:latin typeface="Consolas" panose="020B0609020204030204" pitchFamily="49" charset="0"/>
                <a:cs typeface="Consolas" panose="020B0609020204030204" pitchFamily="49" charset="0"/>
              </a:rPr>
              <a:t>pmx_plot_dv_pred</a:t>
            </a:r>
            <a:r>
              <a:rPr lang="en-US" sz="1350" dirty="0">
                <a:latin typeface="Consolas" panose="020B0609020204030204" pitchFamily="49" charset="0"/>
                <a:cs typeface="Consolas" panose="020B0609020204030204" pitchFamily="49" charset="0"/>
              </a:rPr>
              <a:t>(filter = DV &gt; mean(DV) &amp; PRED &lt; median(PRED))</a:t>
            </a:r>
            <a:endParaRPr lang="en-US" sz="1350" dirty="0">
              <a:cs typeface="Consolas" panose="020B0609020204030204" pitchFamily="49" charset="0"/>
            </a:endParaRPr>
          </a:p>
        </p:txBody>
      </p:sp>
      <p:pic>
        <p:nvPicPr>
          <p:cNvPr id="7" name="Picture 6"/>
          <p:cNvPicPr>
            <a:picLocks noChangeAspect="1"/>
          </p:cNvPicPr>
          <p:nvPr/>
        </p:nvPicPr>
        <p:blipFill>
          <a:blip r:embed="rId2"/>
          <a:stretch>
            <a:fillRect/>
          </a:stretch>
        </p:blipFill>
        <p:spPr>
          <a:xfrm>
            <a:off x="5838977" y="107390"/>
            <a:ext cx="2850000" cy="2392857"/>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525133" y="3409950"/>
            <a:ext cx="5113667" cy="715581"/>
          </a:xfrm>
          <a:prstGeom prst="rect">
            <a:avLst/>
          </a:prstGeom>
          <a:solidFill>
            <a:schemeClr val="accent4">
              <a:lumMod val="20000"/>
              <a:lumOff val="80000"/>
            </a:schemeClr>
          </a:solidFill>
        </p:spPr>
        <p:txBody>
          <a:bodyPr wrap="square">
            <a:spAutoFit/>
          </a:bodyPr>
          <a:lstStyle/>
          <a:p>
            <a:r>
              <a:rPr lang="en-US" sz="1350" dirty="0" err="1">
                <a:latin typeface="Consolas" panose="020B0609020204030204" pitchFamily="49" charset="0"/>
                <a:cs typeface="Consolas" panose="020B0609020204030204" pitchFamily="49" charset="0"/>
              </a:rPr>
              <a:t>ctr</a:t>
            </a:r>
            <a:r>
              <a:rPr lang="en-US" sz="1350" b="1" dirty="0">
                <a:solidFill>
                  <a:schemeClr val="accent1">
                    <a:lumMod val="75000"/>
                  </a:schemeClr>
                </a:solidFill>
                <a:latin typeface="Consolas" panose="020B0609020204030204" pitchFamily="49" charset="0"/>
                <a:cs typeface="Consolas" panose="020B0609020204030204" pitchFamily="49" charset="0"/>
              </a:rPr>
              <a:t> </a:t>
            </a:r>
            <a:r>
              <a:rPr lang="en-US" sz="1350" dirty="0">
                <a:latin typeface="Consolas" panose="020B0609020204030204" pitchFamily="49" charset="0"/>
                <a:cs typeface="Consolas" panose="020B0609020204030204" pitchFamily="49" charset="0"/>
              </a:rPr>
              <a:t>%&gt;% </a:t>
            </a:r>
            <a:r>
              <a:rPr lang="en-US" sz="1350" b="1" dirty="0" err="1">
                <a:solidFill>
                  <a:schemeClr val="accent1">
                    <a:lumMod val="75000"/>
                  </a:schemeClr>
                </a:solidFill>
                <a:latin typeface="Consolas" panose="020B0609020204030204" pitchFamily="49" charset="0"/>
                <a:cs typeface="Consolas" panose="020B0609020204030204" pitchFamily="49" charset="0"/>
              </a:rPr>
              <a:t>pmx_filter</a:t>
            </a:r>
            <a:r>
              <a:rPr lang="en-US" sz="1350" dirty="0">
                <a:solidFill>
                  <a:schemeClr val="accent1">
                    <a:lumMod val="75000"/>
                  </a:schemeClr>
                </a:solidFill>
                <a:latin typeface="Consolas" panose="020B0609020204030204" pitchFamily="49" charset="0"/>
                <a:cs typeface="Consolas" panose="020B0609020204030204" pitchFamily="49" charset="0"/>
              </a:rPr>
              <a:t>(</a:t>
            </a:r>
            <a:r>
              <a:rPr lang="en-US" sz="1350" dirty="0" err="1">
                <a:solidFill>
                  <a:schemeClr val="accent1">
                    <a:lumMod val="75000"/>
                  </a:schemeClr>
                </a:solidFill>
                <a:latin typeface="Consolas" panose="020B0609020204030204" pitchFamily="49" charset="0"/>
                <a:cs typeface="Consolas" panose="020B0609020204030204" pitchFamily="49" charset="0"/>
              </a:rPr>
              <a:t>data_set</a:t>
            </a:r>
            <a:r>
              <a:rPr lang="en-US" sz="1350" b="1" dirty="0">
                <a:solidFill>
                  <a:schemeClr val="accent1">
                    <a:lumMod val="75000"/>
                  </a:schemeClr>
                </a:solidFill>
                <a:latin typeface="Consolas" panose="020B0609020204030204" pitchFamily="49" charset="0"/>
                <a:cs typeface="Consolas" panose="020B0609020204030204" pitchFamily="49" charset="0"/>
              </a:rPr>
              <a:t> </a:t>
            </a:r>
            <a:r>
              <a:rPr lang="en-US" sz="1350" dirty="0">
                <a:latin typeface="Consolas" panose="020B0609020204030204" pitchFamily="49" charset="0"/>
                <a:cs typeface="Consolas" panose="020B0609020204030204" pitchFamily="49" charset="0"/>
              </a:rPr>
              <a:t>=</a:t>
            </a:r>
            <a:r>
              <a:rPr lang="en-US" sz="1350" dirty="0">
                <a:solidFill>
                  <a:schemeClr val="accent1">
                    <a:lumMod val="75000"/>
                  </a:schemeClr>
                </a:solidFill>
                <a:latin typeface="Consolas" panose="020B0609020204030204" pitchFamily="49" charset="0"/>
                <a:cs typeface="Consolas" panose="020B0609020204030204" pitchFamily="49" charset="0"/>
              </a:rPr>
              <a:t> </a:t>
            </a:r>
            <a:r>
              <a:rPr lang="en-US" sz="1350" dirty="0">
                <a:solidFill>
                  <a:srgbClr val="4F9A05"/>
                </a:solidFill>
                <a:latin typeface="Consolas" panose="020B0609020204030204" pitchFamily="49" charset="0"/>
                <a:cs typeface="Consolas" panose="020B0609020204030204" pitchFamily="49" charset="0"/>
              </a:rPr>
              <a:t>"</a:t>
            </a:r>
            <a:r>
              <a:rPr lang="en-US" sz="1350" dirty="0" err="1">
                <a:solidFill>
                  <a:srgbClr val="4F9A05"/>
                </a:solidFill>
                <a:latin typeface="Consolas" panose="020B0609020204030204" pitchFamily="49" charset="0"/>
                <a:cs typeface="Consolas" panose="020B0609020204030204" pitchFamily="49" charset="0"/>
              </a:rPr>
              <a:t>prediction"</a:t>
            </a:r>
            <a:r>
              <a:rPr lang="en-US" sz="1350" dirty="0" err="1">
                <a:latin typeface="Consolas" panose="020B0609020204030204" pitchFamily="49" charset="0"/>
                <a:cs typeface="Consolas" panose="020B0609020204030204" pitchFamily="49" charset="0"/>
              </a:rPr>
              <a:t>,ID</a:t>
            </a:r>
            <a:r>
              <a:rPr lang="en-US" sz="1350" dirty="0">
                <a:latin typeface="Consolas" panose="020B0609020204030204" pitchFamily="49" charset="0"/>
                <a:cs typeface="Consolas" panose="020B0609020204030204" pitchFamily="49" charset="0"/>
              </a:rPr>
              <a:t> == 5 &amp; TIME &gt; 2)</a:t>
            </a:r>
          </a:p>
          <a:p>
            <a:r>
              <a:rPr lang="en-US" sz="1350" dirty="0" err="1">
                <a:latin typeface="Consolas" panose="020B0609020204030204" pitchFamily="49" charset="0"/>
                <a:cs typeface="Consolas" panose="020B0609020204030204" pitchFamily="49" charset="0"/>
              </a:rPr>
              <a:t>ctr</a:t>
            </a:r>
            <a:r>
              <a:rPr lang="en-US" sz="1350" dirty="0">
                <a:latin typeface="Consolas" panose="020B0609020204030204" pitchFamily="49" charset="0"/>
                <a:cs typeface="Consolas" panose="020B0609020204030204" pitchFamily="49" charset="0"/>
              </a:rPr>
              <a:t> %&gt;% </a:t>
            </a:r>
            <a:r>
              <a:rPr lang="en-US" sz="1350" b="1" dirty="0" err="1">
                <a:solidFill>
                  <a:schemeClr val="accent1">
                    <a:lumMod val="75000"/>
                  </a:schemeClr>
                </a:solidFill>
                <a:latin typeface="Consolas" panose="020B0609020204030204" pitchFamily="49" charset="0"/>
                <a:cs typeface="Consolas" panose="020B0609020204030204" pitchFamily="49" charset="0"/>
              </a:rPr>
              <a:t>pmx_plot_dv_pred</a:t>
            </a:r>
            <a:endParaRPr lang="en-US" sz="1350" dirty="0"/>
          </a:p>
        </p:txBody>
      </p:sp>
      <p:pic>
        <p:nvPicPr>
          <p:cNvPr id="10" name="Picture 9"/>
          <p:cNvPicPr>
            <a:picLocks noChangeAspect="1"/>
          </p:cNvPicPr>
          <p:nvPr/>
        </p:nvPicPr>
        <p:blipFill>
          <a:blip r:embed="rId3"/>
          <a:stretch>
            <a:fillRect/>
          </a:stretch>
        </p:blipFill>
        <p:spPr>
          <a:xfrm>
            <a:off x="5836800" y="2663231"/>
            <a:ext cx="2850000" cy="2392857"/>
          </a:xfrm>
          <a:prstGeom prst="rect">
            <a:avLst/>
          </a:prstGeom>
          <a:ln>
            <a:noFill/>
          </a:ln>
          <a:effectLst>
            <a:outerShdw blurRad="292100" dist="139700" dir="2700000" algn="tl" rotWithShape="0">
              <a:srgbClr val="333333">
                <a:alpha val="65000"/>
              </a:srgbClr>
            </a:outerShdw>
          </a:effectLst>
        </p:spPr>
      </p:pic>
      <p:sp>
        <p:nvSpPr>
          <p:cNvPr id="5" name="Slide Number Placeholder 4"/>
          <p:cNvSpPr>
            <a:spLocks noGrp="1"/>
          </p:cNvSpPr>
          <p:nvPr>
            <p:ph type="sldNum" sz="quarter" idx="11"/>
          </p:nvPr>
        </p:nvSpPr>
        <p:spPr/>
        <p:txBody>
          <a:bodyPr/>
          <a:lstStyle/>
          <a:p>
            <a:fld id="{47547CF9-5B10-D24F-A8D7-45A9778164F7}" type="slidenum">
              <a:rPr lang="uk-UA" smtClean="0"/>
              <a:pPr/>
              <a:t>53</a:t>
            </a:fld>
            <a:endParaRPr lang="uk-UA" dirty="0"/>
          </a:p>
        </p:txBody>
      </p:sp>
    </p:spTree>
    <p:extLst>
      <p:ext uri="{BB962C8B-B14F-4D97-AF65-F5344CB8AC3E}">
        <p14:creationId xmlns:p14="http://schemas.microsoft.com/office/powerpoint/2010/main" val="18466875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Filtering random effects</a:t>
            </a:r>
          </a:p>
        </p:txBody>
      </p:sp>
      <p:sp>
        <p:nvSpPr>
          <p:cNvPr id="4" name="Footer Placeholder 3"/>
          <p:cNvSpPr>
            <a:spLocks noGrp="1"/>
          </p:cNvSpPr>
          <p:nvPr>
            <p:ph type="ftr" sz="quarter" idx="10"/>
          </p:nvPr>
        </p:nvSpPr>
        <p:spPr/>
        <p:txBody>
          <a:bodyPr/>
          <a:lstStyle/>
          <a:p>
            <a:r>
              <a:rPr lang="en-US"/>
              <a:t>ggPMX</a:t>
            </a:r>
            <a:endParaRPr lang="en-US"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54</a:t>
            </a:fld>
            <a:endParaRPr lang="uk-UA" dirty="0"/>
          </a:p>
        </p:txBody>
      </p:sp>
      <p:sp>
        <p:nvSpPr>
          <p:cNvPr id="6" name="Rectangle 5"/>
          <p:cNvSpPr/>
          <p:nvPr/>
        </p:nvSpPr>
        <p:spPr>
          <a:xfrm>
            <a:off x="457200" y="1200150"/>
            <a:ext cx="7924800" cy="507831"/>
          </a:xfrm>
          <a:prstGeom prst="rect">
            <a:avLst/>
          </a:prstGeom>
          <a:solidFill>
            <a:schemeClr val="accent4">
              <a:lumMod val="20000"/>
              <a:lumOff val="80000"/>
            </a:schemeClr>
          </a:solidFill>
        </p:spPr>
        <p:txBody>
          <a:bodyPr wrap="square">
            <a:spAutoFit/>
          </a:bodyPr>
          <a:lstStyle/>
          <a:p>
            <a:r>
              <a:rPr lang="en-US" sz="1350" dirty="0" err="1">
                <a:latin typeface="Consolas" panose="020B0609020204030204" pitchFamily="49" charset="0"/>
                <a:cs typeface="Consolas" panose="020B0609020204030204" pitchFamily="49" charset="0"/>
              </a:rPr>
              <a:t>ctr</a:t>
            </a:r>
            <a:r>
              <a:rPr lang="en-US" sz="1350" dirty="0">
                <a:latin typeface="Consolas" panose="020B0609020204030204" pitchFamily="49" charset="0"/>
                <a:cs typeface="Consolas" panose="020B0609020204030204" pitchFamily="49" charset="0"/>
              </a:rPr>
              <a:t> %&gt;% </a:t>
            </a:r>
            <a:r>
              <a:rPr lang="en-US" sz="1350" b="1" dirty="0" err="1">
                <a:solidFill>
                  <a:schemeClr val="accent1">
                    <a:lumMod val="75000"/>
                  </a:schemeClr>
                </a:solidFill>
                <a:latin typeface="Consolas" panose="020B0609020204030204" pitchFamily="49" charset="0"/>
                <a:cs typeface="Consolas" panose="020B0609020204030204" pitchFamily="49" charset="0"/>
              </a:rPr>
              <a:t>pmx_plot_eta_box</a:t>
            </a:r>
            <a:r>
              <a:rPr lang="en-US" sz="1350" b="1" dirty="0">
                <a:solidFill>
                  <a:schemeClr val="accent1">
                    <a:lumMod val="75000"/>
                  </a:schemeClr>
                </a:solidFill>
                <a:latin typeface="Consolas" panose="020B0609020204030204" pitchFamily="49" charset="0"/>
                <a:cs typeface="Consolas" panose="020B0609020204030204" pitchFamily="49" charset="0"/>
              </a:rPr>
              <a:t>( </a:t>
            </a:r>
            <a:r>
              <a:rPr lang="en-US" sz="1350" dirty="0">
                <a:solidFill>
                  <a:schemeClr val="accent1">
                    <a:lumMod val="75000"/>
                  </a:schemeClr>
                </a:solidFill>
                <a:latin typeface="Consolas" panose="020B0609020204030204" pitchFamily="49" charset="0"/>
                <a:cs typeface="Consolas" panose="020B0609020204030204" pitchFamily="49" charset="0"/>
              </a:rPr>
              <a:t>filter = </a:t>
            </a:r>
            <a:r>
              <a:rPr lang="en-US" sz="1350" dirty="0">
                <a:solidFill>
                  <a:srgbClr val="00B050"/>
                </a:solidFill>
                <a:latin typeface="Consolas" panose="020B0609020204030204" pitchFamily="49" charset="0"/>
                <a:cs typeface="Consolas" panose="020B0609020204030204" pitchFamily="49" charset="0"/>
              </a:rPr>
              <a:t>EFFECT %in% c('</a:t>
            </a:r>
            <a:r>
              <a:rPr lang="en-US" sz="1350" dirty="0" err="1">
                <a:solidFill>
                  <a:srgbClr val="00B050"/>
                </a:solidFill>
                <a:latin typeface="Consolas" panose="020B0609020204030204" pitchFamily="49" charset="0"/>
                <a:cs typeface="Consolas" panose="020B0609020204030204" pitchFamily="49" charset="0"/>
              </a:rPr>
              <a:t>Cl','V</a:t>
            </a:r>
            <a:r>
              <a:rPr lang="en-US" sz="1350" dirty="0">
                <a:solidFill>
                  <a:srgbClr val="00B050"/>
                </a:solidFill>
                <a:latin typeface="Consolas" panose="020B0609020204030204" pitchFamily="49" charset="0"/>
                <a:cs typeface="Consolas" panose="020B0609020204030204" pitchFamily="49" charset="0"/>
              </a:rPr>
              <a:t>') </a:t>
            </a:r>
            <a:r>
              <a:rPr lang="en-US" sz="1350" b="1" dirty="0">
                <a:solidFill>
                  <a:schemeClr val="accent1">
                    <a:lumMod val="75000"/>
                  </a:schemeClr>
                </a:solidFill>
                <a:latin typeface="Consolas" panose="020B0609020204030204" pitchFamily="49" charset="0"/>
                <a:cs typeface="Consolas" panose="020B0609020204030204" pitchFamily="49" charset="0"/>
              </a:rPr>
              <a:t>)</a:t>
            </a:r>
          </a:p>
          <a:p>
            <a:endParaRPr lang="en-US" sz="1350" dirty="0">
              <a:cs typeface="Consolas" panose="020B0609020204030204" pitchFamily="49" charset="0"/>
            </a:endParaRPr>
          </a:p>
        </p:txBody>
      </p:sp>
      <p:pic>
        <p:nvPicPr>
          <p:cNvPr id="7" name="Picture"/>
          <p:cNvPicPr/>
          <p:nvPr/>
        </p:nvPicPr>
        <p:blipFill>
          <a:blip r:embed="rId2"/>
          <a:stretch>
            <a:fillRect/>
          </a:stretch>
        </p:blipFill>
        <p:spPr bwMode="auto">
          <a:xfrm>
            <a:off x="1752600" y="1885950"/>
            <a:ext cx="5334000" cy="2667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093188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Labels of Axes and Facets</a:t>
            </a:r>
            <a:br>
              <a:rPr lang="en-US" dirty="0"/>
            </a:br>
            <a:r>
              <a:rPr lang="en-US" sz="1800" b="0" dirty="0">
                <a:latin typeface="+mn-lt"/>
              </a:rPr>
              <a:t>Default setting</a:t>
            </a:r>
            <a:endParaRPr lang="en-US" b="0" dirty="0">
              <a:latin typeface="+mn-lt"/>
            </a:endParaRPr>
          </a:p>
        </p:txBody>
      </p:sp>
      <p:sp>
        <p:nvSpPr>
          <p:cNvPr id="4" name="Footer Placeholder 3"/>
          <p:cNvSpPr>
            <a:spLocks noGrp="1"/>
          </p:cNvSpPr>
          <p:nvPr>
            <p:ph type="ftr" sz="quarter" idx="10"/>
          </p:nvPr>
        </p:nvSpPr>
        <p:spPr/>
        <p:txBody>
          <a:bodyPr/>
          <a:lstStyle/>
          <a:p>
            <a:r>
              <a:rPr lang="en-US"/>
              <a:t>ggPMX</a:t>
            </a:r>
            <a:endParaRPr lang="en-US"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55</a:t>
            </a:fld>
            <a:endParaRPr lang="uk-UA" dirty="0"/>
          </a:p>
        </p:txBody>
      </p:sp>
      <p:sp>
        <p:nvSpPr>
          <p:cNvPr id="7" name="Rectangle 6"/>
          <p:cNvSpPr/>
          <p:nvPr/>
        </p:nvSpPr>
        <p:spPr>
          <a:xfrm>
            <a:off x="457200" y="1755307"/>
            <a:ext cx="4876800" cy="923330"/>
          </a:xfrm>
          <a:prstGeom prst="rect">
            <a:avLst/>
          </a:prstGeom>
          <a:solidFill>
            <a:schemeClr val="accent4">
              <a:lumMod val="20000"/>
              <a:lumOff val="80000"/>
            </a:schemeClr>
          </a:solidFill>
        </p:spPr>
        <p:txBody>
          <a:bodyPr wrap="square">
            <a:spAutoFit/>
          </a:bodyPr>
          <a:lstStyle/>
          <a:p>
            <a:r>
              <a:rPr lang="en-US" sz="1350" dirty="0" err="1">
                <a:latin typeface="Consolas" panose="020B0609020204030204" pitchFamily="49" charset="0"/>
                <a:cs typeface="Consolas" panose="020B0609020204030204" pitchFamily="49" charset="0"/>
              </a:rPr>
              <a:t>ctr</a:t>
            </a:r>
            <a:r>
              <a:rPr lang="en-US" sz="1350" dirty="0">
                <a:latin typeface="Consolas" panose="020B0609020204030204" pitchFamily="49" charset="0"/>
                <a:cs typeface="Consolas" panose="020B0609020204030204" pitchFamily="49" charset="0"/>
              </a:rPr>
              <a:t> %&gt;% </a:t>
            </a:r>
            <a:r>
              <a:rPr lang="en-US" sz="1350" b="1" dirty="0" err="1">
                <a:solidFill>
                  <a:schemeClr val="accent1">
                    <a:lumMod val="75000"/>
                  </a:schemeClr>
                </a:solidFill>
                <a:latin typeface="Consolas" panose="020B0609020204030204" pitchFamily="49" charset="0"/>
                <a:cs typeface="Consolas" panose="020B0609020204030204" pitchFamily="49" charset="0"/>
              </a:rPr>
              <a:t>get.abbrev</a:t>
            </a:r>
            <a:r>
              <a:rPr lang="en-US" sz="1350" b="1" dirty="0">
                <a:solidFill>
                  <a:schemeClr val="accent1">
                    <a:lumMod val="75000"/>
                  </a:schemeClr>
                </a:solidFill>
                <a:latin typeface="Consolas" panose="020B0609020204030204" pitchFamily="49" charset="0"/>
                <a:cs typeface="Consolas" panose="020B0609020204030204" pitchFamily="49" charset="0"/>
              </a:rPr>
              <a:t>()</a:t>
            </a:r>
          </a:p>
          <a:p>
            <a:endParaRPr lang="en-US" sz="1350" b="1" dirty="0">
              <a:solidFill>
                <a:schemeClr val="accent1">
                  <a:lumMod val="75000"/>
                </a:schemeClr>
              </a:solidFill>
              <a:latin typeface="Consolas" panose="020B0609020204030204" pitchFamily="49" charset="0"/>
              <a:cs typeface="Consolas" panose="020B0609020204030204" pitchFamily="49" charset="0"/>
            </a:endParaRPr>
          </a:p>
          <a:p>
            <a:r>
              <a:rPr lang="en-US" sz="1350" dirty="0">
                <a:solidFill>
                  <a:schemeClr val="bg1">
                    <a:lumMod val="50000"/>
                  </a:schemeClr>
                </a:solidFill>
                <a:latin typeface="Consolas" panose="020B0609020204030204" pitchFamily="49" charset="0"/>
                <a:cs typeface="Consolas" panose="020B0609020204030204" pitchFamily="49" charset="0"/>
              </a:rPr>
              <a:t># By default, short names are used for axis labels</a:t>
            </a:r>
            <a:endParaRPr lang="en-US" sz="1350" b="1" dirty="0">
              <a:solidFill>
                <a:schemeClr val="accent1">
                  <a:lumMod val="75000"/>
                </a:schemeClr>
              </a:solidFill>
              <a:latin typeface="Consolas" panose="020B0609020204030204" pitchFamily="49" charset="0"/>
              <a:cs typeface="Consolas" panose="020B0609020204030204" pitchFamily="49" charset="0"/>
            </a:endParaRPr>
          </a:p>
          <a:p>
            <a:r>
              <a:rPr lang="en-US" sz="1350" dirty="0" err="1">
                <a:latin typeface="Consolas" panose="020B0609020204030204" pitchFamily="49" charset="0"/>
                <a:cs typeface="Consolas" panose="020B0609020204030204" pitchFamily="49" charset="0"/>
              </a:rPr>
              <a:t>ctr</a:t>
            </a:r>
            <a:r>
              <a:rPr lang="en-US" sz="1350" dirty="0">
                <a:latin typeface="Consolas" panose="020B0609020204030204" pitchFamily="49" charset="0"/>
                <a:cs typeface="Consolas" panose="020B0609020204030204" pitchFamily="49" charset="0"/>
              </a:rPr>
              <a:t> %&gt;%</a:t>
            </a:r>
            <a:r>
              <a:rPr lang="en-US" sz="1350" b="1" dirty="0">
                <a:solidFill>
                  <a:schemeClr val="accent1">
                    <a:lumMod val="75000"/>
                  </a:schemeClr>
                </a:solidFill>
                <a:latin typeface="Consolas" panose="020B0609020204030204" pitchFamily="49" charset="0"/>
                <a:cs typeface="Consolas" panose="020B0609020204030204" pitchFamily="49" charset="0"/>
              </a:rPr>
              <a:t> </a:t>
            </a:r>
            <a:r>
              <a:rPr lang="en-US" sz="1350" b="1" dirty="0" err="1">
                <a:solidFill>
                  <a:schemeClr val="accent1">
                    <a:lumMod val="75000"/>
                  </a:schemeClr>
                </a:solidFill>
                <a:latin typeface="Consolas" panose="020B0609020204030204" pitchFamily="49" charset="0"/>
                <a:cs typeface="Consolas" panose="020B0609020204030204" pitchFamily="49" charset="0"/>
              </a:rPr>
              <a:t>pmx_plot_dv_ipred</a:t>
            </a:r>
            <a:r>
              <a:rPr lang="en-US" sz="1350" b="1" dirty="0">
                <a:solidFill>
                  <a:schemeClr val="accent1">
                    <a:lumMod val="75000"/>
                  </a:schemeClr>
                </a:solidFill>
                <a:latin typeface="Consolas" panose="020B0609020204030204" pitchFamily="49" charset="0"/>
                <a:cs typeface="Consolas" panose="020B0609020204030204" pitchFamily="49" charset="0"/>
              </a:rPr>
              <a:t>()</a:t>
            </a:r>
          </a:p>
        </p:txBody>
      </p:sp>
      <p:sp>
        <p:nvSpPr>
          <p:cNvPr id="6" name="Rectangle 5"/>
          <p:cNvSpPr/>
          <p:nvPr/>
        </p:nvSpPr>
        <p:spPr>
          <a:xfrm>
            <a:off x="388960" y="1179552"/>
            <a:ext cx="8297839" cy="553998"/>
          </a:xfrm>
          <a:prstGeom prst="rect">
            <a:avLst/>
          </a:prstGeom>
        </p:spPr>
        <p:txBody>
          <a:bodyPr wrap="square">
            <a:spAutoFit/>
          </a:bodyPr>
          <a:lstStyle/>
          <a:p>
            <a:pPr algn="just"/>
            <a:r>
              <a:rPr lang="en-US" sz="1500" dirty="0"/>
              <a:t>The “standing” configuration initializes all plots using </a:t>
            </a:r>
            <a:r>
              <a:rPr lang="en-US" sz="1500" u="sng" dirty="0"/>
              <a:t>abbreviations</a:t>
            </a:r>
            <a:r>
              <a:rPr lang="en-US" sz="1500" dirty="0"/>
              <a:t> for axis labels.</a:t>
            </a:r>
          </a:p>
          <a:p>
            <a:pPr algn="just"/>
            <a:r>
              <a:rPr lang="en-US" sz="1500" dirty="0"/>
              <a:t>Each abbreviation has its corresponding definition (full name). To get the list of abbreviations :</a:t>
            </a:r>
          </a:p>
        </p:txBody>
      </p:sp>
      <p:pic>
        <p:nvPicPr>
          <p:cNvPr id="10" name="Picture 9"/>
          <p:cNvPicPr>
            <a:picLocks noChangeAspect="1"/>
          </p:cNvPicPr>
          <p:nvPr/>
        </p:nvPicPr>
        <p:blipFill>
          <a:blip r:embed="rId2"/>
          <a:stretch>
            <a:fillRect/>
          </a:stretch>
        </p:blipFill>
        <p:spPr>
          <a:xfrm>
            <a:off x="5302002" y="1745730"/>
            <a:ext cx="3841998" cy="3140240"/>
          </a:xfrm>
          <a:prstGeom prst="rect">
            <a:avLst/>
          </a:prstGeom>
        </p:spPr>
      </p:pic>
      <p:pic>
        <p:nvPicPr>
          <p:cNvPr id="3" name="Picture 2"/>
          <p:cNvPicPr>
            <a:picLocks noChangeAspect="1"/>
          </p:cNvPicPr>
          <p:nvPr/>
        </p:nvPicPr>
        <p:blipFill>
          <a:blip r:embed="rId3"/>
          <a:stretch>
            <a:fillRect/>
          </a:stretch>
        </p:blipFill>
        <p:spPr>
          <a:xfrm>
            <a:off x="457200" y="2700394"/>
            <a:ext cx="2590800" cy="21912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183962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1"/>
            <a:ext cx="8229600" cy="476250"/>
          </a:xfrm>
        </p:spPr>
        <p:txBody>
          <a:bodyPr/>
          <a:lstStyle/>
          <a:p>
            <a:r>
              <a:rPr lang="en-US" dirty="0"/>
              <a:t>Modifying labels - locally</a:t>
            </a:r>
            <a:endParaRPr lang="en-US" b="0" dirty="0">
              <a:latin typeface="+mn-lt"/>
            </a:endParaRPr>
          </a:p>
        </p:txBody>
      </p:sp>
      <p:sp>
        <p:nvSpPr>
          <p:cNvPr id="4" name="Footer Placeholder 3"/>
          <p:cNvSpPr>
            <a:spLocks noGrp="1"/>
          </p:cNvSpPr>
          <p:nvPr>
            <p:ph type="ftr" sz="quarter" idx="10"/>
          </p:nvPr>
        </p:nvSpPr>
        <p:spPr/>
        <p:txBody>
          <a:bodyPr/>
          <a:lstStyle/>
          <a:p>
            <a:r>
              <a:rPr lang="en-US"/>
              <a:t>ggPMX</a:t>
            </a:r>
            <a:endParaRPr lang="en-US"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56</a:t>
            </a:fld>
            <a:endParaRPr lang="uk-UA" dirty="0"/>
          </a:p>
        </p:txBody>
      </p:sp>
      <p:sp>
        <p:nvSpPr>
          <p:cNvPr id="7" name="Rectangle 6"/>
          <p:cNvSpPr/>
          <p:nvPr/>
        </p:nvSpPr>
        <p:spPr>
          <a:xfrm>
            <a:off x="457200" y="1942899"/>
            <a:ext cx="5887937" cy="507831"/>
          </a:xfrm>
          <a:prstGeom prst="rect">
            <a:avLst/>
          </a:prstGeom>
          <a:solidFill>
            <a:schemeClr val="accent4">
              <a:lumMod val="20000"/>
              <a:lumOff val="80000"/>
            </a:schemeClr>
          </a:solidFill>
        </p:spPr>
        <p:txBody>
          <a:bodyPr wrap="square">
            <a:spAutoFit/>
          </a:bodyPr>
          <a:lstStyle/>
          <a:p>
            <a:r>
              <a:rPr lang="en-US" sz="1350" dirty="0">
                <a:solidFill>
                  <a:schemeClr val="bg1">
                    <a:lumMod val="50000"/>
                  </a:schemeClr>
                </a:solidFill>
                <a:latin typeface="Consolas" panose="020B0609020204030204" pitchFamily="49" charset="0"/>
                <a:cs typeface="Consolas" panose="020B0609020204030204" pitchFamily="49" charset="0"/>
              </a:rPr>
              <a:t># Using the default labels:</a:t>
            </a:r>
          </a:p>
          <a:p>
            <a:r>
              <a:rPr lang="en-US" sz="1350" dirty="0" err="1">
                <a:latin typeface="Consolas" panose="020B0609020204030204" pitchFamily="49" charset="0"/>
                <a:cs typeface="Consolas" panose="020B0609020204030204" pitchFamily="49" charset="0"/>
              </a:rPr>
              <a:t>ctr</a:t>
            </a:r>
            <a:r>
              <a:rPr lang="en-US" sz="1350" dirty="0">
                <a:latin typeface="Consolas" panose="020B0609020204030204" pitchFamily="49" charset="0"/>
                <a:cs typeface="Consolas" panose="020B0609020204030204" pitchFamily="49" charset="0"/>
              </a:rPr>
              <a:t> %&gt;% </a:t>
            </a:r>
            <a:r>
              <a:rPr lang="en-US" sz="1350" b="1" dirty="0" err="1">
                <a:solidFill>
                  <a:schemeClr val="accent1">
                    <a:lumMod val="75000"/>
                  </a:schemeClr>
                </a:solidFill>
                <a:latin typeface="Consolas" panose="020B0609020204030204" pitchFamily="49" charset="0"/>
                <a:cs typeface="Consolas" panose="020B0609020204030204" pitchFamily="49" charset="0"/>
              </a:rPr>
              <a:t>pmx_plot_dv_ipred</a:t>
            </a:r>
            <a:r>
              <a:rPr lang="en-US" sz="1350" b="1" dirty="0">
                <a:solidFill>
                  <a:schemeClr val="accent1">
                    <a:lumMod val="75000"/>
                  </a:schemeClr>
                </a:solidFill>
                <a:latin typeface="Consolas" panose="020B0609020204030204" pitchFamily="49" charset="0"/>
                <a:cs typeface="Consolas" panose="020B0609020204030204" pitchFamily="49" charset="0"/>
              </a:rPr>
              <a:t>( </a:t>
            </a:r>
            <a:r>
              <a:rPr lang="en-US" sz="1350" dirty="0" err="1">
                <a:solidFill>
                  <a:schemeClr val="accent1">
                    <a:lumMod val="75000"/>
                  </a:schemeClr>
                </a:solidFill>
                <a:latin typeface="Consolas" panose="020B0609020204030204" pitchFamily="49" charset="0"/>
                <a:cs typeface="Consolas" panose="020B0609020204030204" pitchFamily="49" charset="0"/>
              </a:rPr>
              <a:t>use.abbrev</a:t>
            </a:r>
            <a:r>
              <a:rPr lang="en-US" sz="1350" b="1" dirty="0">
                <a:solidFill>
                  <a:schemeClr val="accent1">
                    <a:lumMod val="75000"/>
                  </a:schemeClr>
                </a:solidFill>
                <a:latin typeface="Consolas" panose="020B0609020204030204" pitchFamily="49" charset="0"/>
                <a:cs typeface="Consolas" panose="020B0609020204030204" pitchFamily="49" charset="0"/>
              </a:rPr>
              <a:t> </a:t>
            </a:r>
            <a:r>
              <a:rPr lang="en-US" sz="1350" dirty="0">
                <a:solidFill>
                  <a:schemeClr val="accent1">
                    <a:lumMod val="75000"/>
                  </a:schemeClr>
                </a:solidFill>
                <a:latin typeface="Consolas" panose="020B0609020204030204" pitchFamily="49" charset="0"/>
                <a:cs typeface="Consolas" panose="020B0609020204030204" pitchFamily="49" charset="0"/>
              </a:rPr>
              <a:t>= </a:t>
            </a:r>
            <a:r>
              <a:rPr lang="en-US" sz="1350" dirty="0">
                <a:solidFill>
                  <a:srgbClr val="00B050"/>
                </a:solidFill>
                <a:latin typeface="Consolas" panose="020B0609020204030204" pitchFamily="49" charset="0"/>
                <a:cs typeface="Consolas" panose="020B0609020204030204" pitchFamily="49" charset="0"/>
              </a:rPr>
              <a:t>TRUE </a:t>
            </a:r>
            <a:r>
              <a:rPr lang="en-US" sz="1350" b="1" dirty="0">
                <a:solidFill>
                  <a:schemeClr val="accent1">
                    <a:lumMod val="75000"/>
                  </a:schemeClr>
                </a:solidFill>
                <a:latin typeface="Consolas" panose="020B0609020204030204" pitchFamily="49" charset="0"/>
                <a:cs typeface="Consolas" panose="020B0609020204030204" pitchFamily="49" charset="0"/>
              </a:rPr>
              <a:t>)</a:t>
            </a:r>
            <a:endParaRPr lang="en-US" sz="1350" dirty="0">
              <a:latin typeface="Consolas" panose="020B0609020204030204" pitchFamily="49" charset="0"/>
              <a:cs typeface="Consolas" panose="020B0609020204030204" pitchFamily="49" charset="0"/>
            </a:endParaRPr>
          </a:p>
        </p:txBody>
      </p:sp>
      <p:sp>
        <p:nvSpPr>
          <p:cNvPr id="10" name="Content Placeholder 2"/>
          <p:cNvSpPr txBox="1">
            <a:spLocks/>
          </p:cNvSpPr>
          <p:nvPr/>
        </p:nvSpPr>
        <p:spPr>
          <a:xfrm>
            <a:off x="457200" y="1601413"/>
            <a:ext cx="4800600" cy="341486"/>
          </a:xfrm>
          <a:prstGeom prst="rect">
            <a:avLst/>
          </a:prstGeom>
        </p:spPr>
        <p:txBody>
          <a:bodyPr vert="horz" lIns="0" tIns="0" rIns="0" bIns="0" spcCol="182880" rtlCol="0">
            <a:normAutofit/>
          </a:bodyPr>
          <a:lstStyle>
            <a:lvl1pPr marL="228600" indent="-228600" algn="l" defTabSz="914400" rtl="0" eaLnBrk="1" latinLnBrk="0" hangingPunct="1">
              <a:spcBef>
                <a:spcPts val="900"/>
              </a:spcBef>
              <a:buClrTx/>
              <a:buSzPct val="100000"/>
              <a:buFont typeface="Wingdings" charset="2"/>
              <a:buChar char="§"/>
              <a:tabLst>
                <a:tab pos="3998913" algn="r"/>
                <a:tab pos="8229600" algn="r"/>
              </a:tabLst>
              <a:defRPr sz="1800" b="0" i="0" kern="1200" spc="0" baseline="0">
                <a:solidFill>
                  <a:schemeClr val="tx1"/>
                </a:solidFill>
                <a:latin typeface="+mn-lt"/>
                <a:ea typeface="+mn-ea"/>
                <a:cs typeface="+mn-cs"/>
              </a:defRPr>
            </a:lvl1pPr>
            <a:lvl2pPr marL="4572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2pPr>
            <a:lvl3pPr marL="6858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3pPr>
            <a:lvl4pPr marL="9144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4pPr>
            <a:lvl5pPr marL="11430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dirty="0">
                <a:cs typeface="Consolas" panose="020B0609020204030204" pitchFamily="49" charset="0"/>
              </a:rPr>
              <a:t>1. Using full names from the abbreviation table</a:t>
            </a:r>
          </a:p>
        </p:txBody>
      </p:sp>
      <p:pic>
        <p:nvPicPr>
          <p:cNvPr id="11" name="Picture 10"/>
          <p:cNvPicPr>
            <a:picLocks noChangeAspect="1"/>
          </p:cNvPicPr>
          <p:nvPr/>
        </p:nvPicPr>
        <p:blipFill>
          <a:blip r:embed="rId2"/>
          <a:stretch>
            <a:fillRect/>
          </a:stretch>
        </p:blipFill>
        <p:spPr>
          <a:xfrm>
            <a:off x="6345137" y="352509"/>
            <a:ext cx="2499060" cy="2098221"/>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457200" y="3787482"/>
            <a:ext cx="6096000" cy="1146468"/>
          </a:xfrm>
          <a:prstGeom prst="rect">
            <a:avLst/>
          </a:prstGeom>
          <a:solidFill>
            <a:schemeClr val="accent4">
              <a:lumMod val="20000"/>
              <a:lumOff val="80000"/>
            </a:schemeClr>
          </a:solidFill>
        </p:spPr>
        <p:txBody>
          <a:bodyPr wrap="square">
            <a:spAutoFit/>
          </a:bodyPr>
          <a:lstStyle/>
          <a:p>
            <a:r>
              <a:rPr lang="en-US" sz="1350" dirty="0">
                <a:solidFill>
                  <a:schemeClr val="bg1">
                    <a:lumMod val="50000"/>
                  </a:schemeClr>
                </a:solidFill>
                <a:latin typeface="Consolas" panose="020B0609020204030204" pitchFamily="49" charset="0"/>
                <a:cs typeface="Consolas" panose="020B0609020204030204" pitchFamily="49" charset="0"/>
              </a:rPr>
              <a:t># Using your own labeling:</a:t>
            </a:r>
          </a:p>
          <a:p>
            <a:r>
              <a:rPr lang="en-US" sz="1350" dirty="0" err="1">
                <a:latin typeface="Consolas" panose="020B0609020204030204" pitchFamily="49" charset="0"/>
                <a:cs typeface="Consolas" panose="020B0609020204030204" pitchFamily="49" charset="0"/>
              </a:rPr>
              <a:t>ctr</a:t>
            </a:r>
            <a:r>
              <a:rPr lang="en-US" sz="1350" dirty="0">
                <a:latin typeface="Consolas" panose="020B0609020204030204" pitchFamily="49" charset="0"/>
                <a:cs typeface="Consolas" panose="020B0609020204030204" pitchFamily="49" charset="0"/>
              </a:rPr>
              <a:t> %&gt;% </a:t>
            </a:r>
            <a:r>
              <a:rPr lang="en-US" sz="1350" b="1" dirty="0" err="1">
                <a:solidFill>
                  <a:schemeClr val="accent1">
                    <a:lumMod val="75000"/>
                  </a:schemeClr>
                </a:solidFill>
                <a:latin typeface="Consolas" panose="020B0609020204030204" pitchFamily="49" charset="0"/>
                <a:cs typeface="Consolas" panose="020B0609020204030204" pitchFamily="49" charset="0"/>
              </a:rPr>
              <a:t>pmx_plot_dv_ipred</a:t>
            </a:r>
            <a:r>
              <a:rPr lang="en-US" sz="1350" b="1" dirty="0">
                <a:solidFill>
                  <a:schemeClr val="accent1">
                    <a:lumMod val="75000"/>
                  </a:schemeClr>
                </a:solidFill>
                <a:latin typeface="Consolas" panose="020B0609020204030204" pitchFamily="49" charset="0"/>
                <a:cs typeface="Consolas" panose="020B0609020204030204" pitchFamily="49" charset="0"/>
              </a:rPr>
              <a:t>( </a:t>
            </a:r>
          </a:p>
          <a:p>
            <a:r>
              <a:rPr lang="en-US" sz="1350" b="1" dirty="0">
                <a:solidFill>
                  <a:schemeClr val="accent1">
                    <a:lumMod val="75000"/>
                  </a:schemeClr>
                </a:solidFill>
                <a:latin typeface="Consolas" panose="020B0609020204030204" pitchFamily="49" charset="0"/>
                <a:cs typeface="Consolas" panose="020B0609020204030204" pitchFamily="49" charset="0"/>
              </a:rPr>
              <a:t>	</a:t>
            </a:r>
            <a:r>
              <a:rPr lang="en-US" sz="1350" dirty="0">
                <a:solidFill>
                  <a:schemeClr val="accent1">
                    <a:lumMod val="75000"/>
                  </a:schemeClr>
                </a:solidFill>
                <a:latin typeface="Consolas" panose="020B0609020204030204" pitchFamily="49" charset="0"/>
                <a:cs typeface="Consolas" panose="020B0609020204030204" pitchFamily="49" charset="0"/>
              </a:rPr>
              <a:t>labels 	= list(</a:t>
            </a:r>
            <a:r>
              <a:rPr lang="en-US" sz="1350" dirty="0">
                <a:solidFill>
                  <a:srgbClr val="00B050"/>
                </a:solidFill>
                <a:latin typeface="Consolas" panose="020B0609020204030204" pitchFamily="49" charset="0"/>
                <a:cs typeface="Consolas" panose="020B0609020204030204" pitchFamily="49" charset="0"/>
              </a:rPr>
              <a:t>	</a:t>
            </a:r>
          </a:p>
          <a:p>
            <a:r>
              <a:rPr lang="en-US" sz="1350" dirty="0">
                <a:solidFill>
                  <a:srgbClr val="00B050"/>
                </a:solidFill>
                <a:latin typeface="Consolas" panose="020B0609020204030204" pitchFamily="49" charset="0"/>
                <a:cs typeface="Consolas" panose="020B0609020204030204" pitchFamily="49" charset="0"/>
              </a:rPr>
              <a:t>	</a:t>
            </a:r>
            <a:r>
              <a:rPr lang="en-US" sz="1350" dirty="0">
                <a:solidFill>
                  <a:schemeClr val="accent1">
                    <a:lumMod val="75000"/>
                  </a:schemeClr>
                </a:solidFill>
                <a:latin typeface="Consolas" panose="020B0609020204030204" pitchFamily="49" charset="0"/>
                <a:cs typeface="Consolas" panose="020B0609020204030204" pitchFamily="49" charset="0"/>
              </a:rPr>
              <a:t>x 	= </a:t>
            </a:r>
            <a:r>
              <a:rPr lang="en-US" sz="1400" dirty="0">
                <a:solidFill>
                  <a:srgbClr val="00B050"/>
                </a:solidFill>
                <a:latin typeface="Consolas" panose="020B0609020204030204" pitchFamily="49" charset="0"/>
                <a:cs typeface="Consolas" panose="020B0609020204030204" pitchFamily="49" charset="0"/>
              </a:rPr>
              <a:t>'</a:t>
            </a:r>
            <a:r>
              <a:rPr lang="en-US" sz="1350" dirty="0">
                <a:solidFill>
                  <a:srgbClr val="00B050"/>
                </a:solidFill>
                <a:latin typeface="Consolas" panose="020B0609020204030204" pitchFamily="49" charset="0"/>
                <a:cs typeface="Consolas" panose="020B0609020204030204" pitchFamily="49" charset="0"/>
              </a:rPr>
              <a:t>Individual Prediction (</a:t>
            </a:r>
            <a:r>
              <a:rPr lang="en-US" sz="1350" dirty="0" err="1">
                <a:solidFill>
                  <a:srgbClr val="00B050"/>
                </a:solidFill>
                <a:latin typeface="Consolas" panose="020B0609020204030204" pitchFamily="49" charset="0"/>
                <a:cs typeface="Consolas" panose="020B0609020204030204" pitchFamily="49" charset="0"/>
              </a:rPr>
              <a:t>ug</a:t>
            </a:r>
            <a:r>
              <a:rPr lang="en-US" sz="1350" dirty="0">
                <a:solidFill>
                  <a:srgbClr val="00B050"/>
                </a:solidFill>
                <a:latin typeface="Consolas" panose="020B0609020204030204" pitchFamily="49" charset="0"/>
                <a:cs typeface="Consolas" panose="020B0609020204030204" pitchFamily="49" charset="0"/>
              </a:rPr>
              <a:t>/mL)',</a:t>
            </a:r>
          </a:p>
          <a:p>
            <a:r>
              <a:rPr lang="en-US" sz="1350" dirty="0">
                <a:solidFill>
                  <a:srgbClr val="00B050"/>
                </a:solidFill>
                <a:latin typeface="Consolas" panose="020B0609020204030204" pitchFamily="49" charset="0"/>
                <a:cs typeface="Consolas" panose="020B0609020204030204" pitchFamily="49" charset="0"/>
              </a:rPr>
              <a:t>	</a:t>
            </a:r>
            <a:r>
              <a:rPr lang="en-US" sz="1350" dirty="0">
                <a:solidFill>
                  <a:schemeClr val="accent1">
                    <a:lumMod val="75000"/>
                  </a:schemeClr>
                </a:solidFill>
                <a:latin typeface="Consolas" panose="020B0609020204030204" pitchFamily="49" charset="0"/>
                <a:cs typeface="Consolas" panose="020B0609020204030204" pitchFamily="49" charset="0"/>
              </a:rPr>
              <a:t>y 	= </a:t>
            </a:r>
            <a:r>
              <a:rPr lang="en-US" sz="1400" dirty="0">
                <a:solidFill>
                  <a:srgbClr val="00B050"/>
                </a:solidFill>
                <a:latin typeface="Consolas" panose="020B0609020204030204" pitchFamily="49" charset="0"/>
                <a:cs typeface="Consolas" panose="020B0609020204030204" pitchFamily="49" charset="0"/>
              </a:rPr>
              <a:t>'</a:t>
            </a:r>
            <a:r>
              <a:rPr lang="en-US" sz="1350" dirty="0">
                <a:solidFill>
                  <a:srgbClr val="00B050"/>
                </a:solidFill>
                <a:latin typeface="Consolas" panose="020B0609020204030204" pitchFamily="49" charset="0"/>
                <a:cs typeface="Consolas" panose="020B0609020204030204" pitchFamily="49" charset="0"/>
              </a:rPr>
              <a:t>Observed Drug Concentration (</a:t>
            </a:r>
            <a:r>
              <a:rPr lang="en-US" sz="1350" dirty="0" err="1">
                <a:solidFill>
                  <a:srgbClr val="00B050"/>
                </a:solidFill>
                <a:latin typeface="Consolas" panose="020B0609020204030204" pitchFamily="49" charset="0"/>
                <a:cs typeface="Consolas" panose="020B0609020204030204" pitchFamily="49" charset="0"/>
              </a:rPr>
              <a:t>ug</a:t>
            </a:r>
            <a:r>
              <a:rPr lang="en-US" sz="1350" dirty="0">
                <a:solidFill>
                  <a:srgbClr val="00B050"/>
                </a:solidFill>
                <a:latin typeface="Consolas" panose="020B0609020204030204" pitchFamily="49" charset="0"/>
                <a:cs typeface="Consolas" panose="020B0609020204030204" pitchFamily="49" charset="0"/>
              </a:rPr>
              <a:t>/mL)'</a:t>
            </a:r>
            <a:r>
              <a:rPr lang="en-US" sz="1350" dirty="0">
                <a:solidFill>
                  <a:schemeClr val="accent1">
                    <a:lumMod val="75000"/>
                  </a:schemeClr>
                </a:solidFill>
                <a:latin typeface="Consolas" panose="020B0609020204030204" pitchFamily="49" charset="0"/>
                <a:cs typeface="Consolas" panose="020B0609020204030204" pitchFamily="49" charset="0"/>
              </a:rPr>
              <a:t>)</a:t>
            </a:r>
            <a:r>
              <a:rPr lang="en-US" sz="1350" b="1" dirty="0">
                <a:solidFill>
                  <a:schemeClr val="accent1">
                    <a:lumMod val="75000"/>
                  </a:schemeClr>
                </a:solidFill>
                <a:latin typeface="Consolas" panose="020B0609020204030204" pitchFamily="49" charset="0"/>
                <a:cs typeface="Consolas" panose="020B0609020204030204" pitchFamily="49" charset="0"/>
              </a:rPr>
              <a:t>)</a:t>
            </a:r>
          </a:p>
        </p:txBody>
      </p:sp>
      <p:sp>
        <p:nvSpPr>
          <p:cNvPr id="13" name="Content Placeholder 2"/>
          <p:cNvSpPr txBox="1">
            <a:spLocks/>
          </p:cNvSpPr>
          <p:nvPr/>
        </p:nvSpPr>
        <p:spPr>
          <a:xfrm>
            <a:off x="457200" y="3490624"/>
            <a:ext cx="4572000" cy="341486"/>
          </a:xfrm>
          <a:prstGeom prst="rect">
            <a:avLst/>
          </a:prstGeom>
        </p:spPr>
        <p:txBody>
          <a:bodyPr vert="horz" lIns="0" tIns="0" rIns="0" bIns="0" spcCol="182880" rtlCol="0">
            <a:normAutofit/>
          </a:bodyPr>
          <a:lstStyle>
            <a:lvl1pPr marL="228600" indent="-228600" algn="l" defTabSz="914400" rtl="0" eaLnBrk="1" latinLnBrk="0" hangingPunct="1">
              <a:spcBef>
                <a:spcPts val="900"/>
              </a:spcBef>
              <a:buClrTx/>
              <a:buSzPct val="100000"/>
              <a:buFont typeface="Wingdings" charset="2"/>
              <a:buChar char="§"/>
              <a:tabLst>
                <a:tab pos="3998913" algn="r"/>
                <a:tab pos="8229600" algn="r"/>
              </a:tabLst>
              <a:defRPr sz="1800" b="0" i="0" kern="1200" spc="0" baseline="0">
                <a:solidFill>
                  <a:schemeClr val="tx1"/>
                </a:solidFill>
                <a:latin typeface="+mn-lt"/>
                <a:ea typeface="+mn-ea"/>
                <a:cs typeface="+mn-cs"/>
              </a:defRPr>
            </a:lvl1pPr>
            <a:lvl2pPr marL="4572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2pPr>
            <a:lvl3pPr marL="6858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3pPr>
            <a:lvl4pPr marL="9144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4pPr>
            <a:lvl5pPr marL="11430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dirty="0">
                <a:cs typeface="Consolas" panose="020B0609020204030204" pitchFamily="49" charset="0"/>
              </a:rPr>
              <a:t>2. Using customized labels (including units)</a:t>
            </a:r>
          </a:p>
        </p:txBody>
      </p:sp>
      <p:pic>
        <p:nvPicPr>
          <p:cNvPr id="6" name="Picture 5"/>
          <p:cNvPicPr>
            <a:picLocks noChangeAspect="1"/>
          </p:cNvPicPr>
          <p:nvPr/>
        </p:nvPicPr>
        <p:blipFill>
          <a:blip r:embed="rId3"/>
          <a:stretch>
            <a:fillRect/>
          </a:stretch>
        </p:blipFill>
        <p:spPr>
          <a:xfrm>
            <a:off x="6350134" y="2630548"/>
            <a:ext cx="2494063" cy="23034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216183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57200" y="1095692"/>
            <a:ext cx="5715000" cy="1754326"/>
          </a:xfrm>
          <a:prstGeom prst="rect">
            <a:avLst/>
          </a:prstGeom>
          <a:solidFill>
            <a:schemeClr val="accent4">
              <a:lumMod val="20000"/>
              <a:lumOff val="80000"/>
            </a:schemeClr>
          </a:solidFill>
        </p:spPr>
        <p:txBody>
          <a:bodyPr wrap="square">
            <a:spAutoFit/>
          </a:bodyPr>
          <a:lstStyle/>
          <a:p>
            <a:r>
              <a:rPr lang="en-US" sz="1200" dirty="0">
                <a:solidFill>
                  <a:schemeClr val="accent5">
                    <a:lumMod val="75000"/>
                  </a:schemeClr>
                </a:solidFill>
                <a:latin typeface="Consolas" panose="020B0609020204030204" pitchFamily="49" charset="0"/>
                <a:cs typeface="Consolas" panose="020B0609020204030204" pitchFamily="49" charset="0"/>
              </a:rPr>
              <a:t># Using customized labels for all plots by modifying controller</a:t>
            </a:r>
          </a:p>
          <a:p>
            <a:r>
              <a:rPr lang="en-US" sz="1200" dirty="0" err="1">
                <a:latin typeface="Consolas" panose="020B0609020204030204" pitchFamily="49" charset="0"/>
                <a:cs typeface="Consolas" panose="020B0609020204030204" pitchFamily="49" charset="0"/>
              </a:rPr>
              <a:t>ctr</a:t>
            </a:r>
            <a:r>
              <a:rPr lang="en-US" sz="1200" dirty="0">
                <a:latin typeface="Consolas" panose="020B0609020204030204" pitchFamily="49" charset="0"/>
                <a:cs typeface="Consolas" panose="020B0609020204030204" pitchFamily="49" charset="0"/>
              </a:rPr>
              <a:t> %&gt;% </a:t>
            </a:r>
            <a:r>
              <a:rPr lang="en-US" sz="1200" b="1" dirty="0" err="1">
                <a:solidFill>
                  <a:schemeClr val="accent1">
                    <a:lumMod val="75000"/>
                  </a:schemeClr>
                </a:solidFill>
                <a:latin typeface="Consolas" panose="020B0609020204030204" pitchFamily="49" charset="0"/>
                <a:cs typeface="Consolas" panose="020B0609020204030204" pitchFamily="49" charset="0"/>
              </a:rPr>
              <a:t>set_abbrev</a:t>
            </a:r>
            <a:r>
              <a:rPr lang="en-US" sz="1200" b="1" dirty="0">
                <a:solidFill>
                  <a:schemeClr val="accent1">
                    <a:lumMod val="75000"/>
                  </a:schemeClr>
                </a:solidFill>
                <a:latin typeface="Consolas" panose="020B0609020204030204" pitchFamily="49" charset="0"/>
                <a:cs typeface="Consolas" panose="020B0609020204030204" pitchFamily="49" charset="0"/>
              </a:rPr>
              <a:t>( </a:t>
            </a:r>
          </a:p>
          <a:p>
            <a:r>
              <a:rPr lang="en-US" sz="1200" b="1" dirty="0">
                <a:solidFill>
                  <a:schemeClr val="accent1">
                    <a:lumMod val="75000"/>
                  </a:schemeClr>
                </a:solidFill>
                <a:latin typeface="Consolas" panose="020B0609020204030204" pitchFamily="49" charset="0"/>
                <a:cs typeface="Consolas" panose="020B0609020204030204" pitchFamily="49" charset="0"/>
              </a:rPr>
              <a:t>	</a:t>
            </a:r>
            <a:r>
              <a:rPr lang="en-US" sz="1200" dirty="0">
                <a:solidFill>
                  <a:schemeClr val="accent1">
                    <a:lumMod val="75000"/>
                  </a:schemeClr>
                </a:solidFill>
                <a:latin typeface="Consolas" panose="020B0609020204030204" pitchFamily="49" charset="0"/>
                <a:cs typeface="Consolas" panose="020B0609020204030204" pitchFamily="49" charset="0"/>
              </a:rPr>
              <a:t>IPRED = </a:t>
            </a:r>
            <a:r>
              <a:rPr lang="en-US" sz="1200" dirty="0">
                <a:solidFill>
                  <a:srgbClr val="00B050"/>
                </a:solidFill>
                <a:latin typeface="Consolas" panose="020B0609020204030204" pitchFamily="49" charset="0"/>
                <a:cs typeface="Consolas" panose="020B0609020204030204" pitchFamily="49" charset="0"/>
              </a:rPr>
              <a:t>'Individual Prediction (</a:t>
            </a:r>
            <a:r>
              <a:rPr lang="en-US" sz="1200" dirty="0" err="1">
                <a:solidFill>
                  <a:srgbClr val="00B050"/>
                </a:solidFill>
                <a:latin typeface="Consolas" panose="020B0609020204030204" pitchFamily="49" charset="0"/>
                <a:cs typeface="Consolas" panose="020B0609020204030204" pitchFamily="49" charset="0"/>
              </a:rPr>
              <a:t>ug</a:t>
            </a:r>
            <a:r>
              <a:rPr lang="en-US" sz="1200" dirty="0">
                <a:solidFill>
                  <a:srgbClr val="00B050"/>
                </a:solidFill>
                <a:latin typeface="Consolas" panose="020B0609020204030204" pitchFamily="49" charset="0"/>
                <a:cs typeface="Consolas" panose="020B0609020204030204" pitchFamily="49" charset="0"/>
              </a:rPr>
              <a:t>/mL)', </a:t>
            </a:r>
          </a:p>
          <a:p>
            <a:r>
              <a:rPr lang="en-US" sz="1200" dirty="0">
                <a:solidFill>
                  <a:schemeClr val="accent1">
                    <a:lumMod val="75000"/>
                  </a:schemeClr>
                </a:solidFill>
                <a:latin typeface="Consolas" panose="020B0609020204030204" pitchFamily="49" charset="0"/>
                <a:cs typeface="Consolas" panose="020B0609020204030204" pitchFamily="49" charset="0"/>
              </a:rPr>
              <a:t>	PRED  = </a:t>
            </a:r>
            <a:r>
              <a:rPr lang="en-US" sz="1200" dirty="0">
                <a:solidFill>
                  <a:srgbClr val="00B050"/>
                </a:solidFill>
                <a:latin typeface="Consolas" panose="020B0609020204030204" pitchFamily="49" charset="0"/>
                <a:cs typeface="Consolas" panose="020B0609020204030204" pitchFamily="49" charset="0"/>
              </a:rPr>
              <a:t>'Population Prediction (</a:t>
            </a:r>
            <a:r>
              <a:rPr lang="en-US" sz="1200" dirty="0" err="1">
                <a:solidFill>
                  <a:srgbClr val="00B050"/>
                </a:solidFill>
                <a:latin typeface="Consolas" panose="020B0609020204030204" pitchFamily="49" charset="0"/>
                <a:cs typeface="Consolas" panose="020B0609020204030204" pitchFamily="49" charset="0"/>
              </a:rPr>
              <a:t>ug</a:t>
            </a:r>
            <a:r>
              <a:rPr lang="en-US" sz="1200" dirty="0">
                <a:solidFill>
                  <a:srgbClr val="00B050"/>
                </a:solidFill>
                <a:latin typeface="Consolas" panose="020B0609020204030204" pitchFamily="49" charset="0"/>
                <a:cs typeface="Consolas" panose="020B0609020204030204" pitchFamily="49" charset="0"/>
              </a:rPr>
              <a:t>/mL)', </a:t>
            </a:r>
          </a:p>
          <a:p>
            <a:r>
              <a:rPr lang="en-US" sz="1200" dirty="0">
                <a:solidFill>
                  <a:srgbClr val="00B050"/>
                </a:solidFill>
                <a:latin typeface="Consolas" panose="020B0609020204030204" pitchFamily="49" charset="0"/>
                <a:cs typeface="Consolas" panose="020B0609020204030204" pitchFamily="49" charset="0"/>
              </a:rPr>
              <a:t>	</a:t>
            </a:r>
            <a:r>
              <a:rPr lang="en-US" sz="1200" dirty="0">
                <a:latin typeface="Consolas" panose="020B0609020204030204" pitchFamily="49" charset="0"/>
                <a:cs typeface="Consolas" panose="020B0609020204030204" pitchFamily="49" charset="0"/>
              </a:rPr>
              <a:t>DV    = </a:t>
            </a:r>
            <a:r>
              <a:rPr lang="en-US" sz="1200" dirty="0">
                <a:solidFill>
                  <a:srgbClr val="00B050"/>
                </a:solidFill>
                <a:latin typeface="Consolas" panose="020B0609020204030204" pitchFamily="49" charset="0"/>
                <a:cs typeface="Consolas" panose="020B0609020204030204" pitchFamily="49" charset="0"/>
              </a:rPr>
              <a:t>'Observed Drug Concentration (</a:t>
            </a:r>
            <a:r>
              <a:rPr lang="en-US" sz="1200" dirty="0" err="1">
                <a:solidFill>
                  <a:srgbClr val="00B050"/>
                </a:solidFill>
                <a:latin typeface="Consolas" panose="020B0609020204030204" pitchFamily="49" charset="0"/>
                <a:cs typeface="Consolas" panose="020B0609020204030204" pitchFamily="49" charset="0"/>
              </a:rPr>
              <a:t>ug</a:t>
            </a:r>
            <a:r>
              <a:rPr lang="en-US" sz="1200" dirty="0">
                <a:solidFill>
                  <a:srgbClr val="00B050"/>
                </a:solidFill>
                <a:latin typeface="Consolas" panose="020B0609020204030204" pitchFamily="49" charset="0"/>
                <a:cs typeface="Consolas" panose="020B0609020204030204" pitchFamily="49" charset="0"/>
              </a:rPr>
              <a:t>/mL)'</a:t>
            </a:r>
            <a:r>
              <a:rPr lang="en-US" sz="1200" b="1" dirty="0">
                <a:solidFill>
                  <a:schemeClr val="accent1">
                    <a:lumMod val="75000"/>
                  </a:schemeClr>
                </a:solidFill>
                <a:latin typeface="Consolas" panose="020B0609020204030204" pitchFamily="49" charset="0"/>
                <a:cs typeface="Consolas" panose="020B0609020204030204" pitchFamily="49" charset="0"/>
              </a:rPr>
              <a:t>)</a:t>
            </a:r>
          </a:p>
          <a:p>
            <a:endParaRPr lang="en-US" sz="1200" b="1" dirty="0">
              <a:solidFill>
                <a:schemeClr val="accent1">
                  <a:lumMod val="75000"/>
                </a:schemeClr>
              </a:solidFill>
              <a:latin typeface="Consolas" panose="020B0609020204030204" pitchFamily="49" charset="0"/>
              <a:cs typeface="Consolas" panose="020B0609020204030204" pitchFamily="49" charset="0"/>
            </a:endParaRPr>
          </a:p>
          <a:p>
            <a:r>
              <a:rPr lang="en-US" sz="1200" dirty="0">
                <a:solidFill>
                  <a:schemeClr val="bg1">
                    <a:lumMod val="50000"/>
                  </a:schemeClr>
                </a:solidFill>
                <a:latin typeface="Consolas" panose="020B0609020204030204" pitchFamily="49" charset="0"/>
                <a:cs typeface="Consolas" panose="020B0609020204030204" pitchFamily="49" charset="0"/>
              </a:rPr>
              <a:t># Changes applied to all plots using DV or IPRED label</a:t>
            </a:r>
            <a:endParaRPr lang="en-US" sz="1200" b="1" dirty="0">
              <a:solidFill>
                <a:schemeClr val="accent1">
                  <a:lumMod val="75000"/>
                </a:schemeClr>
              </a:solidFill>
              <a:latin typeface="Consolas" panose="020B0609020204030204" pitchFamily="49" charset="0"/>
              <a:cs typeface="Consolas" panose="020B0609020204030204" pitchFamily="49" charset="0"/>
            </a:endParaRPr>
          </a:p>
          <a:p>
            <a:r>
              <a:rPr lang="en-US" sz="1200" dirty="0" err="1">
                <a:latin typeface="Consolas" panose="020B0609020204030204" pitchFamily="49" charset="0"/>
                <a:cs typeface="Consolas" panose="020B0609020204030204" pitchFamily="49" charset="0"/>
              </a:rPr>
              <a:t>ctr</a:t>
            </a:r>
            <a:r>
              <a:rPr lang="en-US" sz="1200" dirty="0">
                <a:latin typeface="Consolas" panose="020B0609020204030204" pitchFamily="49" charset="0"/>
                <a:cs typeface="Consolas" panose="020B0609020204030204" pitchFamily="49" charset="0"/>
              </a:rPr>
              <a:t> %&gt;% </a:t>
            </a:r>
            <a:r>
              <a:rPr lang="en-US" sz="1200" b="1" dirty="0" err="1">
                <a:solidFill>
                  <a:schemeClr val="accent1">
                    <a:lumMod val="75000"/>
                  </a:schemeClr>
                </a:solidFill>
                <a:latin typeface="Consolas" panose="020B0609020204030204" pitchFamily="49" charset="0"/>
                <a:cs typeface="Consolas" panose="020B0609020204030204" pitchFamily="49" charset="0"/>
              </a:rPr>
              <a:t>pmx_plot_dv_ipred</a:t>
            </a:r>
            <a:r>
              <a:rPr lang="en-US" sz="1200" b="1" dirty="0">
                <a:solidFill>
                  <a:schemeClr val="accent1">
                    <a:lumMod val="75000"/>
                  </a:schemeClr>
                </a:solidFill>
                <a:latin typeface="Consolas" panose="020B0609020204030204" pitchFamily="49" charset="0"/>
                <a:cs typeface="Consolas" panose="020B0609020204030204" pitchFamily="49" charset="0"/>
              </a:rPr>
              <a:t>( </a:t>
            </a:r>
            <a:r>
              <a:rPr lang="en-US" sz="1200" dirty="0" err="1">
                <a:solidFill>
                  <a:schemeClr val="accent1">
                    <a:lumMod val="75000"/>
                  </a:schemeClr>
                </a:solidFill>
                <a:latin typeface="Consolas" panose="020B0609020204030204" pitchFamily="49" charset="0"/>
                <a:cs typeface="Consolas" panose="020B0609020204030204" pitchFamily="49" charset="0"/>
              </a:rPr>
              <a:t>use.abbrev</a:t>
            </a:r>
            <a:r>
              <a:rPr lang="en-US" sz="1200" b="1" dirty="0">
                <a:solidFill>
                  <a:schemeClr val="accent1">
                    <a:lumMod val="75000"/>
                  </a:schemeClr>
                </a:solidFill>
                <a:latin typeface="Consolas" panose="020B0609020204030204" pitchFamily="49" charset="0"/>
                <a:cs typeface="Consolas" panose="020B0609020204030204" pitchFamily="49" charset="0"/>
              </a:rPr>
              <a:t> </a:t>
            </a:r>
            <a:r>
              <a:rPr lang="en-US" sz="1200" dirty="0">
                <a:solidFill>
                  <a:schemeClr val="accent1">
                    <a:lumMod val="75000"/>
                  </a:schemeClr>
                </a:solidFill>
                <a:latin typeface="Consolas" panose="020B0609020204030204" pitchFamily="49" charset="0"/>
                <a:cs typeface="Consolas" panose="020B0609020204030204" pitchFamily="49" charset="0"/>
              </a:rPr>
              <a:t>= </a:t>
            </a:r>
            <a:r>
              <a:rPr lang="en-US" sz="1200" dirty="0">
                <a:solidFill>
                  <a:srgbClr val="00B050"/>
                </a:solidFill>
                <a:latin typeface="Consolas" panose="020B0609020204030204" pitchFamily="49" charset="0"/>
                <a:cs typeface="Consolas" panose="020B0609020204030204" pitchFamily="49" charset="0"/>
              </a:rPr>
              <a:t>TRUE </a:t>
            </a:r>
            <a:r>
              <a:rPr lang="en-US" sz="1200" b="1" dirty="0">
                <a:solidFill>
                  <a:schemeClr val="accent1">
                    <a:lumMod val="75000"/>
                  </a:schemeClr>
                </a:solidFill>
                <a:latin typeface="Consolas" panose="020B0609020204030204" pitchFamily="49" charset="0"/>
                <a:cs typeface="Consolas" panose="020B0609020204030204" pitchFamily="49" charset="0"/>
              </a:rPr>
              <a:t>)</a:t>
            </a:r>
          </a:p>
          <a:p>
            <a:r>
              <a:rPr lang="en-US" sz="1200" dirty="0" err="1">
                <a:latin typeface="Consolas" panose="020B0609020204030204" pitchFamily="49" charset="0"/>
                <a:cs typeface="Consolas" panose="020B0609020204030204" pitchFamily="49" charset="0"/>
              </a:rPr>
              <a:t>ctr</a:t>
            </a:r>
            <a:r>
              <a:rPr lang="en-US" sz="1200" dirty="0">
                <a:latin typeface="Consolas" panose="020B0609020204030204" pitchFamily="49" charset="0"/>
                <a:cs typeface="Consolas" panose="020B0609020204030204" pitchFamily="49" charset="0"/>
              </a:rPr>
              <a:t> %&gt;% </a:t>
            </a:r>
            <a:r>
              <a:rPr lang="en-US" sz="1200" b="1" dirty="0" err="1">
                <a:solidFill>
                  <a:schemeClr val="accent1">
                    <a:lumMod val="75000"/>
                  </a:schemeClr>
                </a:solidFill>
                <a:latin typeface="Consolas" panose="020B0609020204030204" pitchFamily="49" charset="0"/>
                <a:cs typeface="Consolas" panose="020B0609020204030204" pitchFamily="49" charset="0"/>
              </a:rPr>
              <a:t>pmx_plot_dv_pred</a:t>
            </a:r>
            <a:r>
              <a:rPr lang="en-US" sz="1200" b="1" dirty="0">
                <a:solidFill>
                  <a:schemeClr val="accent1">
                    <a:lumMod val="75000"/>
                  </a:schemeClr>
                </a:solidFill>
                <a:latin typeface="Consolas" panose="020B0609020204030204" pitchFamily="49" charset="0"/>
                <a:cs typeface="Consolas" panose="020B0609020204030204" pitchFamily="49" charset="0"/>
              </a:rPr>
              <a:t>( </a:t>
            </a:r>
            <a:r>
              <a:rPr lang="en-US" sz="1200" dirty="0" err="1">
                <a:solidFill>
                  <a:schemeClr val="accent1">
                    <a:lumMod val="75000"/>
                  </a:schemeClr>
                </a:solidFill>
                <a:latin typeface="Consolas" panose="020B0609020204030204" pitchFamily="49" charset="0"/>
                <a:cs typeface="Consolas" panose="020B0609020204030204" pitchFamily="49" charset="0"/>
              </a:rPr>
              <a:t>use.abbrev</a:t>
            </a:r>
            <a:r>
              <a:rPr lang="en-US" sz="1200" b="1" dirty="0">
                <a:solidFill>
                  <a:schemeClr val="accent1">
                    <a:lumMod val="75000"/>
                  </a:schemeClr>
                </a:solidFill>
                <a:latin typeface="Consolas" panose="020B0609020204030204" pitchFamily="49" charset="0"/>
                <a:cs typeface="Consolas" panose="020B0609020204030204" pitchFamily="49" charset="0"/>
              </a:rPr>
              <a:t> </a:t>
            </a:r>
            <a:r>
              <a:rPr lang="en-US" sz="1200" dirty="0">
                <a:solidFill>
                  <a:schemeClr val="accent1">
                    <a:lumMod val="75000"/>
                  </a:schemeClr>
                </a:solidFill>
                <a:latin typeface="Consolas" panose="020B0609020204030204" pitchFamily="49" charset="0"/>
                <a:cs typeface="Consolas" panose="020B0609020204030204" pitchFamily="49" charset="0"/>
              </a:rPr>
              <a:t>= </a:t>
            </a:r>
            <a:r>
              <a:rPr lang="en-US" sz="1200" dirty="0">
                <a:solidFill>
                  <a:srgbClr val="00B050"/>
                </a:solidFill>
                <a:latin typeface="Consolas" panose="020B0609020204030204" pitchFamily="49" charset="0"/>
                <a:cs typeface="Consolas" panose="020B0609020204030204" pitchFamily="49" charset="0"/>
              </a:rPr>
              <a:t>TRUE </a:t>
            </a:r>
            <a:r>
              <a:rPr lang="en-US" sz="1200" b="1" dirty="0">
                <a:solidFill>
                  <a:schemeClr val="accent1">
                    <a:lumMod val="75000"/>
                  </a:schemeClr>
                </a:solidFill>
                <a:latin typeface="Consolas" panose="020B0609020204030204" pitchFamily="49" charset="0"/>
                <a:cs typeface="Consolas" panose="020B0609020204030204" pitchFamily="49" charset="0"/>
              </a:rPr>
              <a:t>)</a:t>
            </a:r>
          </a:p>
        </p:txBody>
      </p:sp>
      <p:sp>
        <p:nvSpPr>
          <p:cNvPr id="2" name="Title 1"/>
          <p:cNvSpPr>
            <a:spLocks noGrp="1"/>
          </p:cNvSpPr>
          <p:nvPr>
            <p:ph type="title"/>
          </p:nvPr>
        </p:nvSpPr>
        <p:spPr>
          <a:xfrm>
            <a:off x="457200" y="342901"/>
            <a:ext cx="8229600" cy="476250"/>
          </a:xfrm>
        </p:spPr>
        <p:txBody>
          <a:bodyPr/>
          <a:lstStyle/>
          <a:p>
            <a:r>
              <a:rPr lang="en-US" dirty="0"/>
              <a:t>Modifying labels - globally</a:t>
            </a:r>
            <a:endParaRPr lang="en-US" b="0" dirty="0">
              <a:latin typeface="+mn-lt"/>
            </a:endParaRPr>
          </a:p>
        </p:txBody>
      </p:sp>
      <p:sp>
        <p:nvSpPr>
          <p:cNvPr id="4" name="Footer Placeholder 3"/>
          <p:cNvSpPr>
            <a:spLocks noGrp="1"/>
          </p:cNvSpPr>
          <p:nvPr>
            <p:ph type="ftr" sz="quarter" idx="10"/>
          </p:nvPr>
        </p:nvSpPr>
        <p:spPr/>
        <p:txBody>
          <a:bodyPr/>
          <a:lstStyle/>
          <a:p>
            <a:r>
              <a:rPr lang="en-US"/>
              <a:t>ggPMX</a:t>
            </a:r>
            <a:endParaRPr lang="en-US"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57</a:t>
            </a:fld>
            <a:endParaRPr lang="uk-UA" dirty="0"/>
          </a:p>
        </p:txBody>
      </p:sp>
      <p:sp>
        <p:nvSpPr>
          <p:cNvPr id="7" name="Rectangle 6"/>
          <p:cNvSpPr/>
          <p:nvPr/>
        </p:nvSpPr>
        <p:spPr>
          <a:xfrm>
            <a:off x="457200" y="3513576"/>
            <a:ext cx="5715000" cy="1384995"/>
          </a:xfrm>
          <a:prstGeom prst="rect">
            <a:avLst/>
          </a:prstGeom>
          <a:solidFill>
            <a:schemeClr val="accent4">
              <a:lumMod val="20000"/>
              <a:lumOff val="80000"/>
            </a:schemeClr>
          </a:solidFill>
        </p:spPr>
        <p:txBody>
          <a:bodyPr wrap="square">
            <a:spAutoFit/>
          </a:bodyPr>
          <a:lstStyle/>
          <a:p>
            <a:r>
              <a:rPr lang="en-US" sz="1200" dirty="0">
                <a:solidFill>
                  <a:schemeClr val="accent5">
                    <a:lumMod val="75000"/>
                  </a:schemeClr>
                </a:solidFill>
                <a:latin typeface="Consolas" panose="020B0609020204030204" pitchFamily="49" charset="0"/>
                <a:cs typeface="Consolas" panose="020B0609020204030204" pitchFamily="49" charset="0"/>
              </a:rPr>
              <a:t># Using long names labels for all plots by modifying controller</a:t>
            </a:r>
          </a:p>
          <a:p>
            <a:r>
              <a:rPr lang="en-US" sz="1200" dirty="0" err="1">
                <a:solidFill>
                  <a:srgbClr val="000000"/>
                </a:solidFill>
                <a:latin typeface="Consolas" panose="020B0609020204030204" pitchFamily="49" charset="0"/>
                <a:cs typeface="Consolas" panose="020B0609020204030204" pitchFamily="49" charset="0"/>
              </a:rPr>
              <a:t>ctr</a:t>
            </a:r>
            <a:r>
              <a:rPr lang="en-US" sz="1200" dirty="0">
                <a:solidFill>
                  <a:srgbClr val="000000"/>
                </a:solidFill>
                <a:latin typeface="Consolas" panose="020B0609020204030204" pitchFamily="49" charset="0"/>
                <a:cs typeface="Consolas" panose="020B0609020204030204" pitchFamily="49" charset="0"/>
              </a:rPr>
              <a:t> &lt;- </a:t>
            </a:r>
            <a:r>
              <a:rPr lang="en-US" sz="1200" b="1" dirty="0" err="1">
                <a:solidFill>
                  <a:srgbClr val="214A88"/>
                </a:solidFill>
                <a:latin typeface="Consolas" panose="020B0609020204030204" pitchFamily="49" charset="0"/>
                <a:cs typeface="Consolas" panose="020B0609020204030204" pitchFamily="49" charset="0"/>
              </a:rPr>
              <a:t>pmx_mlxtran</a:t>
            </a:r>
            <a:r>
              <a:rPr lang="en-US" sz="1200" dirty="0">
                <a:solidFill>
                  <a:srgbClr val="000000"/>
                </a:solidFill>
                <a:latin typeface="Consolas" panose="020B0609020204030204" pitchFamily="49" charset="0"/>
                <a:cs typeface="Consolas" panose="020B0609020204030204" pitchFamily="49" charset="0"/>
              </a:rPr>
              <a:t>(</a:t>
            </a:r>
          </a:p>
          <a:p>
            <a:r>
              <a:rPr lang="en-US" sz="1200" dirty="0">
                <a:solidFill>
                  <a:srgbClr val="000000"/>
                </a:solidFill>
                <a:latin typeface="Consolas" panose="020B0609020204030204" pitchFamily="49" charset="0"/>
                <a:cs typeface="Consolas" panose="020B0609020204030204" pitchFamily="49" charset="0"/>
              </a:rPr>
              <a:t>	</a:t>
            </a:r>
            <a:r>
              <a:rPr lang="en-US" sz="1200" dirty="0" err="1">
                <a:solidFill>
                  <a:srgbClr val="214A88"/>
                </a:solidFill>
                <a:latin typeface="Consolas" panose="020B0609020204030204" pitchFamily="49" charset="0"/>
                <a:cs typeface="Consolas" panose="020B0609020204030204" pitchFamily="49" charset="0"/>
              </a:rPr>
              <a:t>file_name</a:t>
            </a:r>
            <a:r>
              <a:rPr lang="en-US" sz="1200" dirty="0">
                <a:solidFill>
                  <a:srgbClr val="214A88"/>
                </a:solidFill>
                <a:latin typeface="Consolas" panose="020B0609020204030204" pitchFamily="49" charset="0"/>
                <a:cs typeface="Consolas" panose="020B0609020204030204" pitchFamily="49" charset="0"/>
              </a:rPr>
              <a:t> = </a:t>
            </a:r>
            <a:r>
              <a:rPr lang="en-US" sz="1200" dirty="0" err="1">
                <a:solidFill>
                  <a:srgbClr val="000000"/>
                </a:solidFill>
                <a:latin typeface="Consolas" panose="020B0609020204030204" pitchFamily="49" charset="0"/>
                <a:cs typeface="Consolas" panose="020B0609020204030204" pitchFamily="49" charset="0"/>
              </a:rPr>
              <a:t>mlxtran_path</a:t>
            </a:r>
            <a:r>
              <a:rPr lang="en-US" sz="1200" dirty="0">
                <a:solidFill>
                  <a:srgbClr val="000000"/>
                </a:solidFill>
                <a:latin typeface="Consolas" panose="020B0609020204030204" pitchFamily="49" charset="0"/>
                <a:cs typeface="Consolas" panose="020B0609020204030204" pitchFamily="49" charset="0"/>
              </a:rPr>
              <a:t>, </a:t>
            </a:r>
          </a:p>
          <a:p>
            <a:r>
              <a:rPr lang="en-US" sz="1200" dirty="0">
                <a:solidFill>
                  <a:srgbClr val="000000"/>
                </a:solidFill>
                <a:latin typeface="Consolas" panose="020B0609020204030204" pitchFamily="49" charset="0"/>
                <a:cs typeface="Consolas" panose="020B0609020204030204" pitchFamily="49" charset="0"/>
              </a:rPr>
              <a:t>	settings  =</a:t>
            </a:r>
            <a:r>
              <a:rPr lang="en-US" sz="1200" dirty="0">
                <a:solidFill>
                  <a:srgbClr val="00B050"/>
                </a:solidFill>
                <a:latin typeface="Consolas" panose="020B0609020204030204" pitchFamily="49" charset="0"/>
                <a:cs typeface="Consolas" panose="020B0609020204030204" pitchFamily="49" charset="0"/>
              </a:rPr>
              <a:t> </a:t>
            </a:r>
            <a:r>
              <a:rPr lang="en-US" sz="1200" b="1" dirty="0" err="1">
                <a:solidFill>
                  <a:srgbClr val="214A88"/>
                </a:solidFill>
                <a:latin typeface="Consolas" panose="020B0609020204030204" pitchFamily="49" charset="0"/>
                <a:cs typeface="Consolas" panose="020B0609020204030204" pitchFamily="49" charset="0"/>
              </a:rPr>
              <a:t>pmx_settings</a:t>
            </a:r>
            <a:r>
              <a:rPr lang="en-US" sz="1200" dirty="0">
                <a:solidFill>
                  <a:srgbClr val="000000"/>
                </a:solidFill>
                <a:latin typeface="Consolas" panose="020B0609020204030204" pitchFamily="49" charset="0"/>
                <a:cs typeface="Consolas" panose="020B0609020204030204" pitchFamily="49" charset="0"/>
              </a:rPr>
              <a:t>( </a:t>
            </a:r>
            <a:r>
              <a:rPr lang="en-US" sz="1200" dirty="0" err="1">
                <a:solidFill>
                  <a:srgbClr val="000000"/>
                </a:solidFill>
                <a:latin typeface="Consolas" panose="020B0609020204030204" pitchFamily="49" charset="0"/>
                <a:cs typeface="Consolas" panose="020B0609020204030204" pitchFamily="49" charset="0"/>
              </a:rPr>
              <a:t>use.abbrev</a:t>
            </a:r>
            <a:r>
              <a:rPr lang="en-US" sz="1200" dirty="0">
                <a:solidFill>
                  <a:srgbClr val="000000"/>
                </a:solidFill>
                <a:latin typeface="Consolas" panose="020B0609020204030204" pitchFamily="49" charset="0"/>
                <a:cs typeface="Consolas" panose="020B0609020204030204" pitchFamily="49" charset="0"/>
              </a:rPr>
              <a:t> =</a:t>
            </a:r>
            <a:r>
              <a:rPr lang="en-US" sz="1200" dirty="0">
                <a:solidFill>
                  <a:srgbClr val="00B050"/>
                </a:solidFill>
                <a:latin typeface="Consolas" panose="020B0609020204030204" pitchFamily="49" charset="0"/>
                <a:cs typeface="Consolas" panose="020B0609020204030204" pitchFamily="49" charset="0"/>
              </a:rPr>
              <a:t> TRUE</a:t>
            </a:r>
            <a:r>
              <a:rPr lang="en-US" sz="1200" dirty="0">
                <a:solidFill>
                  <a:srgbClr val="8F5A03"/>
                </a:solidFill>
                <a:latin typeface="Consolas" panose="020B0609020204030204" pitchFamily="49" charset="0"/>
                <a:cs typeface="Consolas" panose="020B0609020204030204" pitchFamily="49" charset="0"/>
              </a:rPr>
              <a:t> </a:t>
            </a:r>
            <a:r>
              <a:rPr lang="en-US" sz="1200" dirty="0">
                <a:solidFill>
                  <a:srgbClr val="000000"/>
                </a:solidFill>
                <a:latin typeface="Consolas" panose="020B0609020204030204" pitchFamily="49" charset="0"/>
                <a:cs typeface="Consolas" panose="020B0609020204030204" pitchFamily="49" charset="0"/>
              </a:rPr>
              <a:t>))</a:t>
            </a:r>
            <a:endParaRPr lang="en-US" sz="1200" dirty="0">
              <a:latin typeface="Consolas" panose="020B0609020204030204" pitchFamily="49" charset="0"/>
              <a:cs typeface="Consolas" panose="020B0609020204030204" pitchFamily="49" charset="0"/>
            </a:endParaRPr>
          </a:p>
          <a:p>
            <a:endParaRPr lang="en-US" sz="1200" dirty="0">
              <a:latin typeface="Consolas" panose="020B0609020204030204" pitchFamily="49" charset="0"/>
              <a:cs typeface="Consolas" panose="020B0609020204030204" pitchFamily="49" charset="0"/>
            </a:endParaRPr>
          </a:p>
          <a:p>
            <a:r>
              <a:rPr lang="en-US" sz="1200" dirty="0">
                <a:solidFill>
                  <a:schemeClr val="accent5">
                    <a:lumMod val="75000"/>
                  </a:schemeClr>
                </a:solidFill>
                <a:latin typeface="Consolas" panose="020B0609020204030204" pitchFamily="49" charset="0"/>
                <a:cs typeface="Consolas" panose="020B0609020204030204" pitchFamily="49" charset="0"/>
              </a:rPr>
              <a:t># </a:t>
            </a:r>
            <a:r>
              <a:rPr lang="en-US" sz="1200" dirty="0" err="1">
                <a:solidFill>
                  <a:schemeClr val="accent5">
                    <a:lumMod val="75000"/>
                  </a:schemeClr>
                </a:solidFill>
                <a:latin typeface="Consolas" panose="020B0609020204030204" pitchFamily="49" charset="0"/>
                <a:cs typeface="Consolas" panose="020B0609020204030204" pitchFamily="49" charset="0"/>
              </a:rPr>
              <a:t>use.abbrev</a:t>
            </a:r>
            <a:r>
              <a:rPr lang="en-US" sz="1200" dirty="0">
                <a:solidFill>
                  <a:schemeClr val="accent5">
                    <a:lumMod val="75000"/>
                  </a:schemeClr>
                </a:solidFill>
                <a:latin typeface="Consolas" panose="020B0609020204030204" pitchFamily="49" charset="0"/>
                <a:cs typeface="Consolas" panose="020B0609020204030204" pitchFamily="49" charset="0"/>
              </a:rPr>
              <a:t> set to TRUE by default for all ggPMX plots</a:t>
            </a:r>
          </a:p>
          <a:p>
            <a:r>
              <a:rPr lang="en-US" sz="1200" dirty="0" err="1">
                <a:latin typeface="Consolas" panose="020B0609020204030204" pitchFamily="49" charset="0"/>
                <a:cs typeface="Consolas" panose="020B0609020204030204" pitchFamily="49" charset="0"/>
              </a:rPr>
              <a:t>ctr</a:t>
            </a:r>
            <a:r>
              <a:rPr lang="en-US" sz="1200" dirty="0">
                <a:latin typeface="Consolas" panose="020B0609020204030204" pitchFamily="49" charset="0"/>
                <a:cs typeface="Consolas" panose="020B0609020204030204" pitchFamily="49" charset="0"/>
              </a:rPr>
              <a:t> %&gt;% </a:t>
            </a:r>
            <a:r>
              <a:rPr lang="en-US" sz="1200" b="1" dirty="0" err="1">
                <a:solidFill>
                  <a:schemeClr val="accent1">
                    <a:lumMod val="75000"/>
                  </a:schemeClr>
                </a:solidFill>
                <a:latin typeface="Consolas" panose="020B0609020204030204" pitchFamily="49" charset="0"/>
                <a:cs typeface="Consolas" panose="020B0609020204030204" pitchFamily="49" charset="0"/>
              </a:rPr>
              <a:t>pmx_plot_dv_ipred</a:t>
            </a:r>
            <a:r>
              <a:rPr lang="en-US" sz="1200" b="1" dirty="0">
                <a:solidFill>
                  <a:schemeClr val="accent1">
                    <a:lumMod val="75000"/>
                  </a:schemeClr>
                </a:solidFill>
                <a:latin typeface="Consolas" panose="020B0609020204030204" pitchFamily="49" charset="0"/>
                <a:cs typeface="Consolas" panose="020B0609020204030204" pitchFamily="49" charset="0"/>
              </a:rPr>
              <a:t>()</a:t>
            </a:r>
            <a:endParaRPr lang="en-US" sz="1200" dirty="0">
              <a:latin typeface="Consolas" panose="020B0609020204030204" pitchFamily="49" charset="0"/>
              <a:cs typeface="Consolas" panose="020B0609020204030204" pitchFamily="49" charset="0"/>
            </a:endParaRPr>
          </a:p>
        </p:txBody>
      </p:sp>
      <p:sp>
        <p:nvSpPr>
          <p:cNvPr id="10" name="Content Placeholder 2"/>
          <p:cNvSpPr txBox="1">
            <a:spLocks/>
          </p:cNvSpPr>
          <p:nvPr/>
        </p:nvSpPr>
        <p:spPr>
          <a:xfrm>
            <a:off x="457200" y="1657350"/>
            <a:ext cx="4572000" cy="3200400"/>
          </a:xfrm>
          <a:prstGeom prst="rect">
            <a:avLst/>
          </a:prstGeom>
        </p:spPr>
        <p:txBody>
          <a:bodyPr vert="horz" lIns="0" tIns="0" rIns="0" bIns="0" spcCol="182880" rtlCol="0">
            <a:normAutofit/>
          </a:bodyPr>
          <a:lstStyle>
            <a:lvl1pPr marL="228600" indent="-228600" algn="l" defTabSz="914400" rtl="0" eaLnBrk="1" latinLnBrk="0" hangingPunct="1">
              <a:spcBef>
                <a:spcPts val="900"/>
              </a:spcBef>
              <a:buClrTx/>
              <a:buSzPct val="100000"/>
              <a:buFont typeface="Wingdings" charset="2"/>
              <a:buChar char="§"/>
              <a:tabLst>
                <a:tab pos="3998913" algn="r"/>
                <a:tab pos="8229600" algn="r"/>
              </a:tabLst>
              <a:defRPr sz="1800" b="0" i="0" kern="1200" spc="0" baseline="0">
                <a:solidFill>
                  <a:schemeClr val="tx1"/>
                </a:solidFill>
                <a:latin typeface="+mn-lt"/>
                <a:ea typeface="+mn-ea"/>
                <a:cs typeface="+mn-cs"/>
              </a:defRPr>
            </a:lvl1pPr>
            <a:lvl2pPr marL="4572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2pPr>
            <a:lvl3pPr marL="6858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3pPr>
            <a:lvl4pPr marL="9144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4pPr>
            <a:lvl5pPr marL="11430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450"/>
              </a:spcAft>
              <a:buNone/>
            </a:pPr>
            <a:endParaRPr lang="en-US" sz="1500" dirty="0">
              <a:cs typeface="Consolas" panose="020B0609020204030204" pitchFamily="49" charset="0"/>
            </a:endParaRPr>
          </a:p>
        </p:txBody>
      </p:sp>
      <p:sp>
        <p:nvSpPr>
          <p:cNvPr id="13" name="Content Placeholder 2"/>
          <p:cNvSpPr txBox="1">
            <a:spLocks/>
          </p:cNvSpPr>
          <p:nvPr/>
        </p:nvSpPr>
        <p:spPr>
          <a:xfrm>
            <a:off x="457199" y="3222171"/>
            <a:ext cx="5802939" cy="341486"/>
          </a:xfrm>
          <a:prstGeom prst="rect">
            <a:avLst/>
          </a:prstGeom>
        </p:spPr>
        <p:txBody>
          <a:bodyPr vert="horz" lIns="0" tIns="0" rIns="0" bIns="0" spcCol="182880" rtlCol="0">
            <a:normAutofit/>
          </a:bodyPr>
          <a:lstStyle>
            <a:lvl1pPr marL="228600" indent="-228600" algn="l" defTabSz="914400" rtl="0" eaLnBrk="1" latinLnBrk="0" hangingPunct="1">
              <a:spcBef>
                <a:spcPts val="900"/>
              </a:spcBef>
              <a:buClrTx/>
              <a:buSzPct val="100000"/>
              <a:buFont typeface="Wingdings" charset="2"/>
              <a:buChar char="§"/>
              <a:tabLst>
                <a:tab pos="3998913" algn="r"/>
                <a:tab pos="8229600" algn="r"/>
              </a:tabLst>
              <a:defRPr sz="1800" b="0" i="0" kern="1200" spc="0" baseline="0">
                <a:solidFill>
                  <a:schemeClr val="tx1"/>
                </a:solidFill>
                <a:latin typeface="+mn-lt"/>
                <a:ea typeface="+mn-ea"/>
                <a:cs typeface="+mn-cs"/>
              </a:defRPr>
            </a:lvl1pPr>
            <a:lvl2pPr marL="4572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2pPr>
            <a:lvl3pPr marL="6858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3pPr>
            <a:lvl4pPr marL="9144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4pPr>
            <a:lvl5pPr marL="11430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dirty="0">
                <a:cs typeface="Consolas" panose="020B0609020204030204" pitchFamily="49" charset="0"/>
              </a:rPr>
              <a:t>2. Using full names when creating the controller for all plots </a:t>
            </a:r>
          </a:p>
        </p:txBody>
      </p:sp>
      <p:sp>
        <p:nvSpPr>
          <p:cNvPr id="15" name="Content Placeholder 2"/>
          <p:cNvSpPr txBox="1">
            <a:spLocks/>
          </p:cNvSpPr>
          <p:nvPr/>
        </p:nvSpPr>
        <p:spPr>
          <a:xfrm>
            <a:off x="457200" y="858664"/>
            <a:ext cx="4572000" cy="341486"/>
          </a:xfrm>
          <a:prstGeom prst="rect">
            <a:avLst/>
          </a:prstGeom>
        </p:spPr>
        <p:txBody>
          <a:bodyPr vert="horz" lIns="0" tIns="0" rIns="0" bIns="0" spcCol="182880" rtlCol="0">
            <a:normAutofit/>
          </a:bodyPr>
          <a:lstStyle>
            <a:lvl1pPr marL="228600" indent="-228600" algn="l" defTabSz="914400" rtl="0" eaLnBrk="1" latinLnBrk="0" hangingPunct="1">
              <a:spcBef>
                <a:spcPts val="900"/>
              </a:spcBef>
              <a:buClrTx/>
              <a:buSzPct val="100000"/>
              <a:buFont typeface="Wingdings" charset="2"/>
              <a:buChar char="§"/>
              <a:tabLst>
                <a:tab pos="3998913" algn="r"/>
                <a:tab pos="8229600" algn="r"/>
              </a:tabLst>
              <a:defRPr sz="1800" b="0" i="0" kern="1200" spc="0" baseline="0">
                <a:solidFill>
                  <a:schemeClr val="tx1"/>
                </a:solidFill>
                <a:latin typeface="+mn-lt"/>
                <a:ea typeface="+mn-ea"/>
                <a:cs typeface="+mn-cs"/>
              </a:defRPr>
            </a:lvl1pPr>
            <a:lvl2pPr marL="4572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2pPr>
            <a:lvl3pPr marL="6858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3pPr>
            <a:lvl4pPr marL="9144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4pPr>
            <a:lvl5pPr marL="11430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dirty="0">
                <a:cs typeface="Consolas" panose="020B0609020204030204" pitchFamily="49" charset="0"/>
              </a:rPr>
              <a:t>1. Using customized label across all plots</a:t>
            </a:r>
          </a:p>
        </p:txBody>
      </p:sp>
      <p:pic>
        <p:nvPicPr>
          <p:cNvPr id="3" name="Picture 2"/>
          <p:cNvPicPr>
            <a:picLocks noChangeAspect="1"/>
          </p:cNvPicPr>
          <p:nvPr/>
        </p:nvPicPr>
        <p:blipFill>
          <a:blip r:embed="rId2"/>
          <a:stretch>
            <a:fillRect/>
          </a:stretch>
        </p:blipFill>
        <p:spPr>
          <a:xfrm>
            <a:off x="6392045" y="751392"/>
            <a:ext cx="2350462" cy="2098626"/>
          </a:xfrm>
          <a:prstGeom prst="rect">
            <a:avLst/>
          </a:prstGeom>
          <a:ln>
            <a:noFill/>
          </a:ln>
          <a:effectLst>
            <a:outerShdw blurRad="292100" dist="139700" dir="2700000" algn="tl" rotWithShape="0">
              <a:srgbClr val="333333">
                <a:alpha val="65000"/>
              </a:srgbClr>
            </a:outerShdw>
          </a:effectLst>
        </p:spPr>
      </p:pic>
      <p:pic>
        <p:nvPicPr>
          <p:cNvPr id="17" name="Picture 16"/>
          <p:cNvPicPr>
            <a:picLocks noChangeAspect="1"/>
          </p:cNvPicPr>
          <p:nvPr/>
        </p:nvPicPr>
        <p:blipFill>
          <a:blip r:embed="rId3"/>
          <a:stretch>
            <a:fillRect/>
          </a:stretch>
        </p:blipFill>
        <p:spPr>
          <a:xfrm>
            <a:off x="6392045" y="2925113"/>
            <a:ext cx="2350462" cy="19734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35058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available features</a:t>
            </a:r>
          </a:p>
        </p:txBody>
      </p:sp>
      <p:sp>
        <p:nvSpPr>
          <p:cNvPr id="3" name="Content Placeholder 2"/>
          <p:cNvSpPr>
            <a:spLocks noGrp="1"/>
          </p:cNvSpPr>
          <p:nvPr>
            <p:ph idx="1"/>
          </p:nvPr>
        </p:nvSpPr>
        <p:spPr>
          <a:xfrm>
            <a:off x="457200" y="1257300"/>
            <a:ext cx="8229600" cy="1619250"/>
          </a:xfrm>
        </p:spPr>
        <p:txBody>
          <a:bodyPr>
            <a:normAutofit fontScale="92500" lnSpcReduction="10000"/>
          </a:bodyPr>
          <a:lstStyle/>
          <a:p>
            <a:r>
              <a:rPr lang="en-US" dirty="0"/>
              <a:t>More features are available in the package (in back-up):</a:t>
            </a:r>
          </a:p>
          <a:p>
            <a:pPr lvl="1"/>
            <a:r>
              <a:rPr lang="en-US" dirty="0"/>
              <a:t>BLQ</a:t>
            </a:r>
          </a:p>
          <a:p>
            <a:pPr lvl="1"/>
            <a:r>
              <a:rPr lang="en-US" dirty="0"/>
              <a:t>Shrinkage </a:t>
            </a:r>
          </a:p>
          <a:p>
            <a:pPr lvl="1"/>
            <a:r>
              <a:rPr lang="en-US" dirty="0"/>
              <a:t>Controller creation for </a:t>
            </a:r>
            <a:r>
              <a:rPr lang="en-US" dirty="0" err="1"/>
              <a:t>nlmixr</a:t>
            </a:r>
            <a:r>
              <a:rPr lang="en-US" dirty="0"/>
              <a:t> models</a:t>
            </a:r>
          </a:p>
          <a:p>
            <a:r>
              <a:rPr lang="en-US" dirty="0"/>
              <a:t>For info on the above, see backup slides and/or read the vignette (go/</a:t>
            </a:r>
            <a:r>
              <a:rPr lang="en-US" dirty="0" err="1"/>
              <a:t>ggPMX</a:t>
            </a:r>
            <a:r>
              <a:rPr lang="en-US" dirty="0"/>
              <a:t>) and the help</a:t>
            </a:r>
          </a:p>
        </p:txBody>
      </p:sp>
      <p:sp>
        <p:nvSpPr>
          <p:cNvPr id="4" name="Footer Placeholder 3"/>
          <p:cNvSpPr>
            <a:spLocks noGrp="1"/>
          </p:cNvSpPr>
          <p:nvPr>
            <p:ph type="ftr" sz="quarter" idx="10"/>
          </p:nvPr>
        </p:nvSpPr>
        <p:spPr/>
        <p:txBody>
          <a:bodyPr/>
          <a:lstStyle/>
          <a:p>
            <a:r>
              <a:rPr lang="en-US"/>
              <a:t>ggPMX</a:t>
            </a:r>
            <a:endParaRPr lang="en-US"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58</a:t>
            </a:fld>
            <a:endParaRPr lang="uk-UA" dirty="0"/>
          </a:p>
        </p:txBody>
      </p:sp>
      <p:sp>
        <p:nvSpPr>
          <p:cNvPr id="7" name="Rectangle 6"/>
          <p:cNvSpPr/>
          <p:nvPr/>
        </p:nvSpPr>
        <p:spPr>
          <a:xfrm>
            <a:off x="457200" y="2876550"/>
            <a:ext cx="8305800" cy="300082"/>
          </a:xfrm>
          <a:prstGeom prst="rect">
            <a:avLst/>
          </a:prstGeom>
          <a:solidFill>
            <a:schemeClr val="accent4">
              <a:lumMod val="20000"/>
              <a:lumOff val="80000"/>
            </a:schemeClr>
          </a:solidFill>
        </p:spPr>
        <p:txBody>
          <a:bodyPr wrap="square">
            <a:spAutoFit/>
          </a:bodyPr>
          <a:lstStyle/>
          <a:p>
            <a:r>
              <a:rPr lang="en-US" sz="1200" dirty="0">
                <a:latin typeface="Consolas" panose="020B0609020204030204" pitchFamily="49" charset="0"/>
                <a:cs typeface="Consolas" panose="020B0609020204030204" pitchFamily="49" charset="0"/>
              </a:rPr>
              <a:t>vignette(</a:t>
            </a:r>
            <a:r>
              <a:rPr lang="en-US" sz="1350" dirty="0">
                <a:solidFill>
                  <a:srgbClr val="214A88"/>
                </a:solidFill>
                <a:latin typeface="Consolas" panose="020B0609020204030204" pitchFamily="49" charset="0"/>
                <a:cs typeface="Consolas" panose="020B0609020204030204" pitchFamily="49" charset="0"/>
              </a:rPr>
              <a:t>"</a:t>
            </a:r>
            <a:r>
              <a:rPr lang="en-US" sz="1350" dirty="0" err="1">
                <a:solidFill>
                  <a:srgbClr val="214A88"/>
                </a:solidFill>
                <a:latin typeface="Consolas" panose="020B0609020204030204" pitchFamily="49" charset="0"/>
                <a:cs typeface="Consolas" panose="020B0609020204030204" pitchFamily="49" charset="0"/>
              </a:rPr>
              <a:t>ggPMX</a:t>
            </a:r>
            <a:r>
              <a:rPr lang="en-US" sz="1350" dirty="0">
                <a:solidFill>
                  <a:srgbClr val="214A88"/>
                </a:solidFill>
                <a:latin typeface="Consolas" panose="020B0609020204030204" pitchFamily="49" charset="0"/>
                <a:cs typeface="Consolas" panose="020B0609020204030204" pitchFamily="49" charset="0"/>
              </a:rPr>
              <a:t>-guide"</a:t>
            </a:r>
            <a:r>
              <a:rPr lang="en-US" sz="135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9681177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Overview</a:t>
            </a:r>
          </a:p>
        </p:txBody>
      </p:sp>
      <p:sp>
        <p:nvSpPr>
          <p:cNvPr id="6" name="Content Placeholder 5"/>
          <p:cNvSpPr>
            <a:spLocks noGrp="1"/>
          </p:cNvSpPr>
          <p:nvPr>
            <p:ph idx="1"/>
          </p:nvPr>
        </p:nvSpPr>
        <p:spPr>
          <a:xfrm>
            <a:off x="457200" y="914400"/>
            <a:ext cx="7029450" cy="3611880"/>
          </a:xfrm>
        </p:spPr>
        <p:txBody>
          <a:bodyPr>
            <a:normAutofit fontScale="77500" lnSpcReduction="20000"/>
          </a:bodyPr>
          <a:lstStyle/>
          <a:p>
            <a:pPr marL="342900" indent="-342900"/>
            <a:r>
              <a:rPr lang="en-US" dirty="0"/>
              <a:t>Introduction</a:t>
            </a:r>
          </a:p>
          <a:p>
            <a:pPr marL="342900" indent="-342900"/>
            <a:r>
              <a:rPr lang="en-US" dirty="0"/>
              <a:t>Monolix requirements (tasks to perform)</a:t>
            </a:r>
          </a:p>
          <a:p>
            <a:pPr marL="342900" indent="-342900"/>
            <a:r>
              <a:rPr lang="en-US" dirty="0"/>
              <a:t>Installation</a:t>
            </a:r>
          </a:p>
          <a:p>
            <a:pPr marL="342900" indent="-342900"/>
            <a:r>
              <a:rPr lang="en-US" dirty="0"/>
              <a:t>Architecture</a:t>
            </a:r>
          </a:p>
          <a:p>
            <a:pPr marL="342900" indent="-342900"/>
            <a:r>
              <a:rPr lang="en-US" dirty="0"/>
              <a:t>Built-in example and default plots</a:t>
            </a:r>
          </a:p>
          <a:p>
            <a:pPr marL="342900" indent="-342900"/>
            <a:r>
              <a:rPr lang="en-US" dirty="0"/>
              <a:t>Report generation</a:t>
            </a:r>
          </a:p>
          <a:p>
            <a:pPr marL="342900" indent="-342900"/>
            <a:r>
              <a:rPr lang="en-US" dirty="0"/>
              <a:t>Advanced Controller creation</a:t>
            </a:r>
          </a:p>
          <a:p>
            <a:pPr lvl="1"/>
            <a:r>
              <a:rPr lang="en-US" dirty="0"/>
              <a:t>Single endpoint models</a:t>
            </a:r>
          </a:p>
          <a:p>
            <a:pPr lvl="1"/>
            <a:r>
              <a:rPr lang="en-US" dirty="0"/>
              <a:t>Multiple endpoint models</a:t>
            </a:r>
          </a:p>
          <a:p>
            <a:pPr lvl="1"/>
            <a:r>
              <a:rPr lang="en-US" dirty="0"/>
              <a:t>Models with covariates</a:t>
            </a:r>
          </a:p>
          <a:p>
            <a:pPr marL="342900" indent="-342900"/>
            <a:r>
              <a:rPr lang="en-US" dirty="0"/>
              <a:t>VPC (Visual Predictive Checks)</a:t>
            </a:r>
          </a:p>
          <a:p>
            <a:pPr marL="342900" indent="-342900"/>
            <a:r>
              <a:rPr lang="en-US" dirty="0"/>
              <a:t>Plots customization</a:t>
            </a:r>
          </a:p>
          <a:p>
            <a:pPr marL="342900" indent="-342900"/>
            <a:r>
              <a:rPr lang="en-US" dirty="0"/>
              <a:t>Stratification, filtering and other features</a:t>
            </a:r>
          </a:p>
          <a:p>
            <a:pPr marL="342900" indent="-342900"/>
            <a:r>
              <a:rPr lang="en-US" dirty="0">
                <a:solidFill>
                  <a:schemeClr val="accent1"/>
                </a:solidFill>
              </a:rPr>
              <a:t>How to provide feedback?</a:t>
            </a:r>
          </a:p>
        </p:txBody>
      </p:sp>
      <p:sp>
        <p:nvSpPr>
          <p:cNvPr id="7" name="Footer Placeholder 6"/>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F7F7F"/>
                </a:solidFill>
                <a:effectLst/>
                <a:uLnTx/>
                <a:uFillTx/>
                <a:latin typeface="Arial" panose="020B0604020202020204"/>
                <a:ea typeface="+mn-ea"/>
                <a:cs typeface="+mn-cs"/>
              </a:rPr>
              <a:t>ggPMX</a:t>
            </a:r>
            <a:endParaRPr kumimoji="0" lang="en-US" sz="700" b="0" i="0" u="none" strike="noStrike" kern="1200" cap="none" spc="0" normalizeH="0" baseline="0" noProof="0" dirty="0">
              <a:ln>
                <a:noFill/>
              </a:ln>
              <a:solidFill>
                <a:srgbClr val="7F7F7F"/>
              </a:solidFill>
              <a:effectLst/>
              <a:uLnTx/>
              <a:uFillTx/>
              <a:latin typeface="Arial" panose="020B0604020202020204"/>
              <a:ea typeface="+mn-ea"/>
              <a:cs typeface="+mn-cs"/>
            </a:endParaRPr>
          </a:p>
        </p:txBody>
      </p:sp>
      <p:sp>
        <p:nvSpPr>
          <p:cNvPr id="2" name="Slide Number Placeholder 1"/>
          <p:cNvSpPr>
            <a:spLocks noGrp="1"/>
          </p:cNvSpPr>
          <p:nvPr>
            <p:ph type="sldNum" sz="quarter" idx="11"/>
          </p:nvPr>
        </p:nvSpPr>
        <p:spPr/>
        <p:txBody>
          <a:bodyPr/>
          <a:lstStyle/>
          <a:p>
            <a:fld id="{47547CF9-5B10-D24F-A8D7-45A9778164F7}" type="slidenum">
              <a:rPr lang="uk-UA" smtClean="0"/>
              <a:pPr/>
              <a:t>59</a:t>
            </a:fld>
            <a:endParaRPr lang="uk-UA" dirty="0"/>
          </a:p>
        </p:txBody>
      </p:sp>
    </p:spTree>
    <p:extLst>
      <p:ext uri="{BB962C8B-B14F-4D97-AF65-F5344CB8AC3E}">
        <p14:creationId xmlns:p14="http://schemas.microsoft.com/office/powerpoint/2010/main" val="1098307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Cheat Sheet</a:t>
            </a:r>
          </a:p>
        </p:txBody>
      </p:sp>
      <p:sp>
        <p:nvSpPr>
          <p:cNvPr id="4" name="Footer Placeholder 3"/>
          <p:cNvSpPr>
            <a:spLocks noGrp="1"/>
          </p:cNvSpPr>
          <p:nvPr>
            <p:ph type="ftr" sz="quarter" idx="10"/>
          </p:nvPr>
        </p:nvSpPr>
        <p:spPr/>
        <p:txBody>
          <a:bodyPr/>
          <a:lstStyle/>
          <a:p>
            <a:r>
              <a:rPr lang="en-US"/>
              <a:t>ggPMX</a:t>
            </a:r>
            <a:endParaRPr lang="en-US" dirty="0"/>
          </a:p>
        </p:txBody>
      </p:sp>
      <p:pic>
        <p:nvPicPr>
          <p:cNvPr id="7" name="Picture 6"/>
          <p:cNvPicPr>
            <a:picLocks noChangeAspect="1"/>
          </p:cNvPicPr>
          <p:nvPr/>
        </p:nvPicPr>
        <p:blipFill>
          <a:blip r:embed="rId2"/>
          <a:stretch>
            <a:fillRect/>
          </a:stretch>
        </p:blipFill>
        <p:spPr>
          <a:xfrm>
            <a:off x="1783649" y="819150"/>
            <a:ext cx="5389378" cy="4228219"/>
          </a:xfrm>
          <a:prstGeom prst="rect">
            <a:avLst/>
          </a:prstGeom>
        </p:spPr>
      </p:pic>
      <p:sp>
        <p:nvSpPr>
          <p:cNvPr id="3" name="Slide Number Placeholder 2"/>
          <p:cNvSpPr>
            <a:spLocks noGrp="1"/>
          </p:cNvSpPr>
          <p:nvPr>
            <p:ph type="sldNum" sz="quarter" idx="11"/>
          </p:nvPr>
        </p:nvSpPr>
        <p:spPr/>
        <p:txBody>
          <a:bodyPr/>
          <a:lstStyle/>
          <a:p>
            <a:fld id="{47547CF9-5B10-D24F-A8D7-45A9778164F7}" type="slidenum">
              <a:rPr lang="uk-UA" smtClean="0"/>
              <a:pPr/>
              <a:t>6</a:t>
            </a:fld>
            <a:endParaRPr lang="uk-UA" dirty="0"/>
          </a:p>
        </p:txBody>
      </p:sp>
    </p:spTree>
    <p:extLst>
      <p:ext uri="{BB962C8B-B14F-4D97-AF65-F5344CB8AC3E}">
        <p14:creationId xmlns:p14="http://schemas.microsoft.com/office/powerpoint/2010/main" val="31404549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provide feedback?</a:t>
            </a:r>
          </a:p>
        </p:txBody>
      </p:sp>
      <p:sp>
        <p:nvSpPr>
          <p:cNvPr id="3" name="Content Placeholder 2"/>
          <p:cNvSpPr>
            <a:spLocks noGrp="1"/>
          </p:cNvSpPr>
          <p:nvPr>
            <p:ph idx="1"/>
          </p:nvPr>
        </p:nvSpPr>
        <p:spPr/>
        <p:txBody>
          <a:bodyPr/>
          <a:lstStyle/>
          <a:p>
            <a:pPr algn="just"/>
            <a:r>
              <a:rPr lang="en-US" dirty="0"/>
              <a:t>If you find a bug or if you would like to suggest improvements, please submit a ticket on GitHub </a:t>
            </a:r>
          </a:p>
          <a:p>
            <a:pPr marL="0" indent="0" algn="just">
              <a:buNone/>
            </a:pPr>
            <a:r>
              <a:rPr lang="en-US" dirty="0">
                <a:solidFill>
                  <a:schemeClr val="accent2"/>
                </a:solidFill>
                <a:hlinkClick r:id="rId2"/>
              </a:rPr>
              <a:t>https://github.com/ggPMXdevelopment/ggPMX</a:t>
            </a:r>
            <a:endParaRPr lang="en-US" dirty="0">
              <a:solidFill>
                <a:schemeClr val="accent2"/>
              </a:solidFill>
            </a:endParaRPr>
          </a:p>
          <a:p>
            <a:pPr algn="just">
              <a:buFont typeface="Wingdings" panose="05000000000000000000" pitchFamily="2" charset="2"/>
              <a:buChar char="§"/>
            </a:pPr>
            <a:endParaRPr lang="en-US" dirty="0"/>
          </a:p>
          <a:p>
            <a:pPr marL="0" indent="0" algn="just">
              <a:buNone/>
            </a:pPr>
            <a:endParaRPr lang="en-US" dirty="0"/>
          </a:p>
        </p:txBody>
      </p:sp>
      <p:sp>
        <p:nvSpPr>
          <p:cNvPr id="4" name="Footer Placeholder 3"/>
          <p:cNvSpPr>
            <a:spLocks noGrp="1"/>
          </p:cNvSpPr>
          <p:nvPr>
            <p:ph type="ftr" sz="quarter" idx="10"/>
          </p:nvPr>
        </p:nvSpPr>
        <p:spPr>
          <a:xfrm>
            <a:off x="694509" y="4919472"/>
            <a:ext cx="3792538" cy="228600"/>
          </a:xfrm>
        </p:spPr>
        <p:txBody>
          <a:bodyPr/>
          <a:lstStyle/>
          <a:p>
            <a:r>
              <a:rPr lang="en-US"/>
              <a:t>ggPMX</a:t>
            </a:r>
            <a:endParaRPr lang="en-US"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60</a:t>
            </a:fld>
            <a:endParaRPr lang="uk-UA" dirty="0"/>
          </a:p>
        </p:txBody>
      </p:sp>
    </p:spTree>
    <p:extLst>
      <p:ext uri="{BB962C8B-B14F-4D97-AF65-F5344CB8AC3E}">
        <p14:creationId xmlns:p14="http://schemas.microsoft.com/office/powerpoint/2010/main" val="28550827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Missing Features </a:t>
            </a:r>
          </a:p>
        </p:txBody>
      </p:sp>
      <p:sp>
        <p:nvSpPr>
          <p:cNvPr id="3" name="Content Placeholder 2"/>
          <p:cNvSpPr>
            <a:spLocks noGrp="1"/>
          </p:cNvSpPr>
          <p:nvPr>
            <p:ph idx="1"/>
          </p:nvPr>
        </p:nvSpPr>
        <p:spPr/>
        <p:txBody>
          <a:bodyPr/>
          <a:lstStyle/>
          <a:p>
            <a:pPr algn="just"/>
            <a:r>
              <a:rPr lang="en-US" dirty="0"/>
              <a:t>Prediction Interval for NPDE plot missing</a:t>
            </a:r>
          </a:p>
          <a:p>
            <a:pPr algn="just"/>
            <a:r>
              <a:rPr lang="en-US" dirty="0"/>
              <a:t>IOV not fully tested</a:t>
            </a:r>
          </a:p>
          <a:p>
            <a:pPr algn="just"/>
            <a:r>
              <a:rPr lang="en-US" dirty="0"/>
              <a:t>Possible bug when too many digits (after comma) used in TIME values (rounding performed by Monolix preventing reconciliation of modeling dataset and Monolix outputs)</a:t>
            </a:r>
          </a:p>
          <a:p>
            <a:pPr algn="just"/>
            <a:endParaRPr lang="en-US" dirty="0"/>
          </a:p>
          <a:p>
            <a:pPr algn="just"/>
            <a:endParaRPr lang="en-US" dirty="0"/>
          </a:p>
          <a:p>
            <a:pPr marL="0" indent="0" algn="just">
              <a:buNone/>
            </a:pPr>
            <a:endParaRPr lang="en-US" dirty="0"/>
          </a:p>
          <a:p>
            <a:pPr marL="0" indent="0" algn="just">
              <a:buNone/>
            </a:pPr>
            <a:endParaRPr lang="en-US" dirty="0"/>
          </a:p>
        </p:txBody>
      </p:sp>
      <p:sp>
        <p:nvSpPr>
          <p:cNvPr id="4" name="Footer Placeholder 3"/>
          <p:cNvSpPr>
            <a:spLocks noGrp="1"/>
          </p:cNvSpPr>
          <p:nvPr>
            <p:ph type="ftr" sz="quarter" idx="10"/>
          </p:nvPr>
        </p:nvSpPr>
        <p:spPr>
          <a:xfrm>
            <a:off x="694509" y="4919472"/>
            <a:ext cx="3792538" cy="228600"/>
          </a:xfrm>
        </p:spPr>
        <p:txBody>
          <a:bodyPr/>
          <a:lstStyle/>
          <a:p>
            <a:r>
              <a:rPr lang="en-US"/>
              <a:t>ggPMX</a:t>
            </a:r>
            <a:endParaRPr lang="en-US"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61</a:t>
            </a:fld>
            <a:endParaRPr lang="uk-UA" dirty="0"/>
          </a:p>
        </p:txBody>
      </p:sp>
    </p:spTree>
    <p:extLst>
      <p:ext uri="{BB962C8B-B14F-4D97-AF65-F5344CB8AC3E}">
        <p14:creationId xmlns:p14="http://schemas.microsoft.com/office/powerpoint/2010/main" val="29670482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294967295"/>
          </p:nvPr>
        </p:nvSpPr>
        <p:spPr>
          <a:xfrm>
            <a:off x="1143000" y="4972050"/>
            <a:ext cx="3257550" cy="171450"/>
          </a:xfrm>
        </p:spPr>
        <p:txBody>
          <a:bodyPr/>
          <a:lstStyle/>
          <a:p>
            <a:r>
              <a:rPr lang="en-US"/>
              <a:t>ggPMX</a:t>
            </a:r>
            <a:endParaRPr lang="en-US" dirty="0"/>
          </a:p>
        </p:txBody>
      </p:sp>
    </p:spTree>
    <p:extLst>
      <p:ext uri="{BB962C8B-B14F-4D97-AF65-F5344CB8AC3E}">
        <p14:creationId xmlns:p14="http://schemas.microsoft.com/office/powerpoint/2010/main" val="28909742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Backup</a:t>
            </a:r>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7646565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Simulation code for VPC</a:t>
            </a:r>
          </a:p>
        </p:txBody>
      </p:sp>
      <p:sp>
        <p:nvSpPr>
          <p:cNvPr id="7" name="Rectangle 6"/>
          <p:cNvSpPr/>
          <p:nvPr/>
        </p:nvSpPr>
        <p:spPr>
          <a:xfrm>
            <a:off x="843756" y="828372"/>
            <a:ext cx="7456487" cy="4131900"/>
          </a:xfrm>
          <a:prstGeom prst="rect">
            <a:avLst/>
          </a:prstGeom>
          <a:solidFill>
            <a:schemeClr val="accent4">
              <a:lumMod val="20000"/>
              <a:lumOff val="80000"/>
            </a:schemeClr>
          </a:solidFill>
        </p:spPr>
        <p:txBody>
          <a:bodyPr wrap="square">
            <a:spAutoFit/>
          </a:bodyPr>
          <a:lstStyle/>
          <a:p>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 Library setting</a:t>
            </a:r>
            <a:endParaRPr lang="en-US" sz="1350" dirty="0">
              <a:latin typeface="Consolas" panose="020B0609020204030204" pitchFamily="49" charset="0"/>
              <a:ea typeface="Calibri" panose="020F0502020204030204" pitchFamily="34" charset="0"/>
              <a:cs typeface="Consolas" panose="020B0609020204030204" pitchFamily="49" charset="0"/>
            </a:endParaRPr>
          </a:p>
          <a:p>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library(</a:t>
            </a:r>
            <a:r>
              <a:rPr lang="en-US" sz="1050" dirty="0" err="1">
                <a:solidFill>
                  <a:srgbClr val="1F497D"/>
                </a:solidFill>
                <a:latin typeface="Consolas" panose="020B0609020204030204" pitchFamily="49" charset="0"/>
                <a:ea typeface="Calibri" panose="020F0502020204030204" pitchFamily="34" charset="0"/>
                <a:cs typeface="Consolas" panose="020B0609020204030204" pitchFamily="49" charset="0"/>
              </a:rPr>
              <a:t>dplyr</a:t>
            </a:r>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a:t>
            </a:r>
            <a:endParaRPr lang="en-US" sz="1350" dirty="0">
              <a:latin typeface="Consolas" panose="020B0609020204030204" pitchFamily="49" charset="0"/>
              <a:ea typeface="Calibri" panose="020F0502020204030204" pitchFamily="34" charset="0"/>
              <a:cs typeface="Consolas" panose="020B0609020204030204" pitchFamily="49" charset="0"/>
            </a:endParaRPr>
          </a:p>
          <a:p>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library(</a:t>
            </a:r>
            <a:r>
              <a:rPr lang="en-US" sz="1050" dirty="0" err="1">
                <a:solidFill>
                  <a:srgbClr val="1F497D"/>
                </a:solidFill>
                <a:latin typeface="Consolas" panose="020B0609020204030204" pitchFamily="49" charset="0"/>
                <a:ea typeface="Calibri" panose="020F0502020204030204" pitchFamily="34" charset="0"/>
                <a:cs typeface="Consolas" panose="020B0609020204030204" pitchFamily="49" charset="0"/>
              </a:rPr>
              <a:t>mlxR</a:t>
            </a:r>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a:t>
            </a:r>
            <a:endParaRPr lang="en-US" sz="1350" dirty="0">
              <a:latin typeface="Consolas" panose="020B0609020204030204" pitchFamily="49" charset="0"/>
              <a:ea typeface="Calibri" panose="020F0502020204030204" pitchFamily="34" charset="0"/>
              <a:cs typeface="Consolas" panose="020B0609020204030204" pitchFamily="49" charset="0"/>
            </a:endParaRPr>
          </a:p>
          <a:p>
            <a:r>
              <a:rPr lang="en-US" sz="1050" dirty="0" err="1">
                <a:solidFill>
                  <a:srgbClr val="1F497D"/>
                </a:solidFill>
                <a:latin typeface="Consolas" panose="020B0609020204030204" pitchFamily="49" charset="0"/>
                <a:ea typeface="Calibri" panose="020F0502020204030204" pitchFamily="34" charset="0"/>
                <a:cs typeface="Consolas" panose="020B0609020204030204" pitchFamily="49" charset="0"/>
              </a:rPr>
              <a:t>setMlxLibraryPath</a:t>
            </a:r>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("/CHBS/apps/</a:t>
            </a:r>
            <a:r>
              <a:rPr lang="en-US" sz="1050" dirty="0" err="1">
                <a:solidFill>
                  <a:srgbClr val="1F497D"/>
                </a:solidFill>
                <a:latin typeface="Consolas" panose="020B0609020204030204" pitchFamily="49" charset="0"/>
                <a:ea typeface="Calibri" panose="020F0502020204030204" pitchFamily="34" charset="0"/>
                <a:cs typeface="Consolas" panose="020B0609020204030204" pitchFamily="49" charset="0"/>
              </a:rPr>
              <a:t>Monolix</a:t>
            </a:r>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/2018R1"); </a:t>
            </a:r>
            <a:endParaRPr lang="en-US" sz="1350" dirty="0">
              <a:latin typeface="Consolas" panose="020B0609020204030204" pitchFamily="49" charset="0"/>
              <a:ea typeface="Calibri" panose="020F0502020204030204" pitchFamily="34" charset="0"/>
              <a:cs typeface="Consolas" panose="020B0609020204030204" pitchFamily="49" charset="0"/>
            </a:endParaRPr>
          </a:p>
          <a:p>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 </a:t>
            </a:r>
            <a:endParaRPr lang="en-US" sz="1350" dirty="0">
              <a:latin typeface="Consolas" panose="020B0609020204030204" pitchFamily="49" charset="0"/>
              <a:ea typeface="Calibri" panose="020F0502020204030204" pitchFamily="34" charset="0"/>
              <a:cs typeface="Consolas" panose="020B0609020204030204" pitchFamily="49" charset="0"/>
            </a:endParaRPr>
          </a:p>
          <a:p>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 Path and filename of the </a:t>
            </a:r>
            <a:r>
              <a:rPr lang="en-US" sz="1050" dirty="0" err="1">
                <a:solidFill>
                  <a:srgbClr val="1F497D"/>
                </a:solidFill>
                <a:latin typeface="Consolas" panose="020B0609020204030204" pitchFamily="49" charset="0"/>
                <a:ea typeface="Calibri" panose="020F0502020204030204" pitchFamily="34" charset="0"/>
                <a:cs typeface="Consolas" panose="020B0609020204030204" pitchFamily="49" charset="0"/>
              </a:rPr>
              <a:t>mlxtran</a:t>
            </a:r>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 project</a:t>
            </a:r>
            <a:endParaRPr lang="en-US" sz="1350" dirty="0">
              <a:latin typeface="Consolas" panose="020B0609020204030204" pitchFamily="49" charset="0"/>
              <a:ea typeface="Calibri" panose="020F0502020204030204" pitchFamily="34" charset="0"/>
              <a:cs typeface="Consolas" panose="020B0609020204030204" pitchFamily="49" charset="0"/>
            </a:endParaRPr>
          </a:p>
          <a:p>
            <a:r>
              <a:rPr lang="en-US" sz="1050" dirty="0" err="1">
                <a:solidFill>
                  <a:srgbClr val="1F497D"/>
                </a:solidFill>
                <a:latin typeface="Consolas" panose="020B0609020204030204" pitchFamily="49" charset="0"/>
                <a:ea typeface="Calibri" panose="020F0502020204030204" pitchFamily="34" charset="0"/>
                <a:cs typeface="Consolas" panose="020B0609020204030204" pitchFamily="49" charset="0"/>
              </a:rPr>
              <a:t>myprojfilename</a:t>
            </a:r>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 &lt;- '...../</a:t>
            </a:r>
            <a:r>
              <a:rPr lang="en-US" sz="1050" dirty="0" err="1">
                <a:solidFill>
                  <a:srgbClr val="1F497D"/>
                </a:solidFill>
                <a:latin typeface="Consolas" panose="020B0609020204030204" pitchFamily="49" charset="0"/>
                <a:ea typeface="Calibri" panose="020F0502020204030204" pitchFamily="34" charset="0"/>
                <a:cs typeface="Consolas" panose="020B0609020204030204" pitchFamily="49" charset="0"/>
              </a:rPr>
              <a:t>myprojfile.mlxtran</a:t>
            </a:r>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a:t>
            </a:r>
            <a:endParaRPr lang="en-US" sz="1350" dirty="0">
              <a:latin typeface="Consolas" panose="020B0609020204030204" pitchFamily="49" charset="0"/>
              <a:ea typeface="Calibri" panose="020F0502020204030204" pitchFamily="34" charset="0"/>
              <a:cs typeface="Consolas" panose="020B0609020204030204" pitchFamily="49" charset="0"/>
            </a:endParaRPr>
          </a:p>
          <a:p>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 </a:t>
            </a:r>
            <a:endParaRPr lang="en-US" sz="1350" dirty="0">
              <a:latin typeface="Consolas" panose="020B0609020204030204" pitchFamily="49" charset="0"/>
              <a:ea typeface="Calibri" panose="020F0502020204030204" pitchFamily="34" charset="0"/>
              <a:cs typeface="Consolas" panose="020B0609020204030204" pitchFamily="49" charset="0"/>
            </a:endParaRPr>
          </a:p>
          <a:p>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 Path and filename of the to-be-created simulation file </a:t>
            </a:r>
            <a:endParaRPr lang="en-US" sz="1350" dirty="0">
              <a:latin typeface="Consolas" panose="020B0609020204030204" pitchFamily="49" charset="0"/>
              <a:ea typeface="Calibri" panose="020F0502020204030204" pitchFamily="34" charset="0"/>
              <a:cs typeface="Consolas" panose="020B0609020204030204" pitchFamily="49" charset="0"/>
            </a:endParaRPr>
          </a:p>
          <a:p>
            <a:r>
              <a:rPr lang="en-US" sz="1050" dirty="0" err="1">
                <a:solidFill>
                  <a:srgbClr val="1F497D"/>
                </a:solidFill>
                <a:latin typeface="Consolas" panose="020B0609020204030204" pitchFamily="49" charset="0"/>
                <a:ea typeface="Calibri" panose="020F0502020204030204" pitchFamily="34" charset="0"/>
                <a:cs typeface="Consolas" panose="020B0609020204030204" pitchFamily="49" charset="0"/>
              </a:rPr>
              <a:t>mysimfilename</a:t>
            </a:r>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 &lt;- '...../mysimfile.csv’</a:t>
            </a:r>
            <a:endParaRPr lang="en-US" sz="1350" dirty="0">
              <a:latin typeface="Consolas" panose="020B0609020204030204" pitchFamily="49" charset="0"/>
              <a:ea typeface="Calibri" panose="020F0502020204030204" pitchFamily="34" charset="0"/>
              <a:cs typeface="Consolas" panose="020B0609020204030204" pitchFamily="49" charset="0"/>
            </a:endParaRPr>
          </a:p>
          <a:p>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 </a:t>
            </a:r>
            <a:endParaRPr lang="en-US" sz="1350" dirty="0">
              <a:latin typeface="Consolas" panose="020B0609020204030204" pitchFamily="49" charset="0"/>
              <a:ea typeface="Calibri" panose="020F0502020204030204" pitchFamily="34" charset="0"/>
              <a:cs typeface="Consolas" panose="020B0609020204030204" pitchFamily="49" charset="0"/>
            </a:endParaRPr>
          </a:p>
          <a:p>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 NN - Create </a:t>
            </a:r>
            <a:r>
              <a:rPr lang="en-US" sz="1050" dirty="0" err="1">
                <a:solidFill>
                  <a:srgbClr val="1F497D"/>
                </a:solidFill>
                <a:latin typeface="Consolas" panose="020B0609020204030204" pitchFamily="49" charset="0"/>
                <a:ea typeface="Calibri" panose="020F0502020204030204" pitchFamily="34" charset="0"/>
                <a:cs typeface="Consolas" panose="020B0609020204030204" pitchFamily="49" charset="0"/>
              </a:rPr>
              <a:t>vpc</a:t>
            </a:r>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 file and store it </a:t>
            </a:r>
            <a:endParaRPr lang="en-US" sz="1350" dirty="0">
              <a:latin typeface="Consolas" panose="020B0609020204030204" pitchFamily="49" charset="0"/>
              <a:ea typeface="Calibri" panose="020F0502020204030204" pitchFamily="34" charset="0"/>
              <a:cs typeface="Consolas" panose="020B0609020204030204" pitchFamily="49" charset="0"/>
            </a:endParaRPr>
          </a:p>
          <a:p>
            <a:r>
              <a:rPr lang="en-US" sz="1050" dirty="0" err="1">
                <a:solidFill>
                  <a:srgbClr val="1F497D"/>
                </a:solidFill>
                <a:latin typeface="Consolas" panose="020B0609020204030204" pitchFamily="49" charset="0"/>
                <a:ea typeface="Calibri" panose="020F0502020204030204" pitchFamily="34" charset="0"/>
                <a:cs typeface="Consolas" panose="020B0609020204030204" pitchFamily="49" charset="0"/>
              </a:rPr>
              <a:t>mysim</a:t>
            </a:r>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 &lt;- </a:t>
            </a:r>
            <a:r>
              <a:rPr lang="en-US" sz="1050" dirty="0" err="1">
                <a:solidFill>
                  <a:srgbClr val="1F497D"/>
                </a:solidFill>
                <a:latin typeface="Consolas" panose="020B0609020204030204" pitchFamily="49" charset="0"/>
                <a:ea typeface="Calibri" panose="020F0502020204030204" pitchFamily="34" charset="0"/>
                <a:cs typeface="Consolas" panose="020B0609020204030204" pitchFamily="49" charset="0"/>
              </a:rPr>
              <a:t>simulx</a:t>
            </a:r>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(project=</a:t>
            </a:r>
            <a:r>
              <a:rPr lang="en-US" sz="1050" dirty="0" err="1">
                <a:solidFill>
                  <a:srgbClr val="1F497D"/>
                </a:solidFill>
                <a:latin typeface="Consolas" panose="020B0609020204030204" pitchFamily="49" charset="0"/>
                <a:ea typeface="Calibri" panose="020F0502020204030204" pitchFamily="34" charset="0"/>
                <a:cs typeface="Consolas" panose="020B0609020204030204" pitchFamily="49" charset="0"/>
              </a:rPr>
              <a:t>myprojfilename,nrep</a:t>
            </a:r>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=200) </a:t>
            </a:r>
          </a:p>
          <a:p>
            <a:endPar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endParaRPr>
          </a:p>
          <a:p>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 with </a:t>
            </a:r>
            <a:r>
              <a:rPr lang="en-US" sz="1050" dirty="0" err="1">
                <a:solidFill>
                  <a:srgbClr val="1F497D"/>
                </a:solidFill>
                <a:latin typeface="Consolas" panose="020B0609020204030204" pitchFamily="49" charset="0"/>
                <a:ea typeface="Calibri" panose="020F0502020204030204" pitchFamily="34" charset="0"/>
                <a:cs typeface="Consolas" panose="020B0609020204030204" pitchFamily="49" charset="0"/>
              </a:rPr>
              <a:t>simulx</a:t>
            </a:r>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 ids are changed to a new ID, starting at 1. one should modify the simulated file to revert the original IDs:</a:t>
            </a:r>
          </a:p>
          <a:p>
            <a:r>
              <a:rPr lang="en-US" sz="1050" dirty="0" err="1">
                <a:solidFill>
                  <a:schemeClr val="accent1">
                    <a:lumMod val="90000"/>
                    <a:lumOff val="10000"/>
                  </a:schemeClr>
                </a:solidFill>
                <a:latin typeface="Consolas" panose="020B0609020204030204" pitchFamily="49" charset="0"/>
                <a:ea typeface="Calibri" panose="020F0502020204030204" pitchFamily="34" charset="0"/>
                <a:cs typeface="Consolas" panose="020B0609020204030204" pitchFamily="49" charset="0"/>
              </a:rPr>
              <a:t>simdata</a:t>
            </a:r>
            <a:r>
              <a:rPr lang="en-US" sz="1050" dirty="0">
                <a:solidFill>
                  <a:schemeClr val="accent1">
                    <a:lumMod val="90000"/>
                    <a:lumOff val="10000"/>
                  </a:schemeClr>
                </a:solidFill>
                <a:latin typeface="Consolas" panose="020B0609020204030204" pitchFamily="49" charset="0"/>
                <a:ea typeface="Calibri" panose="020F0502020204030204" pitchFamily="34" charset="0"/>
                <a:cs typeface="Consolas" panose="020B0609020204030204" pitchFamily="49" charset="0"/>
              </a:rPr>
              <a:t> = mysim$y3</a:t>
            </a:r>
          </a:p>
          <a:p>
            <a:r>
              <a:rPr lang="en-US" sz="1050" dirty="0" err="1">
                <a:solidFill>
                  <a:schemeClr val="accent1">
                    <a:lumMod val="90000"/>
                    <a:lumOff val="10000"/>
                  </a:schemeClr>
                </a:solidFill>
                <a:latin typeface="Consolas" panose="020B0609020204030204" pitchFamily="49" charset="0"/>
                <a:ea typeface="Calibri" panose="020F0502020204030204" pitchFamily="34" charset="0"/>
                <a:cs typeface="Consolas" panose="020B0609020204030204" pitchFamily="49" charset="0"/>
              </a:rPr>
              <a:t>simdata</a:t>
            </a:r>
            <a:r>
              <a:rPr lang="en-US" sz="1050" dirty="0">
                <a:solidFill>
                  <a:schemeClr val="accent1">
                    <a:lumMod val="90000"/>
                    <a:lumOff val="10000"/>
                  </a:schemeClr>
                </a:solidFill>
                <a:latin typeface="Consolas" panose="020B0609020204030204" pitchFamily="49" charset="0"/>
                <a:ea typeface="Calibri" panose="020F0502020204030204" pitchFamily="34" charset="0"/>
                <a:cs typeface="Consolas" panose="020B0609020204030204" pitchFamily="49" charset="0"/>
              </a:rPr>
              <a:t> &lt;- </a:t>
            </a:r>
            <a:r>
              <a:rPr lang="en-US" sz="1050" dirty="0" err="1">
                <a:solidFill>
                  <a:schemeClr val="accent1">
                    <a:lumMod val="90000"/>
                    <a:lumOff val="10000"/>
                  </a:schemeClr>
                </a:solidFill>
                <a:latin typeface="Consolas" panose="020B0609020204030204" pitchFamily="49" charset="0"/>
                <a:ea typeface="Calibri" panose="020F0502020204030204" pitchFamily="34" charset="0"/>
                <a:cs typeface="Consolas" panose="020B0609020204030204" pitchFamily="49" charset="0"/>
              </a:rPr>
              <a:t>simdata</a:t>
            </a:r>
            <a:r>
              <a:rPr lang="en-US" sz="1050" dirty="0">
                <a:solidFill>
                  <a:schemeClr val="accent1">
                    <a:lumMod val="90000"/>
                    <a:lumOff val="10000"/>
                  </a:schemeClr>
                </a:solidFill>
                <a:latin typeface="Consolas" panose="020B0609020204030204" pitchFamily="49" charset="0"/>
                <a:ea typeface="Calibri" panose="020F0502020204030204" pitchFamily="34" charset="0"/>
                <a:cs typeface="Consolas" panose="020B0609020204030204" pitchFamily="49" charset="0"/>
              </a:rPr>
              <a:t> %&gt;% </a:t>
            </a:r>
            <a:r>
              <a:rPr lang="en-US" sz="1050" dirty="0" err="1">
                <a:solidFill>
                  <a:schemeClr val="accent1">
                    <a:lumMod val="90000"/>
                    <a:lumOff val="10000"/>
                  </a:schemeClr>
                </a:solidFill>
                <a:latin typeface="Consolas" panose="020B0609020204030204" pitchFamily="49" charset="0"/>
                <a:ea typeface="Calibri" panose="020F0502020204030204" pitchFamily="34" charset="0"/>
                <a:cs typeface="Consolas" panose="020B0609020204030204" pitchFamily="49" charset="0"/>
              </a:rPr>
              <a:t>left_join</a:t>
            </a:r>
            <a:r>
              <a:rPr lang="en-US" sz="1050" dirty="0">
                <a:solidFill>
                  <a:schemeClr val="accent1">
                    <a:lumMod val="90000"/>
                    <a:lumOff val="10000"/>
                  </a:schemeClr>
                </a:solidFill>
                <a:latin typeface="Consolas" panose="020B0609020204030204" pitchFamily="49" charset="0"/>
                <a:ea typeface="Calibri" panose="020F0502020204030204" pitchFamily="34" charset="0"/>
                <a:cs typeface="Consolas" panose="020B0609020204030204" pitchFamily="49" charset="0"/>
              </a:rPr>
              <a:t>(., </a:t>
            </a:r>
            <a:r>
              <a:rPr lang="en-US" sz="1050" dirty="0" err="1">
                <a:solidFill>
                  <a:schemeClr val="accent1">
                    <a:lumMod val="90000"/>
                    <a:lumOff val="10000"/>
                  </a:schemeClr>
                </a:solidFill>
                <a:latin typeface="Consolas" panose="020B0609020204030204" pitchFamily="49" charset="0"/>
                <a:ea typeface="Calibri" panose="020F0502020204030204" pitchFamily="34" charset="0"/>
                <a:cs typeface="Consolas" panose="020B0609020204030204" pitchFamily="49" charset="0"/>
              </a:rPr>
              <a:t>mysim$originalId</a:t>
            </a:r>
            <a:r>
              <a:rPr lang="en-US" sz="1050" dirty="0">
                <a:solidFill>
                  <a:schemeClr val="accent1">
                    <a:lumMod val="90000"/>
                    <a:lumOff val="10000"/>
                  </a:schemeClr>
                </a:solidFill>
                <a:latin typeface="Consolas" panose="020B0609020204030204" pitchFamily="49" charset="0"/>
                <a:ea typeface="Calibri" panose="020F0502020204030204" pitchFamily="34" charset="0"/>
                <a:cs typeface="Consolas" panose="020B0609020204030204" pitchFamily="49" charset="0"/>
              </a:rPr>
              <a:t>) %&gt;%</a:t>
            </a:r>
          </a:p>
          <a:p>
            <a:r>
              <a:rPr lang="en-US" sz="1050" dirty="0">
                <a:solidFill>
                  <a:schemeClr val="accent1">
                    <a:lumMod val="90000"/>
                    <a:lumOff val="10000"/>
                  </a:schemeClr>
                </a:solidFill>
                <a:latin typeface="Consolas" panose="020B0609020204030204" pitchFamily="49" charset="0"/>
                <a:ea typeface="Calibri" panose="020F0502020204030204" pitchFamily="34" charset="0"/>
                <a:cs typeface="Consolas" panose="020B0609020204030204" pitchFamily="49" charset="0"/>
              </a:rPr>
              <a:t>	mutate(id = </a:t>
            </a:r>
            <a:r>
              <a:rPr lang="en-US" sz="1050" dirty="0" err="1">
                <a:solidFill>
                  <a:schemeClr val="accent1">
                    <a:lumMod val="90000"/>
                    <a:lumOff val="10000"/>
                  </a:schemeClr>
                </a:solidFill>
                <a:latin typeface="Consolas" panose="020B0609020204030204" pitchFamily="49" charset="0"/>
                <a:ea typeface="Calibri" panose="020F0502020204030204" pitchFamily="34" charset="0"/>
                <a:cs typeface="Consolas" panose="020B0609020204030204" pitchFamily="49" charset="0"/>
              </a:rPr>
              <a:t>oriId</a:t>
            </a:r>
            <a:r>
              <a:rPr lang="en-US" sz="1050" dirty="0">
                <a:solidFill>
                  <a:schemeClr val="accent1">
                    <a:lumMod val="90000"/>
                    <a:lumOff val="10000"/>
                  </a:schemeClr>
                </a:solidFill>
                <a:latin typeface="Consolas" panose="020B0609020204030204" pitchFamily="49" charset="0"/>
                <a:ea typeface="Calibri" panose="020F0502020204030204" pitchFamily="34" charset="0"/>
                <a:cs typeface="Consolas" panose="020B0609020204030204" pitchFamily="49" charset="0"/>
              </a:rPr>
              <a:t>) %&gt;% select(-</a:t>
            </a:r>
            <a:r>
              <a:rPr lang="en-US" sz="1050" dirty="0" err="1">
                <a:solidFill>
                  <a:schemeClr val="accent1">
                    <a:lumMod val="90000"/>
                    <a:lumOff val="10000"/>
                  </a:schemeClr>
                </a:solidFill>
                <a:latin typeface="Consolas" panose="020B0609020204030204" pitchFamily="49" charset="0"/>
                <a:ea typeface="Calibri" panose="020F0502020204030204" pitchFamily="34" charset="0"/>
                <a:cs typeface="Consolas" panose="020B0609020204030204" pitchFamily="49" charset="0"/>
              </a:rPr>
              <a:t>oriId</a:t>
            </a:r>
            <a:r>
              <a:rPr lang="en-US" sz="1050" dirty="0">
                <a:solidFill>
                  <a:schemeClr val="accent1">
                    <a:lumMod val="90000"/>
                    <a:lumOff val="10000"/>
                  </a:schemeClr>
                </a:solidFill>
                <a:latin typeface="Consolas" panose="020B0609020204030204" pitchFamily="49" charset="0"/>
                <a:ea typeface="Calibri" panose="020F0502020204030204" pitchFamily="34" charset="0"/>
                <a:cs typeface="Consolas" panose="020B0609020204030204" pitchFamily="49" charset="0"/>
              </a:rPr>
              <a:t>, -</a:t>
            </a:r>
            <a:r>
              <a:rPr lang="en-US" sz="1050" dirty="0" err="1">
                <a:solidFill>
                  <a:schemeClr val="accent1">
                    <a:lumMod val="90000"/>
                    <a:lumOff val="10000"/>
                  </a:schemeClr>
                </a:solidFill>
                <a:latin typeface="Consolas" panose="020B0609020204030204" pitchFamily="49" charset="0"/>
                <a:ea typeface="Calibri" panose="020F0502020204030204" pitchFamily="34" charset="0"/>
                <a:cs typeface="Consolas" panose="020B0609020204030204" pitchFamily="49" charset="0"/>
              </a:rPr>
              <a:t>newId</a:t>
            </a:r>
            <a:r>
              <a:rPr lang="en-US" sz="1050" dirty="0">
                <a:solidFill>
                  <a:schemeClr val="accent1">
                    <a:lumMod val="90000"/>
                    <a:lumOff val="10000"/>
                  </a:schemeClr>
                </a:solidFill>
                <a:latin typeface="Consolas" panose="020B0609020204030204" pitchFamily="49" charset="0"/>
                <a:ea typeface="Calibri" panose="020F0502020204030204" pitchFamily="34" charset="0"/>
                <a:cs typeface="Consolas" panose="020B0609020204030204" pitchFamily="49" charset="0"/>
              </a:rPr>
              <a:t>)</a:t>
            </a:r>
          </a:p>
          <a:p>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write.csv(</a:t>
            </a:r>
            <a:r>
              <a:rPr lang="en-US" sz="1050" dirty="0" err="1">
                <a:solidFill>
                  <a:srgbClr val="1F497D"/>
                </a:solidFill>
                <a:latin typeface="Consolas" panose="020B0609020204030204" pitchFamily="49" charset="0"/>
                <a:ea typeface="Calibri" panose="020F0502020204030204" pitchFamily="34" charset="0"/>
                <a:cs typeface="Consolas" panose="020B0609020204030204" pitchFamily="49" charset="0"/>
              </a:rPr>
              <a:t>mysim$dv,file</a:t>
            </a:r>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1F497D"/>
                </a:solidFill>
                <a:latin typeface="Consolas" panose="020B0609020204030204" pitchFamily="49" charset="0"/>
                <a:ea typeface="Calibri" panose="020F0502020204030204" pitchFamily="34" charset="0"/>
                <a:cs typeface="Consolas" panose="020B0609020204030204" pitchFamily="49" charset="0"/>
              </a:rPr>
              <a:t>mysimfilename,quote</a:t>
            </a:r>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1F497D"/>
                </a:solidFill>
                <a:latin typeface="Consolas" panose="020B0609020204030204" pitchFamily="49" charset="0"/>
                <a:ea typeface="Calibri" panose="020F0502020204030204" pitchFamily="34" charset="0"/>
                <a:cs typeface="Consolas" panose="020B0609020204030204" pitchFamily="49" charset="0"/>
              </a:rPr>
              <a:t>F,row.names</a:t>
            </a:r>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 = F)</a:t>
            </a:r>
            <a:endParaRPr lang="en-US" sz="1350" dirty="0">
              <a:latin typeface="Consolas" panose="020B0609020204030204" pitchFamily="49" charset="0"/>
              <a:ea typeface="Calibri" panose="020F0502020204030204" pitchFamily="34" charset="0"/>
              <a:cs typeface="Consolas" panose="020B0609020204030204" pitchFamily="49" charset="0"/>
            </a:endParaRPr>
          </a:p>
          <a:p>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 </a:t>
            </a:r>
            <a:endParaRPr lang="en-US" sz="1350" dirty="0">
              <a:latin typeface="Consolas" panose="020B0609020204030204" pitchFamily="49" charset="0"/>
              <a:ea typeface="Calibri" panose="020F0502020204030204" pitchFamily="34" charset="0"/>
              <a:cs typeface="Consolas" panose="020B0609020204030204" pitchFamily="49" charset="0"/>
            </a:endParaRPr>
          </a:p>
          <a:p>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 Display the simulation file</a:t>
            </a:r>
            <a:endParaRPr lang="en-US" sz="1350" dirty="0">
              <a:latin typeface="Consolas" panose="020B0609020204030204" pitchFamily="49" charset="0"/>
              <a:ea typeface="Calibri" panose="020F0502020204030204" pitchFamily="34" charset="0"/>
              <a:cs typeface="Consolas" panose="020B0609020204030204" pitchFamily="49" charset="0"/>
            </a:endParaRPr>
          </a:p>
          <a:p>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 For each record in the input dataset (identified by id and time), </a:t>
            </a:r>
            <a:endParaRPr lang="en-US" sz="1350" dirty="0">
              <a:latin typeface="Consolas" panose="020B0609020204030204" pitchFamily="49" charset="0"/>
              <a:ea typeface="Calibri" panose="020F0502020204030204" pitchFamily="34" charset="0"/>
              <a:cs typeface="Consolas" panose="020B0609020204030204" pitchFamily="49" charset="0"/>
            </a:endParaRPr>
          </a:p>
          <a:p>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   there will be </a:t>
            </a:r>
            <a:r>
              <a:rPr lang="en-US" sz="1050" dirty="0" err="1">
                <a:solidFill>
                  <a:srgbClr val="1F497D"/>
                </a:solidFill>
                <a:latin typeface="Consolas" panose="020B0609020204030204" pitchFamily="49" charset="0"/>
                <a:ea typeface="Calibri" panose="020F0502020204030204" pitchFamily="34" charset="0"/>
                <a:cs typeface="Consolas" panose="020B0609020204030204" pitchFamily="49" charset="0"/>
              </a:rPr>
              <a:t>nrep</a:t>
            </a:r>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 (here, 200) simulations, identified by rep=1, 2, ..., </a:t>
            </a:r>
            <a:r>
              <a:rPr lang="en-US" sz="1050" dirty="0" err="1">
                <a:solidFill>
                  <a:srgbClr val="1F497D"/>
                </a:solidFill>
                <a:latin typeface="Consolas" panose="020B0609020204030204" pitchFamily="49" charset="0"/>
                <a:ea typeface="Calibri" panose="020F0502020204030204" pitchFamily="34" charset="0"/>
                <a:cs typeface="Consolas" panose="020B0609020204030204" pitchFamily="49" charset="0"/>
              </a:rPr>
              <a:t>nrep</a:t>
            </a:r>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 </a:t>
            </a:r>
            <a:endParaRPr lang="en-US" sz="1350" dirty="0">
              <a:latin typeface="Consolas" panose="020B0609020204030204" pitchFamily="49" charset="0"/>
              <a:ea typeface="Calibri" panose="020F0502020204030204" pitchFamily="34" charset="0"/>
              <a:cs typeface="Consolas" panose="020B0609020204030204" pitchFamily="49" charset="0"/>
            </a:endParaRPr>
          </a:p>
          <a:p>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head(</a:t>
            </a:r>
            <a:r>
              <a:rPr lang="en-US" sz="1050" dirty="0" err="1">
                <a:solidFill>
                  <a:srgbClr val="1F497D"/>
                </a:solidFill>
                <a:latin typeface="Consolas" panose="020B0609020204030204" pitchFamily="49" charset="0"/>
                <a:ea typeface="Calibri" panose="020F0502020204030204" pitchFamily="34" charset="0"/>
                <a:cs typeface="Consolas" panose="020B0609020204030204" pitchFamily="49" charset="0"/>
              </a:rPr>
              <a:t>mysim</a:t>
            </a:r>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a:t>
            </a:r>
            <a:endParaRPr lang="en-US" sz="1350" dirty="0">
              <a:latin typeface="Consolas" panose="020B0609020204030204" pitchFamily="49" charset="0"/>
              <a:ea typeface="Calibri" panose="020F0502020204030204" pitchFamily="34" charset="0"/>
              <a:cs typeface="Consolas" panose="020B0609020204030204" pitchFamily="49" charset="0"/>
            </a:endParaRPr>
          </a:p>
        </p:txBody>
      </p:sp>
      <p:sp>
        <p:nvSpPr>
          <p:cNvPr id="3" name="Footer Placeholder 2"/>
          <p:cNvSpPr>
            <a:spLocks noGrp="1"/>
          </p:cNvSpPr>
          <p:nvPr>
            <p:ph type="ftr" sz="quarter" idx="10"/>
          </p:nvPr>
        </p:nvSpPr>
        <p:spPr/>
        <p:txBody>
          <a:bodyPr/>
          <a:lstStyle/>
          <a:p>
            <a:r>
              <a:rPr lang="en-US"/>
              <a:t>ggPMX</a:t>
            </a:r>
            <a:endParaRPr lang="en-US" dirty="0"/>
          </a:p>
        </p:txBody>
      </p:sp>
      <p:sp>
        <p:nvSpPr>
          <p:cNvPr id="2" name="Slide Number Placeholder 1"/>
          <p:cNvSpPr>
            <a:spLocks noGrp="1"/>
          </p:cNvSpPr>
          <p:nvPr>
            <p:ph type="sldNum" sz="quarter" idx="11"/>
          </p:nvPr>
        </p:nvSpPr>
        <p:spPr/>
        <p:txBody>
          <a:bodyPr/>
          <a:lstStyle/>
          <a:p>
            <a:fld id="{47547CF9-5B10-D24F-A8D7-45A9778164F7}" type="slidenum">
              <a:rPr lang="uk-UA" smtClean="0"/>
              <a:pPr/>
              <a:t>64</a:t>
            </a:fld>
            <a:endParaRPr lang="uk-UA" dirty="0"/>
          </a:p>
        </p:txBody>
      </p:sp>
    </p:spTree>
    <p:extLst>
      <p:ext uri="{BB962C8B-B14F-4D97-AF65-F5344CB8AC3E}">
        <p14:creationId xmlns:p14="http://schemas.microsoft.com/office/powerpoint/2010/main" val="9639386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BLOQ</a:t>
            </a:r>
          </a:p>
        </p:txBody>
      </p:sp>
      <p:sp>
        <p:nvSpPr>
          <p:cNvPr id="4" name="Footer Placeholder 3"/>
          <p:cNvSpPr>
            <a:spLocks noGrp="1"/>
          </p:cNvSpPr>
          <p:nvPr>
            <p:ph type="ftr" sz="quarter" idx="10"/>
          </p:nvPr>
        </p:nvSpPr>
        <p:spPr/>
        <p:txBody>
          <a:bodyPr/>
          <a:lstStyle/>
          <a:p>
            <a:r>
              <a:rPr lang="en-US"/>
              <a:t>ggPMX</a:t>
            </a:r>
            <a:endParaRPr lang="en-US"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65</a:t>
            </a:fld>
            <a:endParaRPr lang="uk-UA" dirty="0"/>
          </a:p>
        </p:txBody>
      </p:sp>
      <p:sp>
        <p:nvSpPr>
          <p:cNvPr id="7" name="Content Placeholder 2"/>
          <p:cNvSpPr txBox="1">
            <a:spLocks/>
          </p:cNvSpPr>
          <p:nvPr/>
        </p:nvSpPr>
        <p:spPr>
          <a:xfrm>
            <a:off x="457200" y="800100"/>
            <a:ext cx="4229100" cy="3726180"/>
          </a:xfrm>
          <a:prstGeom prst="rect">
            <a:avLst/>
          </a:prstGeom>
        </p:spPr>
        <p:txBody>
          <a:bodyPr>
            <a:normAutofit/>
          </a:bodyPr>
          <a:lstStyle>
            <a:lvl1pPr marL="228600" indent="-228600" algn="l" defTabSz="914400" rtl="0" eaLnBrk="1" latinLnBrk="0" hangingPunct="1">
              <a:spcBef>
                <a:spcPts val="900"/>
              </a:spcBef>
              <a:buClrTx/>
              <a:buSzPct val="100000"/>
              <a:buFont typeface="Wingdings" charset="2"/>
              <a:buChar char="§"/>
              <a:tabLst>
                <a:tab pos="3998913" algn="r"/>
                <a:tab pos="8229600" algn="r"/>
              </a:tabLst>
              <a:defRPr sz="1800" b="0" i="0" kern="1200" spc="0" baseline="0">
                <a:solidFill>
                  <a:schemeClr val="tx1"/>
                </a:solidFill>
                <a:latin typeface="+mn-lt"/>
                <a:ea typeface="+mn-ea"/>
                <a:cs typeface="+mn-cs"/>
              </a:defRPr>
            </a:lvl1pPr>
            <a:lvl2pPr marL="4572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2pPr>
            <a:lvl3pPr marL="6858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3pPr>
            <a:lvl4pPr marL="9144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4pPr>
            <a:lvl5pPr marL="11430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450"/>
              </a:spcAft>
              <a:buFont typeface="Wingdings" charset="2"/>
              <a:buNone/>
            </a:pPr>
            <a:r>
              <a:rPr lang="en-US" sz="1500" dirty="0">
                <a:cs typeface="Consolas" panose="020B0609020204030204" pitchFamily="49" charset="0"/>
              </a:rPr>
              <a:t>Create controller with BLOQ data (BLQ column in input dataset):</a:t>
            </a:r>
          </a:p>
          <a:p>
            <a:pPr marL="0" indent="0">
              <a:spcAft>
                <a:spcPts val="450"/>
              </a:spcAft>
              <a:buFont typeface="Wingdings" charset="2"/>
              <a:buNone/>
            </a:pPr>
            <a:endParaRPr lang="en-US" sz="1500" u="sng" dirty="0">
              <a:cs typeface="Consolas" panose="020B0609020204030204" pitchFamily="49" charset="0"/>
            </a:endParaRPr>
          </a:p>
          <a:p>
            <a:pPr marL="0" indent="0">
              <a:spcAft>
                <a:spcPts val="450"/>
              </a:spcAft>
              <a:buFont typeface="Wingdings" charset="2"/>
              <a:buNone/>
            </a:pPr>
            <a:endParaRPr lang="en-US" sz="1500" u="sng" dirty="0">
              <a:cs typeface="Consolas" panose="020B0609020204030204" pitchFamily="49" charset="0"/>
            </a:endParaRPr>
          </a:p>
          <a:p>
            <a:pPr marL="0" indent="0">
              <a:spcAft>
                <a:spcPts val="450"/>
              </a:spcAft>
              <a:buFont typeface="Wingdings" charset="2"/>
              <a:buNone/>
            </a:pPr>
            <a:endParaRPr lang="en-US" sz="1500" u="sng" dirty="0">
              <a:cs typeface="Consolas" panose="020B0609020204030204" pitchFamily="49" charset="0"/>
            </a:endParaRPr>
          </a:p>
          <a:p>
            <a:pPr marL="0" indent="0">
              <a:spcAft>
                <a:spcPts val="450"/>
              </a:spcAft>
              <a:buFont typeface="Wingdings" charset="2"/>
              <a:buNone/>
            </a:pPr>
            <a:r>
              <a:rPr lang="en-US" sz="1500" dirty="0">
                <a:cs typeface="Consolas" panose="020B0609020204030204" pitchFamily="49" charset="0"/>
              </a:rPr>
              <a:t>For more details, see BLOQ vignette: </a:t>
            </a:r>
          </a:p>
        </p:txBody>
      </p:sp>
      <p:sp>
        <p:nvSpPr>
          <p:cNvPr id="8" name="Rectangle 7"/>
          <p:cNvSpPr/>
          <p:nvPr/>
        </p:nvSpPr>
        <p:spPr>
          <a:xfrm>
            <a:off x="525133" y="1428750"/>
            <a:ext cx="4427867" cy="923330"/>
          </a:xfrm>
          <a:prstGeom prst="rect">
            <a:avLst/>
          </a:prstGeom>
          <a:solidFill>
            <a:schemeClr val="accent4">
              <a:lumMod val="20000"/>
              <a:lumOff val="80000"/>
            </a:schemeClr>
          </a:solidFill>
        </p:spPr>
        <p:txBody>
          <a:bodyPr wrap="square">
            <a:spAutoFit/>
          </a:bodyPr>
          <a:lstStyle/>
          <a:p>
            <a:r>
              <a:rPr lang="en-US" sz="1350" dirty="0" err="1">
                <a:latin typeface="Consolas" panose="020B0609020204030204" pitchFamily="49" charset="0"/>
                <a:cs typeface="Consolas" panose="020B0609020204030204" pitchFamily="49" charset="0"/>
              </a:rPr>
              <a:t>ctr</a:t>
            </a:r>
            <a:r>
              <a:rPr lang="en-US" sz="1350" dirty="0">
                <a:latin typeface="Consolas" panose="020B0609020204030204" pitchFamily="49" charset="0"/>
                <a:cs typeface="Consolas" panose="020B0609020204030204" pitchFamily="49" charset="0"/>
              </a:rPr>
              <a:t> &lt;- </a:t>
            </a:r>
            <a:r>
              <a:rPr lang="en-US" sz="1350" dirty="0" err="1">
                <a:latin typeface="Consolas" panose="020B0609020204030204" pitchFamily="49" charset="0"/>
                <a:cs typeface="Consolas" panose="020B0609020204030204" pitchFamily="49" charset="0"/>
              </a:rPr>
              <a:t>pmx_mlxtran</a:t>
            </a:r>
            <a:r>
              <a:rPr lang="en-US" sz="1350" dirty="0">
                <a:latin typeface="Consolas" panose="020B0609020204030204" pitchFamily="49" charset="0"/>
                <a:cs typeface="Consolas" panose="020B0609020204030204" pitchFamily="49" charset="0"/>
              </a:rPr>
              <a:t>(</a:t>
            </a:r>
            <a:r>
              <a:rPr lang="en-US" sz="1350" dirty="0" err="1">
                <a:latin typeface="Consolas" panose="020B0609020204030204" pitchFamily="49" charset="0"/>
                <a:cs typeface="Consolas" panose="020B0609020204030204" pitchFamily="49" charset="0"/>
              </a:rPr>
              <a:t>file_name</a:t>
            </a:r>
            <a:r>
              <a:rPr lang="en-US" sz="1350" dirty="0">
                <a:latin typeface="Consolas" panose="020B0609020204030204" pitchFamily="49" charset="0"/>
                <a:cs typeface="Consolas" panose="020B0609020204030204" pitchFamily="49" charset="0"/>
              </a:rPr>
              <a:t>=</a:t>
            </a:r>
            <a:r>
              <a:rPr lang="en-US" sz="1350" dirty="0" err="1">
                <a:latin typeface="Consolas" panose="020B0609020204030204" pitchFamily="49" charset="0"/>
                <a:cs typeface="Consolas" panose="020B0609020204030204" pitchFamily="49" charset="0"/>
              </a:rPr>
              <a:t>mlx_file</a:t>
            </a:r>
            <a:r>
              <a:rPr lang="en-US" sz="1350" dirty="0">
                <a:latin typeface="Consolas" panose="020B0609020204030204" pitchFamily="49" charset="0"/>
                <a:cs typeface="Consolas" panose="020B0609020204030204" pitchFamily="49" charset="0"/>
              </a:rPr>
              <a:t>, </a:t>
            </a:r>
            <a:r>
              <a:rPr lang="en-US" sz="1350" dirty="0" err="1">
                <a:latin typeface="Consolas" panose="020B0609020204030204" pitchFamily="49" charset="0"/>
                <a:cs typeface="Consolas" panose="020B0609020204030204" pitchFamily="49" charset="0"/>
              </a:rPr>
              <a:t>bloq</a:t>
            </a:r>
            <a:r>
              <a:rPr lang="en-US" sz="1350" dirty="0">
                <a:latin typeface="Consolas" panose="020B0609020204030204" pitchFamily="49" charset="0"/>
                <a:cs typeface="Consolas" panose="020B0609020204030204" pitchFamily="49" charset="0"/>
              </a:rPr>
              <a:t> = </a:t>
            </a:r>
            <a:r>
              <a:rPr lang="en-US" sz="1350" dirty="0" err="1">
                <a:latin typeface="Consolas" panose="020B0609020204030204" pitchFamily="49" charset="0"/>
                <a:cs typeface="Consolas" panose="020B0609020204030204" pitchFamily="49" charset="0"/>
              </a:rPr>
              <a:t>pmx_bloq</a:t>
            </a:r>
            <a:r>
              <a:rPr lang="en-US" sz="1350" dirty="0">
                <a:latin typeface="Consolas" panose="020B0609020204030204" pitchFamily="49" charset="0"/>
                <a:cs typeface="Consolas" panose="020B0609020204030204" pitchFamily="49" charset="0"/>
              </a:rPr>
              <a:t>(</a:t>
            </a:r>
            <a:r>
              <a:rPr lang="en-US" sz="1350" dirty="0" err="1">
                <a:latin typeface="Consolas" panose="020B0609020204030204" pitchFamily="49" charset="0"/>
                <a:cs typeface="Consolas" panose="020B0609020204030204" pitchFamily="49" charset="0"/>
              </a:rPr>
              <a:t>cens</a:t>
            </a:r>
            <a:r>
              <a:rPr lang="en-US" sz="1350" dirty="0">
                <a:latin typeface="Consolas" panose="020B0609020204030204" pitchFamily="49" charset="0"/>
                <a:cs typeface="Consolas" panose="020B0609020204030204" pitchFamily="49" charset="0"/>
              </a:rPr>
              <a:t> = “BLQ"))</a:t>
            </a:r>
          </a:p>
          <a:p>
            <a:endParaRPr lang="en-US" sz="1350" dirty="0">
              <a:latin typeface="Consolas" panose="020B0609020204030204" pitchFamily="49" charset="0"/>
              <a:cs typeface="Consolas" panose="020B0609020204030204" pitchFamily="49" charset="0"/>
            </a:endParaRPr>
          </a:p>
          <a:p>
            <a:r>
              <a:rPr lang="en-US" sz="1350" dirty="0" err="1">
                <a:cs typeface="Consolas" panose="020B0609020204030204" pitchFamily="49" charset="0"/>
              </a:rPr>
              <a:t>ctr</a:t>
            </a:r>
            <a:r>
              <a:rPr lang="en-US" sz="1350" dirty="0">
                <a:cs typeface="Consolas" panose="020B0609020204030204" pitchFamily="49" charset="0"/>
              </a:rPr>
              <a:t> %&gt;% </a:t>
            </a:r>
            <a:r>
              <a:rPr lang="en-US" sz="1350" dirty="0" err="1">
                <a:cs typeface="Consolas" panose="020B0609020204030204" pitchFamily="49" charset="0"/>
              </a:rPr>
              <a:t>pmx_plot_individual</a:t>
            </a:r>
            <a:r>
              <a:rPr lang="en-US" sz="1350" dirty="0">
                <a:cs typeface="Consolas" panose="020B0609020204030204" pitchFamily="49" charset="0"/>
              </a:rPr>
              <a:t>()</a:t>
            </a:r>
          </a:p>
        </p:txBody>
      </p:sp>
      <p:pic>
        <p:nvPicPr>
          <p:cNvPr id="10" name="Picture 9"/>
          <p:cNvPicPr>
            <a:picLocks noChangeAspect="1"/>
          </p:cNvPicPr>
          <p:nvPr/>
        </p:nvPicPr>
        <p:blipFill>
          <a:blip r:embed="rId3"/>
          <a:stretch>
            <a:fillRect/>
          </a:stretch>
        </p:blipFill>
        <p:spPr>
          <a:xfrm>
            <a:off x="5215380" y="472429"/>
            <a:ext cx="3700020" cy="4447043"/>
          </a:xfrm>
          <a:prstGeom prst="rect">
            <a:avLst/>
          </a:prstGeom>
        </p:spPr>
      </p:pic>
      <p:graphicFrame>
        <p:nvGraphicFramePr>
          <p:cNvPr id="3" name="Object 2"/>
          <p:cNvGraphicFramePr>
            <a:graphicFrameLocks noChangeAspect="1"/>
          </p:cNvGraphicFramePr>
          <p:nvPr>
            <p:extLst>
              <p:ext uri="{D42A27DB-BD31-4B8C-83A1-F6EECF244321}">
                <p14:modId xmlns:p14="http://schemas.microsoft.com/office/powerpoint/2010/main" val="4293051332"/>
              </p:ext>
            </p:extLst>
          </p:nvPr>
        </p:nvGraphicFramePr>
        <p:xfrm>
          <a:off x="1905000" y="2952750"/>
          <a:ext cx="1455166" cy="1882458"/>
        </p:xfrm>
        <a:graphic>
          <a:graphicData uri="http://schemas.openxmlformats.org/presentationml/2006/ole">
            <mc:AlternateContent xmlns:mc="http://schemas.openxmlformats.org/markup-compatibility/2006">
              <mc:Choice xmlns:v="urn:schemas-microsoft-com:vml" Requires="v">
                <p:oleObj spid="_x0000_s4217" name="Acrobat Document" r:id="rId4" imgW="6047280" imgH="7840800" progId="Acrobat.Document.2015">
                  <p:embed/>
                </p:oleObj>
              </mc:Choice>
              <mc:Fallback>
                <p:oleObj name="Acrobat Document" r:id="rId4" imgW="6047280" imgH="7840800" progId="Acrobat.Document.2015">
                  <p:embed/>
                  <p:pic>
                    <p:nvPicPr>
                      <p:cNvPr id="0" name=""/>
                      <p:cNvPicPr/>
                      <p:nvPr/>
                    </p:nvPicPr>
                    <p:blipFill>
                      <a:blip r:embed="rId5"/>
                      <a:stretch>
                        <a:fillRect/>
                      </a:stretch>
                    </p:blipFill>
                    <p:spPr>
                      <a:xfrm>
                        <a:off x="1905000" y="2952750"/>
                        <a:ext cx="1455166" cy="1882458"/>
                      </a:xfrm>
                      <a:prstGeom prst="rect">
                        <a:avLst/>
                      </a:prstGeom>
                    </p:spPr>
                  </p:pic>
                </p:oleObj>
              </mc:Fallback>
            </mc:AlternateContent>
          </a:graphicData>
        </a:graphic>
      </p:graphicFrame>
    </p:spTree>
    <p:extLst>
      <p:ext uri="{BB962C8B-B14F-4D97-AF65-F5344CB8AC3E}">
        <p14:creationId xmlns:p14="http://schemas.microsoft.com/office/powerpoint/2010/main" val="17942934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Shrinkage</a:t>
            </a:r>
          </a:p>
        </p:txBody>
      </p:sp>
      <p:sp>
        <p:nvSpPr>
          <p:cNvPr id="4" name="Footer Placeholder 3"/>
          <p:cNvSpPr>
            <a:spLocks noGrp="1"/>
          </p:cNvSpPr>
          <p:nvPr>
            <p:ph type="ftr" sz="quarter" idx="10"/>
          </p:nvPr>
        </p:nvSpPr>
        <p:spPr/>
        <p:txBody>
          <a:bodyPr/>
          <a:lstStyle/>
          <a:p>
            <a:r>
              <a:rPr lang="en-US"/>
              <a:t>ggPMX</a:t>
            </a:r>
            <a:endParaRPr lang="en-US" dirty="0"/>
          </a:p>
        </p:txBody>
      </p:sp>
      <p:sp>
        <p:nvSpPr>
          <p:cNvPr id="6" name="Rectangle 5"/>
          <p:cNvSpPr/>
          <p:nvPr/>
        </p:nvSpPr>
        <p:spPr>
          <a:xfrm>
            <a:off x="457200" y="1944098"/>
            <a:ext cx="8229600" cy="900246"/>
          </a:xfrm>
          <a:prstGeom prst="rect">
            <a:avLst/>
          </a:prstGeom>
          <a:solidFill>
            <a:schemeClr val="accent4">
              <a:lumMod val="20000"/>
              <a:lumOff val="80000"/>
            </a:schemeClr>
          </a:solidFill>
        </p:spPr>
        <p:txBody>
          <a:bodyPr wrap="square">
            <a:spAutoFit/>
          </a:bodyPr>
          <a:lstStyle/>
          <a:p>
            <a:r>
              <a:rPr lang="en-US" sz="1050" dirty="0" err="1">
                <a:solidFill>
                  <a:srgbClr val="1F497D"/>
                </a:solidFill>
                <a:latin typeface="Consolas" panose="020B0609020204030204" pitchFamily="49" charset="0"/>
                <a:ea typeface="Calibri" panose="020F0502020204030204" pitchFamily="34" charset="0"/>
                <a:cs typeface="Consolas" panose="020B0609020204030204" pitchFamily="49" charset="0"/>
              </a:rPr>
              <a:t>ctr</a:t>
            </a:r>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 %&gt;% </a:t>
            </a:r>
            <a:r>
              <a:rPr lang="en-US" sz="1050" b="1" dirty="0" err="1">
                <a:solidFill>
                  <a:srgbClr val="1F497D"/>
                </a:solidFill>
                <a:latin typeface="Consolas" panose="020B0609020204030204" pitchFamily="49" charset="0"/>
                <a:ea typeface="Calibri" panose="020F0502020204030204" pitchFamily="34" charset="0"/>
                <a:cs typeface="Consolas" panose="020B0609020204030204" pitchFamily="49" charset="0"/>
              </a:rPr>
              <a:t>pmx_comp_shrink</a:t>
            </a:r>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 </a:t>
            </a:r>
          </a:p>
          <a:p>
            <a:r>
              <a:rPr lang="en-US" sz="1050" i="1" dirty="0">
                <a:solidFill>
                  <a:srgbClr val="1F497D"/>
                </a:solidFill>
                <a:latin typeface="Consolas" panose="020B0609020204030204" pitchFamily="49" charset="0"/>
                <a:ea typeface="Calibri" panose="020F0502020204030204" pitchFamily="34" charset="0"/>
                <a:cs typeface="Consolas" panose="020B0609020204030204" pitchFamily="49" charset="0"/>
              </a:rPr>
              <a:t>#&gt;      EFFECT OMEGA   SHRINK     POS </a:t>
            </a:r>
          </a:p>
          <a:p>
            <a:r>
              <a:rPr lang="en-US" sz="1050" i="1" dirty="0">
                <a:solidFill>
                  <a:srgbClr val="1F497D"/>
                </a:solidFill>
                <a:latin typeface="Consolas" panose="020B0609020204030204" pitchFamily="49" charset="0"/>
                <a:ea typeface="Calibri" panose="020F0502020204030204" pitchFamily="34" charset="0"/>
                <a:cs typeface="Consolas" panose="020B0609020204030204" pitchFamily="49" charset="0"/>
              </a:rPr>
              <a:t>#&gt; 1:       Cl 0.22485 0.05793712 0.2934250 </a:t>
            </a:r>
          </a:p>
          <a:p>
            <a:r>
              <a:rPr lang="en-US" sz="1050" i="1" dirty="0">
                <a:solidFill>
                  <a:srgbClr val="1F497D"/>
                </a:solidFill>
                <a:latin typeface="Consolas" panose="020B0609020204030204" pitchFamily="49" charset="0"/>
                <a:ea typeface="Calibri" panose="020F0502020204030204" pitchFamily="34" charset="0"/>
                <a:cs typeface="Consolas" panose="020B0609020204030204" pitchFamily="49" charset="0"/>
              </a:rPr>
              <a:t>#&gt; 2:        V 0.03939 0.76978183 0.0057915 </a:t>
            </a:r>
          </a:p>
          <a:p>
            <a:r>
              <a:rPr lang="en-US" sz="1050" i="1" dirty="0">
                <a:solidFill>
                  <a:srgbClr val="1F497D"/>
                </a:solidFill>
                <a:latin typeface="Consolas" panose="020B0609020204030204" pitchFamily="49" charset="0"/>
                <a:ea typeface="Calibri" panose="020F0502020204030204" pitchFamily="34" charset="0"/>
                <a:cs typeface="Consolas" panose="020B0609020204030204" pitchFamily="49" charset="0"/>
              </a:rPr>
              <a:t>#&gt; 3:       </a:t>
            </a:r>
            <a:r>
              <a:rPr lang="en-US" sz="1050" i="1" dirty="0" err="1">
                <a:solidFill>
                  <a:srgbClr val="1F497D"/>
                </a:solidFill>
                <a:latin typeface="Consolas" panose="020B0609020204030204" pitchFamily="49" charset="0"/>
                <a:ea typeface="Calibri" panose="020F0502020204030204" pitchFamily="34" charset="0"/>
                <a:cs typeface="Consolas" panose="020B0609020204030204" pitchFamily="49" charset="0"/>
              </a:rPr>
              <a:t>ka</a:t>
            </a:r>
            <a:r>
              <a:rPr lang="en-US" sz="1050" i="1" dirty="0">
                <a:solidFill>
                  <a:srgbClr val="1F497D"/>
                </a:solidFill>
                <a:latin typeface="Consolas" panose="020B0609020204030204" pitchFamily="49" charset="0"/>
                <a:ea typeface="Calibri" panose="020F0502020204030204" pitchFamily="34" charset="0"/>
                <a:cs typeface="Consolas" panose="020B0609020204030204" pitchFamily="49" charset="0"/>
              </a:rPr>
              <a:t> 0.10024 0.49240546 0.0810850</a:t>
            </a:r>
          </a:p>
        </p:txBody>
      </p:sp>
      <p:sp>
        <p:nvSpPr>
          <p:cNvPr id="9" name="TextBox 8"/>
          <p:cNvSpPr txBox="1"/>
          <p:nvPr/>
        </p:nvSpPr>
        <p:spPr>
          <a:xfrm>
            <a:off x="419100" y="1020768"/>
            <a:ext cx="8382000" cy="646331"/>
          </a:xfrm>
          <a:prstGeom prst="rect">
            <a:avLst/>
          </a:prstGeom>
          <a:noFill/>
        </p:spPr>
        <p:txBody>
          <a:bodyPr wrap="square" rtlCol="0">
            <a:spAutoFit/>
          </a:bodyPr>
          <a:lstStyle/>
          <a:p>
            <a:pPr algn="just"/>
            <a:r>
              <a:rPr lang="en-US" dirty="0"/>
              <a:t>The shrinkage is a computation within controller data. It might be used to annotate the plots. It can be generated directly from </a:t>
            </a:r>
            <a:r>
              <a:rPr lang="en-US" b="1" dirty="0" err="1"/>
              <a:t>pmx_comp_shrink</a:t>
            </a:r>
            <a:endParaRPr lang="en-US" b="1" dirty="0"/>
          </a:p>
        </p:txBody>
      </p:sp>
      <p:sp>
        <p:nvSpPr>
          <p:cNvPr id="10" name="TextBox 9"/>
          <p:cNvSpPr txBox="1"/>
          <p:nvPr/>
        </p:nvSpPr>
        <p:spPr>
          <a:xfrm>
            <a:off x="422364" y="2916019"/>
            <a:ext cx="8382000" cy="646331"/>
          </a:xfrm>
          <a:prstGeom prst="rect">
            <a:avLst/>
          </a:prstGeom>
          <a:noFill/>
        </p:spPr>
        <p:txBody>
          <a:bodyPr wrap="square" rtlCol="0">
            <a:spAutoFit/>
          </a:bodyPr>
          <a:lstStyle/>
          <a:p>
            <a:pPr algn="just"/>
            <a:r>
              <a:rPr lang="en-US" dirty="0"/>
              <a:t>User can remove shrinkage annotation using </a:t>
            </a:r>
            <a:r>
              <a:rPr lang="en-US" b="1" dirty="0" err="1"/>
              <a:t>is.shrink</a:t>
            </a:r>
            <a:r>
              <a:rPr lang="en-US" dirty="0"/>
              <a:t> option (TRUE in many </a:t>
            </a:r>
            <a:r>
              <a:rPr lang="en-US" dirty="0" err="1"/>
              <a:t>pmx_plot_xx</a:t>
            </a:r>
            <a:r>
              <a:rPr lang="en-US" dirty="0"/>
              <a:t>)</a:t>
            </a:r>
            <a:endParaRPr lang="en-US" b="1" dirty="0"/>
          </a:p>
        </p:txBody>
      </p:sp>
      <p:sp>
        <p:nvSpPr>
          <p:cNvPr id="11" name="Rectangle 10"/>
          <p:cNvSpPr/>
          <p:nvPr/>
        </p:nvSpPr>
        <p:spPr>
          <a:xfrm>
            <a:off x="457200" y="3652704"/>
            <a:ext cx="8229600" cy="253916"/>
          </a:xfrm>
          <a:prstGeom prst="rect">
            <a:avLst/>
          </a:prstGeom>
          <a:solidFill>
            <a:schemeClr val="accent4">
              <a:lumMod val="20000"/>
              <a:lumOff val="80000"/>
            </a:schemeClr>
          </a:solidFill>
        </p:spPr>
        <p:txBody>
          <a:bodyPr wrap="square">
            <a:spAutoFit/>
          </a:bodyPr>
          <a:lstStyle/>
          <a:p>
            <a:r>
              <a:rPr lang="en-US" sz="1050" dirty="0" err="1">
                <a:solidFill>
                  <a:srgbClr val="1F497D"/>
                </a:solidFill>
                <a:latin typeface="Consolas" panose="020B0609020204030204" pitchFamily="49" charset="0"/>
                <a:ea typeface="Calibri" panose="020F0502020204030204" pitchFamily="34" charset="0"/>
                <a:cs typeface="Consolas" panose="020B0609020204030204" pitchFamily="49" charset="0"/>
              </a:rPr>
              <a:t>ctr</a:t>
            </a:r>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 %&gt;% </a:t>
            </a:r>
            <a:r>
              <a:rPr lang="en-US" sz="1050" dirty="0" err="1">
                <a:solidFill>
                  <a:srgbClr val="1F497D"/>
                </a:solidFill>
                <a:latin typeface="Consolas" panose="020B0609020204030204" pitchFamily="49" charset="0"/>
                <a:ea typeface="Calibri" panose="020F0502020204030204" pitchFamily="34" charset="0"/>
                <a:cs typeface="Consolas" panose="020B0609020204030204" pitchFamily="49" charset="0"/>
              </a:rPr>
              <a:t>pmx_plot_eta_box</a:t>
            </a:r>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 </a:t>
            </a:r>
            <a:r>
              <a:rPr lang="en-US" sz="1050" b="1" dirty="0" err="1">
                <a:solidFill>
                  <a:srgbClr val="1F497D"/>
                </a:solidFill>
                <a:latin typeface="Consolas" panose="020B0609020204030204" pitchFamily="49" charset="0"/>
                <a:ea typeface="Calibri" panose="020F0502020204030204" pitchFamily="34" charset="0"/>
                <a:cs typeface="Consolas" panose="020B0609020204030204" pitchFamily="49" charset="0"/>
              </a:rPr>
              <a:t>is.shrink</a:t>
            </a:r>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 = FALSE)</a:t>
            </a:r>
          </a:p>
        </p:txBody>
      </p:sp>
      <p:sp>
        <p:nvSpPr>
          <p:cNvPr id="3" name="Slide Number Placeholder 2"/>
          <p:cNvSpPr>
            <a:spLocks noGrp="1"/>
          </p:cNvSpPr>
          <p:nvPr>
            <p:ph type="sldNum" sz="quarter" idx="11"/>
          </p:nvPr>
        </p:nvSpPr>
        <p:spPr/>
        <p:txBody>
          <a:bodyPr/>
          <a:lstStyle/>
          <a:p>
            <a:fld id="{47547CF9-5B10-D24F-A8D7-45A9778164F7}" type="slidenum">
              <a:rPr lang="uk-UA" smtClean="0"/>
              <a:pPr/>
              <a:t>66</a:t>
            </a:fld>
            <a:endParaRPr lang="uk-UA" dirty="0"/>
          </a:p>
        </p:txBody>
      </p:sp>
    </p:spTree>
    <p:extLst>
      <p:ext uri="{BB962C8B-B14F-4D97-AF65-F5344CB8AC3E}">
        <p14:creationId xmlns:p14="http://schemas.microsoft.com/office/powerpoint/2010/main" val="20217278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15B6097-5D4B-214A-932E-C8FA97779C16}"/>
              </a:ext>
            </a:extLst>
          </p:cNvPr>
          <p:cNvSpPr>
            <a:spLocks noGrp="1"/>
          </p:cNvSpPr>
          <p:nvPr>
            <p:ph type="ftr" sz="quarter" idx="10"/>
          </p:nvPr>
        </p:nvSpPr>
        <p:spPr/>
        <p:txBody>
          <a:bodyPr/>
          <a:lstStyle/>
          <a:p>
            <a:r>
              <a:rPr lang="en-US"/>
              <a:t>ggPMX</a:t>
            </a:r>
            <a:endParaRPr lang="en-US" dirty="0"/>
          </a:p>
        </p:txBody>
      </p:sp>
      <p:sp>
        <p:nvSpPr>
          <p:cNvPr id="5" name="Rectangle 4">
            <a:extLst>
              <a:ext uri="{FF2B5EF4-FFF2-40B4-BE49-F238E27FC236}">
                <a16:creationId xmlns:a16="http://schemas.microsoft.com/office/drawing/2014/main" id="{9EFE3B8D-A8F8-5E47-A410-E8C613D2462C}"/>
              </a:ext>
            </a:extLst>
          </p:cNvPr>
          <p:cNvSpPr/>
          <p:nvPr/>
        </p:nvSpPr>
        <p:spPr>
          <a:xfrm>
            <a:off x="306388" y="1134719"/>
            <a:ext cx="8229600" cy="3416320"/>
          </a:xfrm>
          <a:prstGeom prst="rect">
            <a:avLst/>
          </a:prstGeom>
          <a:solidFill>
            <a:schemeClr val="accent4">
              <a:lumMod val="20000"/>
              <a:lumOff val="80000"/>
            </a:schemeClr>
          </a:solidFill>
        </p:spPr>
        <p:txBody>
          <a:bodyPr wrap="square">
            <a:spAutoFit/>
          </a:bodyPr>
          <a:lstStyle/>
          <a:p>
            <a:r>
              <a:rPr lang="en-US" sz="1200" b="1" dirty="0"/>
              <a:t>library</a:t>
            </a:r>
            <a:r>
              <a:rPr lang="en-US" sz="1200" dirty="0"/>
              <a:t>(</a:t>
            </a:r>
            <a:r>
              <a:rPr lang="en-US" sz="1200" dirty="0" err="1"/>
              <a:t>ggPMX</a:t>
            </a:r>
            <a:r>
              <a:rPr lang="en-US" sz="1200" dirty="0"/>
              <a:t>) </a:t>
            </a:r>
          </a:p>
          <a:p>
            <a:r>
              <a:rPr lang="en-US" sz="1200" b="1" dirty="0"/>
              <a:t>library</a:t>
            </a:r>
            <a:r>
              <a:rPr lang="en-US" sz="1200" dirty="0"/>
              <a:t>(</a:t>
            </a:r>
            <a:r>
              <a:rPr lang="en-US" sz="1200" dirty="0" err="1"/>
              <a:t>nlmixr</a:t>
            </a:r>
            <a:r>
              <a:rPr lang="en-US" sz="1200" dirty="0"/>
              <a:t>)</a:t>
            </a:r>
          </a:p>
          <a:p>
            <a:endParaRPr lang="en-US" sz="1200" dirty="0"/>
          </a:p>
          <a:p>
            <a:endParaRPr lang="en-US" sz="1200" dirty="0">
              <a:solidFill>
                <a:srgbClr val="000000"/>
              </a:solidFill>
              <a:latin typeface="Consolas" panose="020B0609020204030204" pitchFamily="49" charset="0"/>
              <a:cs typeface="Consolas" panose="020B0609020204030204" pitchFamily="49" charset="0"/>
            </a:endParaRPr>
          </a:p>
          <a:p>
            <a:endParaRPr lang="en-US" sz="1200" dirty="0"/>
          </a:p>
          <a:p>
            <a:r>
              <a:rPr lang="en-US" sz="1200" dirty="0" err="1"/>
              <a:t>one.compartment</a:t>
            </a:r>
            <a:r>
              <a:rPr lang="en-US" sz="1200" dirty="0"/>
              <a:t> &lt;- </a:t>
            </a:r>
            <a:r>
              <a:rPr lang="en-US" sz="1200" b="1" dirty="0"/>
              <a:t>function</a:t>
            </a:r>
            <a:r>
              <a:rPr lang="en-US" sz="1200" dirty="0"/>
              <a:t>() { </a:t>
            </a:r>
            <a:r>
              <a:rPr lang="en-US" sz="1200" b="1" dirty="0" err="1"/>
              <a:t>ini</a:t>
            </a:r>
            <a:r>
              <a:rPr lang="en-US" sz="1200" dirty="0"/>
              <a:t>({ </a:t>
            </a:r>
            <a:r>
              <a:rPr lang="en-US" sz="1200" dirty="0" err="1"/>
              <a:t>tka</a:t>
            </a:r>
            <a:r>
              <a:rPr lang="en-US" sz="1200" dirty="0"/>
              <a:t> &lt;- 0.45 </a:t>
            </a:r>
            <a:r>
              <a:rPr lang="en-US" sz="1200" i="1" dirty="0"/>
              <a:t># Log Ka</a:t>
            </a:r>
            <a:r>
              <a:rPr lang="en-US" sz="1200" dirty="0"/>
              <a:t> </a:t>
            </a:r>
            <a:r>
              <a:rPr lang="en-US" sz="1200" dirty="0" err="1"/>
              <a:t>tcl</a:t>
            </a:r>
            <a:r>
              <a:rPr lang="en-US" sz="1200" dirty="0"/>
              <a:t> &lt;- 1 </a:t>
            </a:r>
            <a:r>
              <a:rPr lang="en-US" sz="1200" i="1" dirty="0"/>
              <a:t># Log Cl</a:t>
            </a:r>
            <a:r>
              <a:rPr lang="en-US" sz="1200" dirty="0"/>
              <a:t> tv &lt;- 3.45 </a:t>
            </a:r>
            <a:r>
              <a:rPr lang="en-US" sz="1200" i="1" dirty="0"/>
              <a:t># Log V</a:t>
            </a:r>
            <a:r>
              <a:rPr lang="en-US" sz="1200" dirty="0"/>
              <a:t> </a:t>
            </a:r>
            <a:r>
              <a:rPr lang="en-US" sz="1200" dirty="0" err="1"/>
              <a:t>eta.ka</a:t>
            </a:r>
            <a:r>
              <a:rPr lang="en-US" sz="1200" dirty="0"/>
              <a:t> ~ 0.6 </a:t>
            </a:r>
            <a:r>
              <a:rPr lang="en-US" sz="1200" dirty="0" err="1"/>
              <a:t>eta.cl</a:t>
            </a:r>
            <a:r>
              <a:rPr lang="en-US" sz="1200" dirty="0"/>
              <a:t> ~ 0.3 </a:t>
            </a:r>
            <a:r>
              <a:rPr lang="en-US" sz="1200" dirty="0" err="1"/>
              <a:t>eta.v</a:t>
            </a:r>
            <a:r>
              <a:rPr lang="en-US" sz="1200" dirty="0"/>
              <a:t> ~ 0.1 </a:t>
            </a:r>
            <a:r>
              <a:rPr lang="en-US" sz="1200" dirty="0" err="1"/>
              <a:t>add.sd</a:t>
            </a:r>
            <a:r>
              <a:rPr lang="en-US" sz="1200" dirty="0"/>
              <a:t> &lt;- 0.7 }) </a:t>
            </a:r>
            <a:r>
              <a:rPr lang="en-US" sz="1200" b="1" dirty="0"/>
              <a:t>model</a:t>
            </a:r>
            <a:r>
              <a:rPr lang="en-US" sz="1200" dirty="0"/>
              <a:t>({ ka &lt;- </a:t>
            </a:r>
            <a:r>
              <a:rPr lang="en-US" sz="1200" b="1" dirty="0"/>
              <a:t>exp</a:t>
            </a:r>
            <a:r>
              <a:rPr lang="en-US" sz="1200" dirty="0"/>
              <a:t>(</a:t>
            </a:r>
            <a:r>
              <a:rPr lang="en-US" sz="1200" dirty="0" err="1"/>
              <a:t>tka</a:t>
            </a:r>
            <a:r>
              <a:rPr lang="en-US" sz="1200" dirty="0"/>
              <a:t> + </a:t>
            </a:r>
            <a:r>
              <a:rPr lang="en-US" sz="1200" dirty="0" err="1"/>
              <a:t>eta.ka</a:t>
            </a:r>
            <a:r>
              <a:rPr lang="en-US" sz="1200" dirty="0"/>
              <a:t>) cl &lt;- </a:t>
            </a:r>
            <a:r>
              <a:rPr lang="en-US" sz="1200" b="1" dirty="0"/>
              <a:t>exp</a:t>
            </a:r>
            <a:r>
              <a:rPr lang="en-US" sz="1200" dirty="0"/>
              <a:t>(</a:t>
            </a:r>
            <a:r>
              <a:rPr lang="en-US" sz="1200" dirty="0" err="1"/>
              <a:t>tcl</a:t>
            </a:r>
            <a:r>
              <a:rPr lang="en-US" sz="1200" dirty="0"/>
              <a:t> + </a:t>
            </a:r>
            <a:r>
              <a:rPr lang="en-US" sz="1200" dirty="0" err="1"/>
              <a:t>eta.cl</a:t>
            </a:r>
            <a:r>
              <a:rPr lang="en-US" sz="1200" dirty="0"/>
              <a:t>) v &lt;- </a:t>
            </a:r>
            <a:r>
              <a:rPr lang="en-US" sz="1200" b="1" dirty="0"/>
              <a:t>exp</a:t>
            </a:r>
            <a:r>
              <a:rPr lang="en-US" sz="1200" dirty="0"/>
              <a:t>(tv + </a:t>
            </a:r>
            <a:r>
              <a:rPr lang="en-US" sz="1200" dirty="0" err="1"/>
              <a:t>eta.v</a:t>
            </a:r>
            <a:r>
              <a:rPr lang="en-US" sz="1200" dirty="0"/>
              <a:t>) d/</a:t>
            </a:r>
            <a:r>
              <a:rPr lang="en-US" sz="1200" b="1" dirty="0"/>
              <a:t>dt</a:t>
            </a:r>
            <a:r>
              <a:rPr lang="en-US" sz="1200" dirty="0"/>
              <a:t>(depot) = -ka * depot d/</a:t>
            </a:r>
            <a:r>
              <a:rPr lang="en-US" sz="1200" b="1" dirty="0"/>
              <a:t>dt</a:t>
            </a:r>
            <a:r>
              <a:rPr lang="en-US" sz="1200" dirty="0"/>
              <a:t>(center) = ka * depot - cl / v * center cp = center / v cp ~ </a:t>
            </a:r>
            <a:r>
              <a:rPr lang="en-US" sz="1200" b="1" dirty="0"/>
              <a:t>add</a:t>
            </a:r>
            <a:r>
              <a:rPr lang="en-US" sz="1200" dirty="0"/>
              <a:t>(</a:t>
            </a:r>
            <a:r>
              <a:rPr lang="en-US" sz="1200" dirty="0" err="1"/>
              <a:t>add.sd</a:t>
            </a:r>
            <a:r>
              <a:rPr lang="en-US" sz="1200" dirty="0"/>
              <a:t>) }) }</a:t>
            </a:r>
          </a:p>
          <a:p>
            <a:endParaRPr lang="en-US" sz="1200" dirty="0">
              <a:solidFill>
                <a:srgbClr val="000000"/>
              </a:solidFill>
              <a:latin typeface="Consolas" panose="020B0609020204030204" pitchFamily="49" charset="0"/>
              <a:cs typeface="Consolas" panose="020B0609020204030204" pitchFamily="49" charset="0"/>
            </a:endParaRPr>
          </a:p>
          <a:p>
            <a:endParaRPr lang="en-US" sz="1200" dirty="0">
              <a:solidFill>
                <a:srgbClr val="000000"/>
              </a:solidFill>
              <a:latin typeface="Consolas" panose="020B0609020204030204" pitchFamily="49" charset="0"/>
              <a:cs typeface="Consolas" panose="020B0609020204030204" pitchFamily="49" charset="0"/>
            </a:endParaRPr>
          </a:p>
          <a:p>
            <a:endParaRPr lang="en-US" sz="1200" dirty="0">
              <a:solidFill>
                <a:srgbClr val="000000"/>
              </a:solidFill>
              <a:latin typeface="Consolas" panose="020B0609020204030204" pitchFamily="49" charset="0"/>
              <a:cs typeface="Consolas" panose="020B0609020204030204" pitchFamily="49" charset="0"/>
            </a:endParaRPr>
          </a:p>
          <a:p>
            <a:r>
              <a:rPr lang="en-US" sz="1200" dirty="0">
                <a:solidFill>
                  <a:srgbClr val="000000"/>
                </a:solidFill>
                <a:latin typeface="Consolas" panose="020B0609020204030204" pitchFamily="49" charset="0"/>
                <a:cs typeface="Consolas" panose="020B0609020204030204" pitchFamily="49" charset="0"/>
              </a:rPr>
              <a:t>fit &lt;- nlmixr(</a:t>
            </a:r>
            <a:r>
              <a:rPr lang="en-US" sz="1200" dirty="0" err="1">
                <a:solidFill>
                  <a:srgbClr val="214A88"/>
                </a:solidFill>
                <a:latin typeface="Consolas" panose="020B0609020204030204" pitchFamily="49" charset="0"/>
                <a:cs typeface="Consolas" panose="020B0609020204030204" pitchFamily="49" charset="0"/>
              </a:rPr>
              <a:t>one.compartment</a:t>
            </a:r>
            <a:r>
              <a:rPr lang="en-US" sz="1200" dirty="0">
                <a:solidFill>
                  <a:srgbClr val="000000"/>
                </a:solidFill>
                <a:latin typeface="Consolas" panose="020B0609020204030204" pitchFamily="49" charset="0"/>
                <a:cs typeface="Consolas" panose="020B0609020204030204" pitchFamily="49" charset="0"/>
              </a:rPr>
              <a:t>, </a:t>
            </a:r>
            <a:r>
              <a:rPr lang="en-US" sz="1200" dirty="0" err="1">
                <a:solidFill>
                  <a:srgbClr val="214A88"/>
                </a:solidFill>
                <a:latin typeface="Consolas" panose="020B0609020204030204" pitchFamily="49" charset="0"/>
                <a:cs typeface="Consolas" panose="020B0609020204030204" pitchFamily="49" charset="0"/>
              </a:rPr>
              <a:t>theo_sd</a:t>
            </a:r>
            <a:r>
              <a:rPr lang="en-US" sz="1200" dirty="0">
                <a:solidFill>
                  <a:srgbClr val="000000"/>
                </a:solidFill>
                <a:latin typeface="Consolas" panose="020B0609020204030204" pitchFamily="49" charset="0"/>
                <a:cs typeface="Consolas" panose="020B0609020204030204" pitchFamily="49" charset="0"/>
              </a:rPr>
              <a:t>, </a:t>
            </a:r>
            <a:r>
              <a:rPr lang="en-US" sz="1200" dirty="0" err="1">
                <a:solidFill>
                  <a:srgbClr val="000000"/>
                </a:solidFill>
                <a:latin typeface="Consolas" panose="020B0609020204030204" pitchFamily="49" charset="0"/>
                <a:cs typeface="Consolas" panose="020B0609020204030204" pitchFamily="49" charset="0"/>
              </a:rPr>
              <a:t>est</a:t>
            </a:r>
            <a:r>
              <a:rPr lang="en-US" sz="1200" dirty="0">
                <a:solidFill>
                  <a:srgbClr val="000000"/>
                </a:solidFill>
                <a:latin typeface="Consolas" panose="020B0609020204030204" pitchFamily="49" charset="0"/>
                <a:cs typeface="Consolas" panose="020B0609020204030204" pitchFamily="49" charset="0"/>
              </a:rPr>
              <a:t>=</a:t>
            </a:r>
            <a:r>
              <a:rPr lang="en-US" sz="1200" dirty="0">
                <a:solidFill>
                  <a:srgbClr val="4F9A05"/>
                </a:solidFill>
                <a:latin typeface="Consolas" panose="020B0609020204030204" pitchFamily="49" charset="0"/>
                <a:cs typeface="Consolas" panose="020B0609020204030204" pitchFamily="49" charset="0"/>
              </a:rPr>
              <a:t> "</a:t>
            </a:r>
            <a:r>
              <a:rPr lang="en-US" sz="1200" dirty="0" err="1">
                <a:solidFill>
                  <a:srgbClr val="4F9A05"/>
                </a:solidFill>
                <a:latin typeface="Consolas" panose="020B0609020204030204" pitchFamily="49" charset="0"/>
                <a:cs typeface="Consolas" panose="020B0609020204030204" pitchFamily="49" charset="0"/>
              </a:rPr>
              <a:t>saem</a:t>
            </a:r>
            <a:r>
              <a:rPr lang="en-US" sz="1200" dirty="0">
                <a:solidFill>
                  <a:srgbClr val="4F9A05"/>
                </a:solidFill>
                <a:latin typeface="Consolas" panose="020B0609020204030204" pitchFamily="49" charset="0"/>
                <a:cs typeface="Consolas" panose="020B0609020204030204" pitchFamily="49" charset="0"/>
              </a:rPr>
              <a:t>" ,</a:t>
            </a:r>
            <a:r>
              <a:rPr lang="en-US" sz="1200" dirty="0">
                <a:solidFill>
                  <a:srgbClr val="000000"/>
                </a:solidFill>
                <a:latin typeface="Consolas" panose="020B0609020204030204" pitchFamily="49" charset="0"/>
                <a:cs typeface="Consolas" panose="020B0609020204030204" pitchFamily="49" charset="0"/>
              </a:rPr>
              <a:t>control=list(print=0))</a:t>
            </a:r>
          </a:p>
          <a:p>
            <a:r>
              <a:rPr lang="en-US" sz="1200" dirty="0" err="1">
                <a:solidFill>
                  <a:srgbClr val="000000"/>
                </a:solidFill>
                <a:latin typeface="Consolas" panose="020B0609020204030204" pitchFamily="49" charset="0"/>
                <a:cs typeface="Consolas" panose="020B0609020204030204" pitchFamily="49" charset="0"/>
              </a:rPr>
              <a:t>saveRDS</a:t>
            </a:r>
            <a:r>
              <a:rPr lang="en-US" sz="1200" dirty="0">
                <a:solidFill>
                  <a:srgbClr val="000000"/>
                </a:solidFill>
                <a:latin typeface="Consolas" panose="020B0609020204030204" pitchFamily="49" charset="0"/>
                <a:cs typeface="Consolas" panose="020B0609020204030204" pitchFamily="49" charset="0"/>
              </a:rPr>
              <a:t>(fit,"</a:t>
            </a:r>
            <a:r>
              <a:rPr lang="en-US" sz="1200" dirty="0" err="1">
                <a:solidFill>
                  <a:srgbClr val="000000"/>
                </a:solidFill>
                <a:latin typeface="Consolas" panose="020B0609020204030204" pitchFamily="49" charset="0"/>
                <a:cs typeface="Consolas" panose="020B0609020204030204" pitchFamily="49" charset="0"/>
              </a:rPr>
              <a:t>fit.rds</a:t>
            </a:r>
            <a:r>
              <a:rPr lang="en-US" sz="1200" dirty="0">
                <a:solidFill>
                  <a:srgbClr val="000000"/>
                </a:solidFill>
                <a:latin typeface="Consolas" panose="020B0609020204030204" pitchFamily="49" charset="0"/>
                <a:cs typeface="Consolas" panose="020B0609020204030204" pitchFamily="49" charset="0"/>
              </a:rPr>
              <a:t>")</a:t>
            </a:r>
          </a:p>
          <a:p>
            <a:endParaRPr lang="en-US" sz="1200" dirty="0">
              <a:solidFill>
                <a:srgbClr val="000000"/>
              </a:solidFill>
              <a:latin typeface="Consolas" panose="020B0609020204030204" pitchFamily="49" charset="0"/>
              <a:cs typeface="Consolas" panose="020B0609020204030204" pitchFamily="49" charset="0"/>
            </a:endParaRPr>
          </a:p>
          <a:p>
            <a:endParaRPr lang="en-US" sz="1200" dirty="0">
              <a:solidFill>
                <a:srgbClr val="000000"/>
              </a:solidFill>
              <a:latin typeface="Consolas" panose="020B0609020204030204" pitchFamily="49" charset="0"/>
              <a:cs typeface="Consolas" panose="020B0609020204030204" pitchFamily="49" charset="0"/>
            </a:endParaRPr>
          </a:p>
          <a:p>
            <a:endParaRPr lang="en-US" sz="1200" dirty="0">
              <a:solidFill>
                <a:srgbClr val="000000"/>
              </a:solidFill>
              <a:latin typeface="Consolas" panose="020B0609020204030204" pitchFamily="49" charset="0"/>
              <a:cs typeface="Consolas" panose="020B0609020204030204" pitchFamily="49" charset="0"/>
            </a:endParaRPr>
          </a:p>
          <a:p>
            <a:r>
              <a:rPr lang="en-US" sz="1200" dirty="0">
                <a:solidFill>
                  <a:srgbClr val="000000"/>
                </a:solidFill>
                <a:latin typeface="Consolas" panose="020B0609020204030204" pitchFamily="49" charset="0"/>
                <a:cs typeface="Consolas" panose="020B0609020204030204" pitchFamily="49" charset="0"/>
              </a:rPr>
              <a:t>ctr = </a:t>
            </a:r>
            <a:r>
              <a:rPr lang="en-US" sz="1200" b="1" dirty="0" err="1">
                <a:solidFill>
                  <a:srgbClr val="214A88"/>
                </a:solidFill>
                <a:latin typeface="Consolas" panose="020B0609020204030204" pitchFamily="49" charset="0"/>
                <a:cs typeface="Consolas" panose="020B0609020204030204" pitchFamily="49" charset="0"/>
              </a:rPr>
              <a:t>pmx_nlmxir</a:t>
            </a:r>
            <a:r>
              <a:rPr lang="en-US" sz="1200" dirty="0">
                <a:solidFill>
                  <a:srgbClr val="000000"/>
                </a:solidFill>
                <a:latin typeface="Consolas" panose="020B0609020204030204" pitchFamily="49" charset="0"/>
                <a:cs typeface="Consolas" panose="020B0609020204030204" pitchFamily="49" charset="0"/>
              </a:rPr>
              <a:t>(</a:t>
            </a:r>
            <a:r>
              <a:rPr lang="en-US" sz="1200" dirty="0">
                <a:solidFill>
                  <a:srgbClr val="214A88"/>
                </a:solidFill>
                <a:latin typeface="Consolas" panose="020B0609020204030204" pitchFamily="49" charset="0"/>
                <a:cs typeface="Consolas" panose="020B0609020204030204" pitchFamily="49" charset="0"/>
              </a:rPr>
              <a:t>fit, </a:t>
            </a:r>
            <a:r>
              <a:rPr lang="en-US" sz="1200" dirty="0" err="1">
                <a:solidFill>
                  <a:srgbClr val="214A88"/>
                </a:solidFill>
                <a:latin typeface="Consolas" panose="020B0609020204030204" pitchFamily="49" charset="0"/>
                <a:cs typeface="Consolas" panose="020B0609020204030204" pitchFamily="49" charset="0"/>
              </a:rPr>
              <a:t>vpc</a:t>
            </a:r>
            <a:r>
              <a:rPr lang="en-US" sz="1200" dirty="0">
                <a:solidFill>
                  <a:srgbClr val="214A88"/>
                </a:solidFill>
                <a:latin typeface="Consolas" panose="020B0609020204030204" pitchFamily="49" charset="0"/>
                <a:cs typeface="Consolas" panose="020B0609020204030204" pitchFamily="49" charset="0"/>
              </a:rPr>
              <a:t>=</a:t>
            </a:r>
            <a:r>
              <a:rPr lang="en-US" sz="1200" dirty="0">
                <a:solidFill>
                  <a:srgbClr val="4F9A05"/>
                </a:solidFill>
                <a:latin typeface="Consolas" panose="020B0609020204030204" pitchFamily="49" charset="0"/>
                <a:cs typeface="Consolas" panose="020B0609020204030204" pitchFamily="49" charset="0"/>
              </a:rPr>
              <a:t> FALSE</a:t>
            </a:r>
            <a:r>
              <a:rPr lang="en-US" sz="1200" dirty="0">
                <a:solidFill>
                  <a:srgbClr val="000000"/>
                </a:solidFill>
                <a:latin typeface="Consolas" panose="020B0609020204030204" pitchFamily="49" charset="0"/>
                <a:cs typeface="Consolas" panose="020B0609020204030204" pitchFamily="49" charset="0"/>
              </a:rPr>
              <a:t>)</a:t>
            </a:r>
          </a:p>
          <a:p>
            <a:endParaRPr lang="en-US" sz="1200" dirty="0">
              <a:solidFill>
                <a:srgbClr val="000000"/>
              </a:solidFill>
              <a:latin typeface="Consolas" panose="020B0609020204030204" pitchFamily="49" charset="0"/>
              <a:cs typeface="Consolas" panose="020B0609020204030204" pitchFamily="49" charset="0"/>
            </a:endParaRPr>
          </a:p>
        </p:txBody>
      </p:sp>
      <p:sp>
        <p:nvSpPr>
          <p:cNvPr id="6" name="Title 1">
            <a:extLst>
              <a:ext uri="{FF2B5EF4-FFF2-40B4-BE49-F238E27FC236}">
                <a16:creationId xmlns:a16="http://schemas.microsoft.com/office/drawing/2014/main" id="{FFF0893E-0D67-CC45-BF74-A0254AE63DC0}"/>
              </a:ext>
            </a:extLst>
          </p:cNvPr>
          <p:cNvSpPr>
            <a:spLocks noGrp="1"/>
          </p:cNvSpPr>
          <p:nvPr>
            <p:ph type="title"/>
          </p:nvPr>
        </p:nvSpPr>
        <p:spPr>
          <a:xfrm>
            <a:off x="457200" y="342900"/>
            <a:ext cx="8229600" cy="960919"/>
          </a:xfrm>
        </p:spPr>
        <p:txBody>
          <a:bodyPr/>
          <a:lstStyle/>
          <a:p>
            <a:r>
              <a:rPr lang="en-US" dirty="0"/>
              <a:t>Controller creation - Single endpoint</a:t>
            </a:r>
            <a:br>
              <a:rPr lang="en-US" dirty="0"/>
            </a:br>
            <a:r>
              <a:rPr lang="en-US" sz="2000" dirty="0" err="1">
                <a:solidFill>
                  <a:schemeClr val="accent2"/>
                </a:solidFill>
              </a:rPr>
              <a:t>nlmixr</a:t>
            </a:r>
            <a:r>
              <a:rPr lang="en-US" sz="2000" dirty="0">
                <a:solidFill>
                  <a:schemeClr val="accent2"/>
                </a:solidFill>
              </a:rPr>
              <a:t> (1/2)</a:t>
            </a:r>
            <a:endParaRPr lang="en-US" dirty="0">
              <a:solidFill>
                <a:schemeClr val="accent2"/>
              </a:solidFill>
            </a:endParaRPr>
          </a:p>
        </p:txBody>
      </p:sp>
      <p:sp>
        <p:nvSpPr>
          <p:cNvPr id="7" name="Rectangle 6">
            <a:extLst>
              <a:ext uri="{FF2B5EF4-FFF2-40B4-BE49-F238E27FC236}">
                <a16:creationId xmlns:a16="http://schemas.microsoft.com/office/drawing/2014/main" id="{F9FE040E-4A7E-9143-93C1-37FD61617F01}"/>
              </a:ext>
            </a:extLst>
          </p:cNvPr>
          <p:cNvSpPr/>
          <p:nvPr/>
        </p:nvSpPr>
        <p:spPr>
          <a:xfrm>
            <a:off x="405088" y="1546815"/>
            <a:ext cx="4495800"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dirty="0"/>
              <a:t>#Define the one compartmental model for </a:t>
            </a:r>
            <a:r>
              <a:rPr lang="en-US" sz="1600" dirty="0" err="1"/>
              <a:t>nlmixr</a:t>
            </a:r>
            <a:endParaRPr lang="en-US" sz="1600" dirty="0"/>
          </a:p>
        </p:txBody>
      </p:sp>
      <p:sp>
        <p:nvSpPr>
          <p:cNvPr id="8" name="Rectangle 7">
            <a:extLst>
              <a:ext uri="{FF2B5EF4-FFF2-40B4-BE49-F238E27FC236}">
                <a16:creationId xmlns:a16="http://schemas.microsoft.com/office/drawing/2014/main" id="{7052A852-F737-B341-9BE0-9ED29078CC29}"/>
              </a:ext>
            </a:extLst>
          </p:cNvPr>
          <p:cNvSpPr/>
          <p:nvPr/>
        </p:nvSpPr>
        <p:spPr>
          <a:xfrm>
            <a:off x="363538" y="2698972"/>
            <a:ext cx="8115300"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dirty="0">
                <a:solidFill>
                  <a:schemeClr val="bg1"/>
                </a:solidFill>
                <a:latin typeface="Consolas" panose="020B0609020204030204" pitchFamily="49" charset="0"/>
                <a:cs typeface="Consolas" panose="020B0609020204030204" pitchFamily="49" charset="0"/>
              </a:rPr>
              <a:t>#Use </a:t>
            </a:r>
            <a:r>
              <a:rPr lang="en-US" sz="1600" dirty="0" err="1">
                <a:solidFill>
                  <a:schemeClr val="bg1"/>
                </a:solidFill>
                <a:latin typeface="Consolas" panose="020B0609020204030204" pitchFamily="49" charset="0"/>
                <a:cs typeface="Consolas" panose="020B0609020204030204" pitchFamily="49" charset="0"/>
              </a:rPr>
              <a:t>nlmixr</a:t>
            </a:r>
            <a:r>
              <a:rPr lang="en-US" sz="1600" dirty="0">
                <a:solidFill>
                  <a:schemeClr val="bg1"/>
                </a:solidFill>
                <a:latin typeface="Consolas" panose="020B0609020204030204" pitchFamily="49" charset="0"/>
                <a:cs typeface="Consolas" panose="020B0609020204030204" pitchFamily="49" charset="0"/>
              </a:rPr>
              <a:t> to estimate the parameters of the one compartmental model</a:t>
            </a:r>
          </a:p>
        </p:txBody>
      </p:sp>
      <p:sp>
        <p:nvSpPr>
          <p:cNvPr id="9" name="Rectangle 8">
            <a:extLst>
              <a:ext uri="{FF2B5EF4-FFF2-40B4-BE49-F238E27FC236}">
                <a16:creationId xmlns:a16="http://schemas.microsoft.com/office/drawing/2014/main" id="{91E53860-19CE-BC45-82B1-ACA958909F38}"/>
              </a:ext>
            </a:extLst>
          </p:cNvPr>
          <p:cNvSpPr/>
          <p:nvPr/>
        </p:nvSpPr>
        <p:spPr>
          <a:xfrm>
            <a:off x="327978" y="3618722"/>
            <a:ext cx="4114800"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dirty="0">
                <a:solidFill>
                  <a:schemeClr val="bg1"/>
                </a:solidFill>
                <a:latin typeface="Consolas" panose="020B0609020204030204" pitchFamily="49" charset="0"/>
                <a:cs typeface="Consolas" panose="020B0609020204030204" pitchFamily="49" charset="0"/>
              </a:rPr>
              <a:t>#Create the controller function</a:t>
            </a:r>
          </a:p>
          <a:p>
            <a:endParaRPr lang="en-US" sz="1600" dirty="0">
              <a:solidFill>
                <a:schemeClr val="bg1"/>
              </a:solidFill>
              <a:latin typeface="Consolas" panose="020B0609020204030204" pitchFamily="49" charset="0"/>
              <a:cs typeface="Consolas" panose="020B0609020204030204" pitchFamily="49" charset="0"/>
            </a:endParaRPr>
          </a:p>
        </p:txBody>
      </p:sp>
      <p:sp>
        <p:nvSpPr>
          <p:cNvPr id="2" name="Slide Number Placeholder 1"/>
          <p:cNvSpPr>
            <a:spLocks noGrp="1"/>
          </p:cNvSpPr>
          <p:nvPr>
            <p:ph type="sldNum" sz="quarter" idx="11"/>
          </p:nvPr>
        </p:nvSpPr>
        <p:spPr/>
        <p:txBody>
          <a:bodyPr/>
          <a:lstStyle/>
          <a:p>
            <a:fld id="{47547CF9-5B10-D24F-A8D7-45A9778164F7}" type="slidenum">
              <a:rPr lang="uk-UA" smtClean="0"/>
              <a:pPr/>
              <a:t>67</a:t>
            </a:fld>
            <a:endParaRPr lang="uk-UA" dirty="0"/>
          </a:p>
        </p:txBody>
      </p:sp>
    </p:spTree>
    <p:extLst>
      <p:ext uri="{BB962C8B-B14F-4D97-AF65-F5344CB8AC3E}">
        <p14:creationId xmlns:p14="http://schemas.microsoft.com/office/powerpoint/2010/main" val="39402820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15B6097-5D4B-214A-932E-C8FA97779C16}"/>
              </a:ext>
            </a:extLst>
          </p:cNvPr>
          <p:cNvSpPr>
            <a:spLocks noGrp="1"/>
          </p:cNvSpPr>
          <p:nvPr>
            <p:ph type="ftr" sz="quarter" idx="10"/>
          </p:nvPr>
        </p:nvSpPr>
        <p:spPr/>
        <p:txBody>
          <a:bodyPr/>
          <a:lstStyle/>
          <a:p>
            <a:r>
              <a:rPr lang="en-US"/>
              <a:t>ggPMX</a:t>
            </a:r>
            <a:endParaRPr lang="en-US" dirty="0"/>
          </a:p>
        </p:txBody>
      </p:sp>
      <p:sp>
        <p:nvSpPr>
          <p:cNvPr id="5" name="Rectangle 4">
            <a:extLst>
              <a:ext uri="{FF2B5EF4-FFF2-40B4-BE49-F238E27FC236}">
                <a16:creationId xmlns:a16="http://schemas.microsoft.com/office/drawing/2014/main" id="{9EFE3B8D-A8F8-5E47-A410-E8C613D2462C}"/>
              </a:ext>
            </a:extLst>
          </p:cNvPr>
          <p:cNvSpPr/>
          <p:nvPr/>
        </p:nvSpPr>
        <p:spPr>
          <a:xfrm>
            <a:off x="306388" y="1134719"/>
            <a:ext cx="8229600" cy="3416320"/>
          </a:xfrm>
          <a:prstGeom prst="rect">
            <a:avLst/>
          </a:prstGeom>
          <a:solidFill>
            <a:schemeClr val="accent4">
              <a:lumMod val="20000"/>
              <a:lumOff val="80000"/>
            </a:schemeClr>
          </a:solidFill>
        </p:spPr>
        <p:txBody>
          <a:bodyPr wrap="square">
            <a:spAutoFit/>
          </a:bodyPr>
          <a:lstStyle/>
          <a:p>
            <a:endParaRPr lang="en-US" sz="1200" dirty="0"/>
          </a:p>
          <a:p>
            <a:endParaRPr lang="en-US" sz="1200" dirty="0">
              <a:solidFill>
                <a:srgbClr val="000000"/>
              </a:solidFill>
              <a:latin typeface="Consolas" panose="020B0609020204030204" pitchFamily="49" charset="0"/>
              <a:cs typeface="Consolas" panose="020B0609020204030204" pitchFamily="49" charset="0"/>
            </a:endParaRPr>
          </a:p>
          <a:p>
            <a:endParaRPr lang="en-US" sz="1400" dirty="0"/>
          </a:p>
          <a:p>
            <a:r>
              <a:rPr lang="en-US" sz="1400" dirty="0"/>
              <a:t>fit &lt;- </a:t>
            </a:r>
            <a:r>
              <a:rPr lang="en-US" sz="1400" b="1" dirty="0" err="1"/>
              <a:t>readRDS</a:t>
            </a:r>
            <a:r>
              <a:rPr lang="en-US" sz="1400" dirty="0"/>
              <a:t>("</a:t>
            </a:r>
            <a:r>
              <a:rPr lang="en-US" sz="1400" dirty="0" err="1"/>
              <a:t>fit.rds</a:t>
            </a:r>
            <a:r>
              <a:rPr lang="en-US" sz="1400" dirty="0"/>
              <a:t>") </a:t>
            </a:r>
          </a:p>
          <a:p>
            <a:r>
              <a:rPr lang="en-US" sz="1400" b="1" dirty="0"/>
              <a:t>print</a:t>
            </a:r>
            <a:r>
              <a:rPr lang="en-US" sz="1400" dirty="0"/>
              <a:t>(fit)</a:t>
            </a:r>
            <a:endParaRPr lang="en-US" sz="1400" dirty="0">
              <a:solidFill>
                <a:srgbClr val="000000"/>
              </a:solidFill>
              <a:latin typeface="Consolas" panose="020B0609020204030204" pitchFamily="49" charset="0"/>
              <a:cs typeface="Consolas" panose="020B0609020204030204" pitchFamily="49" charset="0"/>
            </a:endParaRPr>
          </a:p>
          <a:p>
            <a:endParaRPr lang="en-US" sz="1200" dirty="0">
              <a:solidFill>
                <a:srgbClr val="000000"/>
              </a:solidFill>
              <a:latin typeface="Consolas" panose="020B0609020204030204" pitchFamily="49" charset="0"/>
              <a:cs typeface="Consolas" panose="020B0609020204030204" pitchFamily="49" charset="0"/>
            </a:endParaRPr>
          </a:p>
          <a:p>
            <a:endParaRPr lang="en-US" sz="1200" dirty="0">
              <a:solidFill>
                <a:srgbClr val="000000"/>
              </a:solidFill>
              <a:latin typeface="Consolas" panose="020B0609020204030204" pitchFamily="49" charset="0"/>
              <a:cs typeface="Consolas" panose="020B0609020204030204" pitchFamily="49" charset="0"/>
            </a:endParaRPr>
          </a:p>
          <a:p>
            <a:endParaRPr lang="en-US" sz="1200" dirty="0">
              <a:solidFill>
                <a:srgbClr val="000000"/>
              </a:solidFill>
              <a:latin typeface="Consolas" panose="020B0609020204030204" pitchFamily="49" charset="0"/>
              <a:cs typeface="Consolas" panose="020B0609020204030204" pitchFamily="49" charset="0"/>
            </a:endParaRPr>
          </a:p>
          <a:p>
            <a:endParaRPr lang="en-US" sz="1200" dirty="0">
              <a:solidFill>
                <a:srgbClr val="000000"/>
              </a:solidFill>
              <a:latin typeface="Consolas" panose="020B0609020204030204" pitchFamily="49" charset="0"/>
              <a:cs typeface="Consolas" panose="020B0609020204030204" pitchFamily="49" charset="0"/>
            </a:endParaRPr>
          </a:p>
          <a:p>
            <a:r>
              <a:rPr lang="en-US" sz="1200" dirty="0"/>
              <a:t>fit </a:t>
            </a:r>
            <a:r>
              <a:rPr lang="en-US" sz="1200" dirty="0">
                <a:solidFill>
                  <a:srgbClr val="666666"/>
                </a:solidFill>
              </a:rPr>
              <a:t>%&gt;%</a:t>
            </a:r>
            <a:r>
              <a:rPr lang="en-US" sz="1200" dirty="0"/>
              <a:t> </a:t>
            </a:r>
            <a:r>
              <a:rPr lang="en-US" sz="1200" b="1" dirty="0" err="1">
                <a:solidFill>
                  <a:srgbClr val="007020"/>
                </a:solidFill>
              </a:rPr>
              <a:t>pmx_nlmixr</a:t>
            </a:r>
            <a:r>
              <a:rPr lang="en-US" sz="1200" dirty="0"/>
              <a:t>(</a:t>
            </a:r>
            <a:r>
              <a:rPr lang="en-US" sz="1200" dirty="0" err="1">
                <a:solidFill>
                  <a:srgbClr val="902000"/>
                </a:solidFill>
              </a:rPr>
              <a:t>vpc</a:t>
            </a:r>
            <a:r>
              <a:rPr lang="en-US" sz="1200" dirty="0">
                <a:solidFill>
                  <a:srgbClr val="902000"/>
                </a:solidFill>
              </a:rPr>
              <a:t> =</a:t>
            </a:r>
            <a:r>
              <a:rPr lang="en-US" sz="1200" dirty="0"/>
              <a:t> </a:t>
            </a:r>
            <a:r>
              <a:rPr lang="en-US" sz="1200" dirty="0">
                <a:solidFill>
                  <a:srgbClr val="007020"/>
                </a:solidFill>
              </a:rPr>
              <a:t>FALSE</a:t>
            </a:r>
            <a:r>
              <a:rPr lang="en-US" sz="1200" dirty="0"/>
              <a:t>) -&gt;</a:t>
            </a:r>
            <a:r>
              <a:rPr lang="en-US" sz="1200" i="1" dirty="0">
                <a:solidFill>
                  <a:srgbClr val="60A0B0"/>
                </a:solidFill>
              </a:rPr>
              <a:t>.</a:t>
            </a:r>
            <a:r>
              <a:rPr lang="en-US" sz="1200" dirty="0"/>
              <a:t> ctr</a:t>
            </a:r>
          </a:p>
          <a:p>
            <a:endParaRPr lang="en-US" sz="1200" dirty="0">
              <a:solidFill>
                <a:srgbClr val="000000"/>
              </a:solidFill>
              <a:latin typeface="Consolas" panose="020B0609020204030204" pitchFamily="49" charset="0"/>
              <a:cs typeface="Consolas" panose="020B0609020204030204" pitchFamily="49" charset="0"/>
            </a:endParaRPr>
          </a:p>
          <a:p>
            <a:endParaRPr lang="en-US" sz="1200" dirty="0">
              <a:solidFill>
                <a:srgbClr val="000000"/>
              </a:solidFill>
              <a:latin typeface="Consolas" panose="020B0609020204030204" pitchFamily="49" charset="0"/>
              <a:cs typeface="Consolas" panose="020B0609020204030204" pitchFamily="49" charset="0"/>
            </a:endParaRPr>
          </a:p>
          <a:p>
            <a:endParaRPr lang="en-US" sz="1200" dirty="0">
              <a:solidFill>
                <a:srgbClr val="000000"/>
              </a:solidFill>
              <a:latin typeface="Consolas" panose="020B0609020204030204" pitchFamily="49" charset="0"/>
              <a:cs typeface="Consolas" panose="020B0609020204030204" pitchFamily="49" charset="0"/>
            </a:endParaRPr>
          </a:p>
          <a:p>
            <a:endParaRPr lang="en-US" sz="1200" dirty="0">
              <a:solidFill>
                <a:srgbClr val="000000"/>
              </a:solidFill>
              <a:latin typeface="Consolas" panose="020B0609020204030204" pitchFamily="49" charset="0"/>
              <a:cs typeface="Consolas" panose="020B0609020204030204" pitchFamily="49" charset="0"/>
            </a:endParaRPr>
          </a:p>
          <a:p>
            <a:r>
              <a:rPr lang="en-US" sz="1200" dirty="0"/>
              <a:t>ctr </a:t>
            </a:r>
            <a:r>
              <a:rPr lang="en-US" sz="1200" dirty="0">
                <a:solidFill>
                  <a:srgbClr val="666666"/>
                </a:solidFill>
              </a:rPr>
              <a:t>%&gt;%</a:t>
            </a:r>
            <a:r>
              <a:rPr lang="en-US" sz="1200" dirty="0">
                <a:solidFill>
                  <a:srgbClr val="4070A0"/>
                </a:solidFill>
              </a:rPr>
              <a:t> </a:t>
            </a:r>
            <a:r>
              <a:rPr lang="en-US" sz="1200" dirty="0" err="1"/>
              <a:t>pmx_plot_dv_pred</a:t>
            </a:r>
            <a:endParaRPr lang="en-US" sz="1200" dirty="0">
              <a:solidFill>
                <a:srgbClr val="000000"/>
              </a:solidFill>
              <a:latin typeface="Consolas" panose="020B0609020204030204" pitchFamily="49" charset="0"/>
              <a:cs typeface="Consolas" panose="020B0609020204030204" pitchFamily="49" charset="0"/>
            </a:endParaRPr>
          </a:p>
          <a:p>
            <a:endParaRPr lang="en-US" sz="1200" dirty="0">
              <a:solidFill>
                <a:srgbClr val="000000"/>
              </a:solidFill>
              <a:latin typeface="Consolas" panose="020B0609020204030204" pitchFamily="49" charset="0"/>
              <a:cs typeface="Consolas" panose="020B0609020204030204" pitchFamily="49" charset="0"/>
            </a:endParaRPr>
          </a:p>
          <a:p>
            <a:endParaRPr lang="en-US" sz="1200" dirty="0">
              <a:solidFill>
                <a:srgbClr val="000000"/>
              </a:solidFill>
              <a:latin typeface="Consolas" panose="020B0609020204030204" pitchFamily="49" charset="0"/>
              <a:cs typeface="Consolas" panose="020B0609020204030204" pitchFamily="49" charset="0"/>
            </a:endParaRPr>
          </a:p>
        </p:txBody>
      </p:sp>
      <p:sp>
        <p:nvSpPr>
          <p:cNvPr id="6" name="Title 1">
            <a:extLst>
              <a:ext uri="{FF2B5EF4-FFF2-40B4-BE49-F238E27FC236}">
                <a16:creationId xmlns:a16="http://schemas.microsoft.com/office/drawing/2014/main" id="{FFF0893E-0D67-CC45-BF74-A0254AE63DC0}"/>
              </a:ext>
            </a:extLst>
          </p:cNvPr>
          <p:cNvSpPr>
            <a:spLocks noGrp="1"/>
          </p:cNvSpPr>
          <p:nvPr>
            <p:ph type="title"/>
          </p:nvPr>
        </p:nvSpPr>
        <p:spPr>
          <a:xfrm>
            <a:off x="457200" y="342900"/>
            <a:ext cx="8229600" cy="960919"/>
          </a:xfrm>
        </p:spPr>
        <p:txBody>
          <a:bodyPr/>
          <a:lstStyle/>
          <a:p>
            <a:r>
              <a:rPr lang="en-US" dirty="0"/>
              <a:t>Controller creation - Single endpoint</a:t>
            </a:r>
            <a:br>
              <a:rPr lang="en-US" dirty="0"/>
            </a:br>
            <a:r>
              <a:rPr lang="en-US" sz="2000" dirty="0">
                <a:solidFill>
                  <a:schemeClr val="accent2"/>
                </a:solidFill>
              </a:rPr>
              <a:t>nlmixr (2/2)</a:t>
            </a:r>
            <a:endParaRPr lang="en-US" dirty="0">
              <a:solidFill>
                <a:schemeClr val="accent2"/>
              </a:solidFill>
            </a:endParaRPr>
          </a:p>
        </p:txBody>
      </p:sp>
      <p:sp>
        <p:nvSpPr>
          <p:cNvPr id="7" name="Rectangle 6">
            <a:extLst>
              <a:ext uri="{FF2B5EF4-FFF2-40B4-BE49-F238E27FC236}">
                <a16:creationId xmlns:a16="http://schemas.microsoft.com/office/drawing/2014/main" id="{F9FE040E-4A7E-9143-93C1-37FD61617F01}"/>
              </a:ext>
            </a:extLst>
          </p:cNvPr>
          <p:cNvSpPr/>
          <p:nvPr/>
        </p:nvSpPr>
        <p:spPr>
          <a:xfrm>
            <a:off x="307658" y="1216237"/>
            <a:ext cx="4495800"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dirty="0"/>
              <a:t>#Read the fit function into the system</a:t>
            </a:r>
          </a:p>
        </p:txBody>
      </p:sp>
      <p:sp>
        <p:nvSpPr>
          <p:cNvPr id="8" name="Rectangle 7">
            <a:extLst>
              <a:ext uri="{FF2B5EF4-FFF2-40B4-BE49-F238E27FC236}">
                <a16:creationId xmlns:a16="http://schemas.microsoft.com/office/drawing/2014/main" id="{7052A852-F737-B341-9BE0-9ED29078CC29}"/>
              </a:ext>
            </a:extLst>
          </p:cNvPr>
          <p:cNvSpPr/>
          <p:nvPr/>
        </p:nvSpPr>
        <p:spPr>
          <a:xfrm>
            <a:off x="306388" y="2283473"/>
            <a:ext cx="8115300"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dirty="0">
                <a:solidFill>
                  <a:schemeClr val="bg1"/>
                </a:solidFill>
                <a:latin typeface="Consolas" panose="020B0609020204030204" pitchFamily="49" charset="0"/>
                <a:cs typeface="Consolas" panose="020B0609020204030204" pitchFamily="49" charset="0"/>
              </a:rPr>
              <a:t>#</a:t>
            </a:r>
            <a:r>
              <a:rPr lang="en-US" dirty="0"/>
              <a:t>The </a:t>
            </a:r>
            <a:r>
              <a:rPr lang="en-US" sz="1600" dirty="0"/>
              <a:t>fit</a:t>
            </a:r>
            <a:r>
              <a:rPr lang="en-US" dirty="0"/>
              <a:t> object is a </a:t>
            </a:r>
            <a:r>
              <a:rPr lang="en-US" dirty="0" err="1"/>
              <a:t>nlmixr</a:t>
            </a:r>
            <a:r>
              <a:rPr lang="en-US" dirty="0"/>
              <a:t> fit; You can read it into the </a:t>
            </a:r>
            <a:r>
              <a:rPr lang="en-US" dirty="0" err="1"/>
              <a:t>nlmixr</a:t>
            </a:r>
            <a:r>
              <a:rPr lang="en-US" dirty="0"/>
              <a:t> controller by:</a:t>
            </a:r>
            <a:endParaRPr lang="en-US" sz="1600" dirty="0">
              <a:solidFill>
                <a:schemeClr val="bg1"/>
              </a:solidFill>
              <a:latin typeface="Consolas" panose="020B0609020204030204" pitchFamily="49" charset="0"/>
              <a:cs typeface="Consolas" panose="020B0609020204030204" pitchFamily="49" charset="0"/>
            </a:endParaRPr>
          </a:p>
        </p:txBody>
      </p:sp>
      <p:sp>
        <p:nvSpPr>
          <p:cNvPr id="9" name="Rectangle 8">
            <a:extLst>
              <a:ext uri="{FF2B5EF4-FFF2-40B4-BE49-F238E27FC236}">
                <a16:creationId xmlns:a16="http://schemas.microsoft.com/office/drawing/2014/main" id="{91E53860-19CE-BC45-82B1-ACA958909F38}"/>
              </a:ext>
            </a:extLst>
          </p:cNvPr>
          <p:cNvSpPr/>
          <p:nvPr/>
        </p:nvSpPr>
        <p:spPr>
          <a:xfrm>
            <a:off x="306388" y="3263127"/>
            <a:ext cx="5789612"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dirty="0">
                <a:solidFill>
                  <a:schemeClr val="bg1"/>
                </a:solidFill>
                <a:latin typeface="Consolas" panose="020B0609020204030204" pitchFamily="49" charset="0"/>
                <a:cs typeface="Consolas" panose="020B0609020204030204" pitchFamily="49" charset="0"/>
              </a:rPr>
              <a:t>#Obtain the diagnostic plots as before </a:t>
            </a:r>
          </a:p>
          <a:p>
            <a:endParaRPr lang="en-US" sz="1600" dirty="0">
              <a:solidFill>
                <a:schemeClr val="bg1"/>
              </a:solidFill>
              <a:latin typeface="Consolas" panose="020B0609020204030204" pitchFamily="49" charset="0"/>
              <a:cs typeface="Consolas" panose="020B0609020204030204" pitchFamily="49" charset="0"/>
            </a:endParaRPr>
          </a:p>
        </p:txBody>
      </p:sp>
      <p:sp>
        <p:nvSpPr>
          <p:cNvPr id="2" name="Slide Number Placeholder 1"/>
          <p:cNvSpPr>
            <a:spLocks noGrp="1"/>
          </p:cNvSpPr>
          <p:nvPr>
            <p:ph type="sldNum" sz="quarter" idx="11"/>
          </p:nvPr>
        </p:nvSpPr>
        <p:spPr/>
        <p:txBody>
          <a:bodyPr/>
          <a:lstStyle/>
          <a:p>
            <a:fld id="{47547CF9-5B10-D24F-A8D7-45A9778164F7}" type="slidenum">
              <a:rPr lang="uk-UA" smtClean="0"/>
              <a:pPr/>
              <a:t>68</a:t>
            </a:fld>
            <a:endParaRPr lang="uk-UA" dirty="0"/>
          </a:p>
        </p:txBody>
      </p:sp>
    </p:spTree>
    <p:extLst>
      <p:ext uri="{BB962C8B-B14F-4D97-AF65-F5344CB8AC3E}">
        <p14:creationId xmlns:p14="http://schemas.microsoft.com/office/powerpoint/2010/main" val="38835849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with parameter estimates</a:t>
            </a:r>
          </a:p>
        </p:txBody>
      </p:sp>
      <p:sp>
        <p:nvSpPr>
          <p:cNvPr id="4" name="Footer Placeholder 3"/>
          <p:cNvSpPr>
            <a:spLocks noGrp="1"/>
          </p:cNvSpPr>
          <p:nvPr>
            <p:ph type="ftr" sz="quarter" idx="10"/>
          </p:nvPr>
        </p:nvSpPr>
        <p:spPr/>
        <p:txBody>
          <a:bodyPr/>
          <a:lstStyle/>
          <a:p>
            <a:r>
              <a:rPr lang="en-US"/>
              <a:t>ggPMX</a:t>
            </a:r>
            <a:endParaRPr lang="en-US"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69</a:t>
            </a:fld>
            <a:endParaRPr lang="uk-UA" dirty="0"/>
          </a:p>
        </p:txBody>
      </p:sp>
      <p:sp>
        <p:nvSpPr>
          <p:cNvPr id="6" name="Rectangle 5"/>
          <p:cNvSpPr/>
          <p:nvPr/>
        </p:nvSpPr>
        <p:spPr>
          <a:xfrm>
            <a:off x="525133" y="1428750"/>
            <a:ext cx="4248743" cy="300082"/>
          </a:xfrm>
          <a:prstGeom prst="rect">
            <a:avLst/>
          </a:prstGeom>
          <a:solidFill>
            <a:schemeClr val="accent4">
              <a:lumMod val="20000"/>
              <a:lumOff val="80000"/>
            </a:schemeClr>
          </a:solidFill>
        </p:spPr>
        <p:txBody>
          <a:bodyPr wrap="square">
            <a:spAutoFit/>
          </a:bodyPr>
          <a:lstStyle/>
          <a:p>
            <a:r>
              <a:rPr lang="en-US" sz="1350" dirty="0" err="1">
                <a:latin typeface="Consolas" panose="020B0609020204030204" pitchFamily="49" charset="0"/>
                <a:cs typeface="Consolas" panose="020B0609020204030204" pitchFamily="49" charset="0"/>
              </a:rPr>
              <a:t>param_tab</a:t>
            </a:r>
            <a:r>
              <a:rPr lang="en-US" sz="1350" dirty="0">
                <a:latin typeface="Consolas" panose="020B0609020204030204" pitchFamily="49" charset="0"/>
                <a:cs typeface="Consolas" panose="020B0609020204030204" pitchFamily="49" charset="0"/>
              </a:rPr>
              <a:t> = </a:t>
            </a:r>
            <a:r>
              <a:rPr lang="en-US" sz="1350" dirty="0" err="1">
                <a:latin typeface="Consolas" panose="020B0609020204030204" pitchFamily="49" charset="0"/>
                <a:cs typeface="Consolas" panose="020B0609020204030204" pitchFamily="49" charset="0"/>
              </a:rPr>
              <a:t>ctr</a:t>
            </a:r>
            <a:r>
              <a:rPr lang="en-US" sz="1350" dirty="0">
                <a:latin typeface="Consolas" panose="020B0609020204030204" pitchFamily="49" charset="0"/>
                <a:cs typeface="Consolas" panose="020B0609020204030204" pitchFamily="49" charset="0"/>
              </a:rPr>
              <a:t> %&gt;% </a:t>
            </a:r>
            <a:r>
              <a:rPr lang="en-US" sz="1350" dirty="0" err="1">
                <a:latin typeface="Consolas" panose="020B0609020204030204" pitchFamily="49" charset="0"/>
                <a:cs typeface="Consolas" panose="020B0609020204030204" pitchFamily="49" charset="0"/>
              </a:rPr>
              <a:t>get_data</a:t>
            </a:r>
            <a:r>
              <a:rPr lang="en-US" sz="1350" dirty="0">
                <a:latin typeface="Consolas" panose="020B0609020204030204" pitchFamily="49" charset="0"/>
                <a:cs typeface="Consolas" panose="020B0609020204030204" pitchFamily="49" charset="0"/>
              </a:rPr>
              <a:t>("estimates")</a:t>
            </a:r>
            <a:endParaRPr lang="en-US" sz="1350" dirty="0">
              <a:cs typeface="Consolas" panose="020B0609020204030204" pitchFamily="49" charset="0"/>
            </a:endParaRPr>
          </a:p>
        </p:txBody>
      </p:sp>
      <p:pic>
        <p:nvPicPr>
          <p:cNvPr id="8" name="Picture 7"/>
          <p:cNvPicPr>
            <a:picLocks noChangeAspect="1"/>
          </p:cNvPicPr>
          <p:nvPr/>
        </p:nvPicPr>
        <p:blipFill>
          <a:blip r:embed="rId2"/>
          <a:stretch>
            <a:fillRect/>
          </a:stretch>
        </p:blipFill>
        <p:spPr>
          <a:xfrm>
            <a:off x="525133" y="1880736"/>
            <a:ext cx="4248743" cy="2448267"/>
          </a:xfrm>
          <a:prstGeom prst="rect">
            <a:avLst/>
          </a:prstGeom>
        </p:spPr>
      </p:pic>
    </p:spTree>
    <p:extLst>
      <p:ext uri="{BB962C8B-B14F-4D97-AF65-F5344CB8AC3E}">
        <p14:creationId xmlns:p14="http://schemas.microsoft.com/office/powerpoint/2010/main" val="3858721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Acronyms</a:t>
            </a:r>
          </a:p>
        </p:txBody>
      </p:sp>
      <p:sp>
        <p:nvSpPr>
          <p:cNvPr id="4" name="Footer Placeholder 3"/>
          <p:cNvSpPr>
            <a:spLocks noGrp="1"/>
          </p:cNvSpPr>
          <p:nvPr>
            <p:ph type="ftr" sz="quarter" idx="10"/>
          </p:nvPr>
        </p:nvSpPr>
        <p:spPr/>
        <p:txBody>
          <a:bodyPr/>
          <a:lstStyle/>
          <a:p>
            <a:r>
              <a:rPr lang="en-US"/>
              <a:t>ggPMX</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700978791"/>
              </p:ext>
            </p:extLst>
          </p:nvPr>
        </p:nvGraphicFramePr>
        <p:xfrm>
          <a:off x="2438400" y="895350"/>
          <a:ext cx="4514850" cy="3893820"/>
        </p:xfrm>
        <a:graphic>
          <a:graphicData uri="http://schemas.openxmlformats.org/drawingml/2006/table">
            <a:tbl>
              <a:tblPr firstRow="1" bandRow="1">
                <a:tableStyleId>{BC89EF96-8CEA-46FF-86C4-4CE0E7609802}</a:tableStyleId>
              </a:tblPr>
              <a:tblGrid>
                <a:gridCol w="1142999">
                  <a:extLst>
                    <a:ext uri="{9D8B030D-6E8A-4147-A177-3AD203B41FA5}">
                      <a16:colId xmlns:a16="http://schemas.microsoft.com/office/drawing/2014/main" val="1998025093"/>
                    </a:ext>
                  </a:extLst>
                </a:gridCol>
                <a:gridCol w="3371851">
                  <a:extLst>
                    <a:ext uri="{9D8B030D-6E8A-4147-A177-3AD203B41FA5}">
                      <a16:colId xmlns:a16="http://schemas.microsoft.com/office/drawing/2014/main" val="4265964115"/>
                    </a:ext>
                  </a:extLst>
                </a:gridCol>
              </a:tblGrid>
              <a:tr h="278130">
                <a:tc>
                  <a:txBody>
                    <a:bodyPr/>
                    <a:lstStyle/>
                    <a:p>
                      <a:pPr marL="0" marR="0" algn="just">
                        <a:spcBef>
                          <a:spcPts val="600"/>
                        </a:spcBef>
                        <a:spcAft>
                          <a:spcPts val="0"/>
                        </a:spcAft>
                      </a:pPr>
                      <a:r>
                        <a:rPr lang="en-US" sz="1200" b="0" dirty="0">
                          <a:effectLst/>
                        </a:rPr>
                        <a:t>BLQ</a:t>
                      </a:r>
                      <a:endParaRPr lang="en-US" sz="1200" b="0" dirty="0">
                        <a:effectLst/>
                        <a:latin typeface="Times New Roman" panose="02020603050405020304" pitchFamily="18" charset="0"/>
                        <a:ea typeface="MS Mincho"/>
                      </a:endParaRPr>
                    </a:p>
                  </a:txBody>
                  <a:tcPr marL="50935" marR="50935" marT="0" marB="0"/>
                </a:tc>
                <a:tc>
                  <a:txBody>
                    <a:bodyPr/>
                    <a:lstStyle/>
                    <a:p>
                      <a:pPr marL="0" marR="0" algn="just">
                        <a:spcBef>
                          <a:spcPts val="600"/>
                        </a:spcBef>
                        <a:spcAft>
                          <a:spcPts val="0"/>
                        </a:spcAft>
                      </a:pPr>
                      <a:r>
                        <a:rPr lang="en-US" sz="1200" b="0" dirty="0">
                          <a:effectLst/>
                        </a:rPr>
                        <a:t>Below the limit of quantification </a:t>
                      </a:r>
                      <a:endParaRPr lang="en-US" sz="1200" b="0" dirty="0">
                        <a:effectLst/>
                        <a:latin typeface="Times New Roman" panose="02020603050405020304" pitchFamily="18" charset="0"/>
                        <a:ea typeface="MS Mincho"/>
                      </a:endParaRPr>
                    </a:p>
                  </a:txBody>
                  <a:tcPr marL="50935" marR="50935" marT="0" marB="0"/>
                </a:tc>
                <a:extLst>
                  <a:ext uri="{0D108BD9-81ED-4DB2-BD59-A6C34878D82A}">
                    <a16:rowId xmlns:a16="http://schemas.microsoft.com/office/drawing/2014/main" val="518043910"/>
                  </a:ext>
                </a:extLst>
              </a:tr>
              <a:tr h="278130">
                <a:tc>
                  <a:txBody>
                    <a:bodyPr/>
                    <a:lstStyle/>
                    <a:p>
                      <a:pPr marL="0" marR="0" algn="just">
                        <a:spcBef>
                          <a:spcPts val="600"/>
                        </a:spcBef>
                        <a:spcAft>
                          <a:spcPts val="0"/>
                        </a:spcAft>
                      </a:pPr>
                      <a:r>
                        <a:rPr lang="en-US" sz="1200" dirty="0">
                          <a:effectLst/>
                        </a:rPr>
                        <a:t>DV</a:t>
                      </a:r>
                      <a:endParaRPr lang="en-US" sz="1200" dirty="0">
                        <a:effectLst/>
                        <a:latin typeface="Times New Roman" panose="02020603050405020304" pitchFamily="18" charset="0"/>
                        <a:ea typeface="MS Mincho"/>
                      </a:endParaRPr>
                    </a:p>
                  </a:txBody>
                  <a:tcPr marL="50935" marR="50935" marT="0" marB="0"/>
                </a:tc>
                <a:tc>
                  <a:txBody>
                    <a:bodyPr/>
                    <a:lstStyle/>
                    <a:p>
                      <a:pPr marL="0" marR="0" algn="just">
                        <a:spcBef>
                          <a:spcPts val="600"/>
                        </a:spcBef>
                        <a:spcAft>
                          <a:spcPts val="0"/>
                        </a:spcAft>
                      </a:pPr>
                      <a:r>
                        <a:rPr lang="en-US" sz="1200" dirty="0">
                          <a:effectLst/>
                        </a:rPr>
                        <a:t>Dependent variable</a:t>
                      </a:r>
                      <a:endParaRPr lang="en-US" sz="1200" dirty="0">
                        <a:effectLst/>
                        <a:latin typeface="Times New Roman" panose="02020603050405020304" pitchFamily="18" charset="0"/>
                        <a:ea typeface="MS Mincho"/>
                      </a:endParaRPr>
                    </a:p>
                  </a:txBody>
                  <a:tcPr marL="50935" marR="50935" marT="0" marB="0"/>
                </a:tc>
                <a:extLst>
                  <a:ext uri="{0D108BD9-81ED-4DB2-BD59-A6C34878D82A}">
                    <a16:rowId xmlns:a16="http://schemas.microsoft.com/office/drawing/2014/main" val="2770174648"/>
                  </a:ext>
                </a:extLst>
              </a:tr>
              <a:tr h="278130">
                <a:tc>
                  <a:txBody>
                    <a:bodyPr/>
                    <a:lstStyle/>
                    <a:p>
                      <a:pPr marL="0" marR="0" algn="just">
                        <a:spcBef>
                          <a:spcPts val="600"/>
                        </a:spcBef>
                        <a:spcAft>
                          <a:spcPts val="0"/>
                        </a:spcAft>
                      </a:pPr>
                      <a:r>
                        <a:rPr lang="en-US" sz="1200">
                          <a:effectLst/>
                        </a:rPr>
                        <a:t>ETA</a:t>
                      </a:r>
                      <a:endParaRPr lang="en-US" sz="1200">
                        <a:effectLst/>
                        <a:latin typeface="Times New Roman" panose="02020603050405020304" pitchFamily="18" charset="0"/>
                        <a:ea typeface="MS Mincho"/>
                      </a:endParaRPr>
                    </a:p>
                  </a:txBody>
                  <a:tcPr marL="50935" marR="50935" marT="0" marB="0"/>
                </a:tc>
                <a:tc>
                  <a:txBody>
                    <a:bodyPr/>
                    <a:lstStyle/>
                    <a:p>
                      <a:pPr marL="0" marR="0" algn="just">
                        <a:spcBef>
                          <a:spcPts val="600"/>
                        </a:spcBef>
                        <a:spcAft>
                          <a:spcPts val="0"/>
                        </a:spcAft>
                      </a:pPr>
                      <a:r>
                        <a:rPr lang="en-US" sz="1200" dirty="0">
                          <a:effectLst/>
                        </a:rPr>
                        <a:t>Inter-individual random effect</a:t>
                      </a:r>
                      <a:endParaRPr lang="en-US" sz="1200" dirty="0">
                        <a:effectLst/>
                        <a:latin typeface="Times New Roman" panose="02020603050405020304" pitchFamily="18" charset="0"/>
                        <a:ea typeface="MS Mincho"/>
                      </a:endParaRPr>
                    </a:p>
                  </a:txBody>
                  <a:tcPr marL="50935" marR="50935" marT="0" marB="0"/>
                </a:tc>
                <a:extLst>
                  <a:ext uri="{0D108BD9-81ED-4DB2-BD59-A6C34878D82A}">
                    <a16:rowId xmlns:a16="http://schemas.microsoft.com/office/drawing/2014/main" val="3863290707"/>
                  </a:ext>
                </a:extLst>
              </a:tr>
              <a:tr h="278130">
                <a:tc>
                  <a:txBody>
                    <a:bodyPr/>
                    <a:lstStyle/>
                    <a:p>
                      <a:pPr marL="0" marR="0" algn="just">
                        <a:spcBef>
                          <a:spcPts val="600"/>
                        </a:spcBef>
                        <a:spcAft>
                          <a:spcPts val="0"/>
                        </a:spcAft>
                      </a:pPr>
                      <a:r>
                        <a:rPr lang="en-US" sz="1200">
                          <a:effectLst/>
                        </a:rPr>
                        <a:t>EBE</a:t>
                      </a:r>
                      <a:endParaRPr lang="en-US" sz="1200">
                        <a:effectLst/>
                        <a:latin typeface="Times New Roman" panose="02020603050405020304" pitchFamily="18" charset="0"/>
                        <a:ea typeface="MS Mincho"/>
                      </a:endParaRPr>
                    </a:p>
                  </a:txBody>
                  <a:tcPr marL="50935" marR="50935" marT="0" marB="0"/>
                </a:tc>
                <a:tc>
                  <a:txBody>
                    <a:bodyPr/>
                    <a:lstStyle/>
                    <a:p>
                      <a:pPr marL="0" marR="0" algn="just">
                        <a:spcBef>
                          <a:spcPts val="600"/>
                        </a:spcBef>
                        <a:spcAft>
                          <a:spcPts val="0"/>
                        </a:spcAft>
                      </a:pPr>
                      <a:r>
                        <a:rPr lang="en-US" sz="1200" dirty="0">
                          <a:effectLst/>
                        </a:rPr>
                        <a:t>Empirical Bayes estimate</a:t>
                      </a:r>
                      <a:endParaRPr lang="en-US" sz="1200" dirty="0">
                        <a:effectLst/>
                        <a:latin typeface="Times New Roman" panose="02020603050405020304" pitchFamily="18" charset="0"/>
                        <a:ea typeface="MS Mincho"/>
                      </a:endParaRPr>
                    </a:p>
                  </a:txBody>
                  <a:tcPr marL="50935" marR="50935" marT="0" marB="0"/>
                </a:tc>
                <a:extLst>
                  <a:ext uri="{0D108BD9-81ED-4DB2-BD59-A6C34878D82A}">
                    <a16:rowId xmlns:a16="http://schemas.microsoft.com/office/drawing/2014/main" val="3121617081"/>
                  </a:ext>
                </a:extLst>
              </a:tr>
              <a:tr h="278130">
                <a:tc>
                  <a:txBody>
                    <a:bodyPr/>
                    <a:lstStyle/>
                    <a:p>
                      <a:pPr marL="0" marR="0" algn="just">
                        <a:spcBef>
                          <a:spcPts val="600"/>
                        </a:spcBef>
                        <a:spcAft>
                          <a:spcPts val="0"/>
                        </a:spcAft>
                      </a:pPr>
                      <a:r>
                        <a:rPr lang="en-US" sz="1200" dirty="0">
                          <a:effectLst/>
                        </a:rPr>
                        <a:t>EPRED</a:t>
                      </a:r>
                      <a:endParaRPr lang="en-US" sz="1200" dirty="0">
                        <a:effectLst/>
                        <a:latin typeface="Times New Roman" panose="02020603050405020304" pitchFamily="18" charset="0"/>
                        <a:ea typeface="MS Mincho"/>
                      </a:endParaRPr>
                    </a:p>
                  </a:txBody>
                  <a:tcPr marL="50935" marR="50935" marT="0" marB="0"/>
                </a:tc>
                <a:tc>
                  <a:txBody>
                    <a:bodyPr/>
                    <a:lstStyle/>
                    <a:p>
                      <a:pPr marL="0" marR="0" algn="just">
                        <a:spcBef>
                          <a:spcPts val="600"/>
                        </a:spcBef>
                        <a:spcAft>
                          <a:spcPts val="0"/>
                        </a:spcAft>
                      </a:pPr>
                      <a:r>
                        <a:rPr lang="en-US" sz="1200" dirty="0">
                          <a:effectLst/>
                        </a:rPr>
                        <a:t>Population prediction (expected)</a:t>
                      </a:r>
                      <a:endParaRPr lang="en-US" sz="1200" dirty="0">
                        <a:effectLst/>
                        <a:latin typeface="Times New Roman" panose="02020603050405020304" pitchFamily="18" charset="0"/>
                        <a:ea typeface="MS Mincho"/>
                      </a:endParaRPr>
                    </a:p>
                  </a:txBody>
                  <a:tcPr marL="50935" marR="50935" marT="0" marB="0"/>
                </a:tc>
                <a:extLst>
                  <a:ext uri="{0D108BD9-81ED-4DB2-BD59-A6C34878D82A}">
                    <a16:rowId xmlns:a16="http://schemas.microsoft.com/office/drawing/2014/main" val="3600060844"/>
                  </a:ext>
                </a:extLst>
              </a:tr>
              <a:tr h="278130">
                <a:tc>
                  <a:txBody>
                    <a:bodyPr/>
                    <a:lstStyle/>
                    <a:p>
                      <a:pPr marL="0" marR="0" algn="just">
                        <a:spcBef>
                          <a:spcPts val="600"/>
                        </a:spcBef>
                        <a:spcAft>
                          <a:spcPts val="0"/>
                        </a:spcAft>
                      </a:pPr>
                      <a:r>
                        <a:rPr lang="en-US" sz="1200" kern="1200" dirty="0">
                          <a:solidFill>
                            <a:schemeClr val="tx1"/>
                          </a:solidFill>
                          <a:effectLst/>
                          <a:latin typeface="+mn-lt"/>
                          <a:ea typeface="+mn-ea"/>
                          <a:cs typeface="+mn-cs"/>
                        </a:rPr>
                        <a:t>HA</a:t>
                      </a:r>
                    </a:p>
                  </a:txBody>
                  <a:tcPr marL="50935" marR="50935" marT="0" marB="0"/>
                </a:tc>
                <a:tc>
                  <a:txBody>
                    <a:bodyPr/>
                    <a:lstStyle/>
                    <a:p>
                      <a:pPr marL="0" marR="0" algn="just">
                        <a:spcBef>
                          <a:spcPts val="600"/>
                        </a:spcBef>
                        <a:spcAft>
                          <a:spcPts val="0"/>
                        </a:spcAft>
                      </a:pPr>
                      <a:r>
                        <a:rPr lang="en-US" sz="1200" kern="1200" dirty="0">
                          <a:solidFill>
                            <a:schemeClr val="tx1"/>
                          </a:solidFill>
                          <a:effectLst/>
                          <a:latin typeface="+mn-lt"/>
                          <a:ea typeface="+mn-ea"/>
                          <a:cs typeface="+mn-cs"/>
                        </a:rPr>
                        <a:t>Health Authority</a:t>
                      </a:r>
                    </a:p>
                  </a:txBody>
                  <a:tcPr marL="50935" marR="50935" marT="0" marB="0"/>
                </a:tc>
                <a:extLst>
                  <a:ext uri="{0D108BD9-81ED-4DB2-BD59-A6C34878D82A}">
                    <a16:rowId xmlns:a16="http://schemas.microsoft.com/office/drawing/2014/main" val="983282733"/>
                  </a:ext>
                </a:extLst>
              </a:tr>
              <a:tr h="278130">
                <a:tc>
                  <a:txBody>
                    <a:bodyPr/>
                    <a:lstStyle/>
                    <a:p>
                      <a:pPr marL="0" marR="0" algn="just">
                        <a:spcBef>
                          <a:spcPts val="600"/>
                        </a:spcBef>
                        <a:spcAft>
                          <a:spcPts val="0"/>
                        </a:spcAft>
                      </a:pPr>
                      <a:r>
                        <a:rPr lang="en-US" sz="1200" dirty="0">
                          <a:effectLst/>
                        </a:rPr>
                        <a:t>IIV</a:t>
                      </a:r>
                      <a:endParaRPr lang="en-US" sz="1200" dirty="0">
                        <a:effectLst/>
                        <a:latin typeface="Times New Roman" panose="02020603050405020304" pitchFamily="18" charset="0"/>
                        <a:ea typeface="MS Mincho"/>
                      </a:endParaRPr>
                    </a:p>
                  </a:txBody>
                  <a:tcPr marL="50935" marR="50935" marT="0" marB="0"/>
                </a:tc>
                <a:tc>
                  <a:txBody>
                    <a:bodyPr/>
                    <a:lstStyle/>
                    <a:p>
                      <a:pPr marL="0" marR="0" algn="just">
                        <a:spcBef>
                          <a:spcPts val="600"/>
                        </a:spcBef>
                        <a:spcAft>
                          <a:spcPts val="0"/>
                        </a:spcAft>
                      </a:pPr>
                      <a:r>
                        <a:rPr lang="en-US" sz="1200" dirty="0">
                          <a:effectLst/>
                        </a:rPr>
                        <a:t>Inter-individual variability</a:t>
                      </a:r>
                      <a:endParaRPr lang="en-US" sz="1200" dirty="0">
                        <a:effectLst/>
                        <a:latin typeface="Times New Roman" panose="02020603050405020304" pitchFamily="18" charset="0"/>
                        <a:ea typeface="MS Mincho"/>
                      </a:endParaRPr>
                    </a:p>
                  </a:txBody>
                  <a:tcPr marL="50935" marR="50935" marT="0" marB="0"/>
                </a:tc>
                <a:extLst>
                  <a:ext uri="{0D108BD9-81ED-4DB2-BD59-A6C34878D82A}">
                    <a16:rowId xmlns:a16="http://schemas.microsoft.com/office/drawing/2014/main" val="3079339932"/>
                  </a:ext>
                </a:extLst>
              </a:tr>
              <a:tr h="278130">
                <a:tc>
                  <a:txBody>
                    <a:bodyPr/>
                    <a:lstStyle/>
                    <a:p>
                      <a:pPr marL="0" marR="0" algn="just">
                        <a:spcBef>
                          <a:spcPts val="600"/>
                        </a:spcBef>
                        <a:spcAft>
                          <a:spcPts val="0"/>
                        </a:spcAft>
                      </a:pPr>
                      <a:r>
                        <a:rPr lang="en-US" sz="1200">
                          <a:effectLst/>
                        </a:rPr>
                        <a:t>IPRED</a:t>
                      </a:r>
                      <a:endParaRPr lang="en-US" sz="1200">
                        <a:effectLst/>
                        <a:latin typeface="Times New Roman" panose="02020603050405020304" pitchFamily="18" charset="0"/>
                        <a:ea typeface="MS Mincho"/>
                      </a:endParaRPr>
                    </a:p>
                  </a:txBody>
                  <a:tcPr marL="50935" marR="50935" marT="0" marB="0"/>
                </a:tc>
                <a:tc>
                  <a:txBody>
                    <a:bodyPr/>
                    <a:lstStyle/>
                    <a:p>
                      <a:pPr marL="0" marR="0" algn="just">
                        <a:spcBef>
                          <a:spcPts val="600"/>
                        </a:spcBef>
                        <a:spcAft>
                          <a:spcPts val="0"/>
                        </a:spcAft>
                      </a:pPr>
                      <a:r>
                        <a:rPr lang="en-US" sz="1200" dirty="0">
                          <a:effectLst/>
                        </a:rPr>
                        <a:t>Individual prediction</a:t>
                      </a:r>
                      <a:endParaRPr lang="en-US" sz="1200" dirty="0">
                        <a:effectLst/>
                        <a:latin typeface="Times New Roman" panose="02020603050405020304" pitchFamily="18" charset="0"/>
                        <a:ea typeface="MS Mincho"/>
                      </a:endParaRPr>
                    </a:p>
                  </a:txBody>
                  <a:tcPr marL="50935" marR="50935" marT="0" marB="0"/>
                </a:tc>
                <a:extLst>
                  <a:ext uri="{0D108BD9-81ED-4DB2-BD59-A6C34878D82A}">
                    <a16:rowId xmlns:a16="http://schemas.microsoft.com/office/drawing/2014/main" val="4048217286"/>
                  </a:ext>
                </a:extLst>
              </a:tr>
              <a:tr h="278130">
                <a:tc>
                  <a:txBody>
                    <a:bodyPr/>
                    <a:lstStyle/>
                    <a:p>
                      <a:pPr marL="0" marR="0" algn="just">
                        <a:spcBef>
                          <a:spcPts val="600"/>
                        </a:spcBef>
                        <a:spcAft>
                          <a:spcPts val="0"/>
                        </a:spcAft>
                      </a:pPr>
                      <a:r>
                        <a:rPr lang="en-US" sz="1200" dirty="0">
                          <a:effectLst/>
                        </a:rPr>
                        <a:t>NLME</a:t>
                      </a:r>
                      <a:endParaRPr lang="en-US" sz="1200" dirty="0">
                        <a:effectLst/>
                        <a:latin typeface="Times New Roman" panose="02020603050405020304" pitchFamily="18" charset="0"/>
                        <a:ea typeface="MS Mincho"/>
                      </a:endParaRPr>
                    </a:p>
                  </a:txBody>
                  <a:tcPr marL="50935" marR="50935" marT="0" marB="0"/>
                </a:tc>
                <a:tc>
                  <a:txBody>
                    <a:bodyPr/>
                    <a:lstStyle/>
                    <a:p>
                      <a:pPr marL="0" marR="0" algn="just">
                        <a:spcBef>
                          <a:spcPts val="600"/>
                        </a:spcBef>
                        <a:spcAft>
                          <a:spcPts val="0"/>
                        </a:spcAft>
                      </a:pPr>
                      <a:r>
                        <a:rPr lang="en-US" sz="1200" dirty="0">
                          <a:effectLst/>
                        </a:rPr>
                        <a:t>Nonlinear mixed-effects (model)</a:t>
                      </a:r>
                      <a:endParaRPr lang="en-US" sz="1200" dirty="0">
                        <a:effectLst/>
                        <a:latin typeface="Times New Roman" panose="02020603050405020304" pitchFamily="18" charset="0"/>
                        <a:ea typeface="MS Mincho"/>
                      </a:endParaRPr>
                    </a:p>
                  </a:txBody>
                  <a:tcPr marL="50935" marR="50935" marT="0" marB="0"/>
                </a:tc>
                <a:extLst>
                  <a:ext uri="{0D108BD9-81ED-4DB2-BD59-A6C34878D82A}">
                    <a16:rowId xmlns:a16="http://schemas.microsoft.com/office/drawing/2014/main" val="1212977062"/>
                  </a:ext>
                </a:extLst>
              </a:tr>
              <a:tr h="278130">
                <a:tc>
                  <a:txBody>
                    <a:bodyPr/>
                    <a:lstStyle/>
                    <a:p>
                      <a:pPr marL="0" marR="0" algn="just">
                        <a:spcBef>
                          <a:spcPts val="600"/>
                        </a:spcBef>
                        <a:spcAft>
                          <a:spcPts val="0"/>
                        </a:spcAft>
                      </a:pPr>
                      <a:r>
                        <a:rPr lang="en-US" sz="1200">
                          <a:effectLst/>
                        </a:rPr>
                        <a:t>NPD</a:t>
                      </a:r>
                      <a:endParaRPr lang="en-US" sz="1200">
                        <a:effectLst/>
                        <a:latin typeface="Times New Roman" panose="02020603050405020304" pitchFamily="18" charset="0"/>
                        <a:ea typeface="MS Mincho"/>
                      </a:endParaRPr>
                    </a:p>
                  </a:txBody>
                  <a:tcPr marL="50935" marR="50935" marT="0" marB="0"/>
                </a:tc>
                <a:tc>
                  <a:txBody>
                    <a:bodyPr/>
                    <a:lstStyle/>
                    <a:p>
                      <a:pPr marL="0" marR="0" algn="just">
                        <a:spcBef>
                          <a:spcPts val="600"/>
                        </a:spcBef>
                        <a:spcAft>
                          <a:spcPts val="0"/>
                        </a:spcAft>
                      </a:pPr>
                      <a:r>
                        <a:rPr lang="en-US" sz="1200" dirty="0">
                          <a:effectLst/>
                        </a:rPr>
                        <a:t>Normalized prediction discrepancy</a:t>
                      </a:r>
                      <a:endParaRPr lang="en-US" sz="1200" dirty="0">
                        <a:effectLst/>
                        <a:latin typeface="Times New Roman" panose="02020603050405020304" pitchFamily="18" charset="0"/>
                        <a:ea typeface="MS Mincho"/>
                      </a:endParaRPr>
                    </a:p>
                  </a:txBody>
                  <a:tcPr marL="50935" marR="50935" marT="0" marB="0"/>
                </a:tc>
                <a:extLst>
                  <a:ext uri="{0D108BD9-81ED-4DB2-BD59-A6C34878D82A}">
                    <a16:rowId xmlns:a16="http://schemas.microsoft.com/office/drawing/2014/main" val="2636325959"/>
                  </a:ext>
                </a:extLst>
              </a:tr>
              <a:tr h="278130">
                <a:tc>
                  <a:txBody>
                    <a:bodyPr/>
                    <a:lstStyle/>
                    <a:p>
                      <a:pPr marL="0" marR="0" algn="just">
                        <a:spcBef>
                          <a:spcPts val="600"/>
                        </a:spcBef>
                        <a:spcAft>
                          <a:spcPts val="0"/>
                        </a:spcAft>
                      </a:pPr>
                      <a:r>
                        <a:rPr lang="en-US" sz="1200">
                          <a:effectLst/>
                        </a:rPr>
                        <a:t>NPDE</a:t>
                      </a:r>
                      <a:endParaRPr lang="en-US" sz="1200">
                        <a:effectLst/>
                        <a:latin typeface="Times New Roman" panose="02020603050405020304" pitchFamily="18" charset="0"/>
                        <a:ea typeface="MS Mincho"/>
                      </a:endParaRPr>
                    </a:p>
                  </a:txBody>
                  <a:tcPr marL="50935" marR="50935" marT="0" marB="0"/>
                </a:tc>
                <a:tc>
                  <a:txBody>
                    <a:bodyPr/>
                    <a:lstStyle/>
                    <a:p>
                      <a:pPr marL="0" marR="0" algn="just">
                        <a:spcBef>
                          <a:spcPts val="600"/>
                        </a:spcBef>
                        <a:spcAft>
                          <a:spcPts val="0"/>
                        </a:spcAft>
                      </a:pPr>
                      <a:r>
                        <a:rPr lang="en-US" sz="1200" dirty="0">
                          <a:effectLst/>
                        </a:rPr>
                        <a:t>Normalized prediction distribution error</a:t>
                      </a:r>
                      <a:endParaRPr lang="en-US" sz="1200" dirty="0">
                        <a:effectLst/>
                        <a:latin typeface="Times New Roman" panose="02020603050405020304" pitchFamily="18" charset="0"/>
                        <a:ea typeface="MS Mincho"/>
                      </a:endParaRPr>
                    </a:p>
                  </a:txBody>
                  <a:tcPr marL="50935" marR="50935" marT="0" marB="0"/>
                </a:tc>
                <a:extLst>
                  <a:ext uri="{0D108BD9-81ED-4DB2-BD59-A6C34878D82A}">
                    <a16:rowId xmlns:a16="http://schemas.microsoft.com/office/drawing/2014/main" val="2105345935"/>
                  </a:ext>
                </a:extLst>
              </a:tr>
              <a:tr h="278130">
                <a:tc>
                  <a:txBody>
                    <a:bodyPr/>
                    <a:lstStyle/>
                    <a:p>
                      <a:pPr marL="0" marR="0" algn="just">
                        <a:spcBef>
                          <a:spcPts val="600"/>
                        </a:spcBef>
                        <a:spcAft>
                          <a:spcPts val="0"/>
                        </a:spcAft>
                      </a:pPr>
                      <a:r>
                        <a:rPr lang="en-US" sz="1200" dirty="0">
                          <a:effectLst/>
                        </a:rPr>
                        <a:t>PD</a:t>
                      </a:r>
                      <a:endParaRPr lang="en-US" sz="1200" dirty="0">
                        <a:effectLst/>
                        <a:latin typeface="Times New Roman" panose="02020603050405020304" pitchFamily="18" charset="0"/>
                        <a:ea typeface="MS Mincho"/>
                      </a:endParaRPr>
                    </a:p>
                  </a:txBody>
                  <a:tcPr marL="50935" marR="50935" marT="0" marB="0"/>
                </a:tc>
                <a:tc>
                  <a:txBody>
                    <a:bodyPr/>
                    <a:lstStyle/>
                    <a:p>
                      <a:pPr marL="0" marR="0" algn="just">
                        <a:spcBef>
                          <a:spcPts val="600"/>
                        </a:spcBef>
                        <a:spcAft>
                          <a:spcPts val="0"/>
                        </a:spcAft>
                      </a:pPr>
                      <a:r>
                        <a:rPr lang="en-US" sz="1200" dirty="0">
                          <a:effectLst/>
                        </a:rPr>
                        <a:t>Pharmacodynamics</a:t>
                      </a:r>
                      <a:endParaRPr lang="en-US" sz="1200" dirty="0">
                        <a:effectLst/>
                        <a:latin typeface="Times New Roman" panose="02020603050405020304" pitchFamily="18" charset="0"/>
                        <a:ea typeface="MS Mincho"/>
                      </a:endParaRPr>
                    </a:p>
                  </a:txBody>
                  <a:tcPr marL="50935" marR="50935" marT="0" marB="0"/>
                </a:tc>
                <a:extLst>
                  <a:ext uri="{0D108BD9-81ED-4DB2-BD59-A6C34878D82A}">
                    <a16:rowId xmlns:a16="http://schemas.microsoft.com/office/drawing/2014/main" val="2455189295"/>
                  </a:ext>
                </a:extLst>
              </a:tr>
              <a:tr h="278130">
                <a:tc>
                  <a:txBody>
                    <a:bodyPr/>
                    <a:lstStyle/>
                    <a:p>
                      <a:pPr marL="0" marR="0" algn="just">
                        <a:spcBef>
                          <a:spcPts val="600"/>
                        </a:spcBef>
                        <a:spcAft>
                          <a:spcPts val="0"/>
                        </a:spcAft>
                      </a:pPr>
                      <a:r>
                        <a:rPr lang="en-US" sz="1200">
                          <a:effectLst/>
                        </a:rPr>
                        <a:t>PK</a:t>
                      </a:r>
                      <a:endParaRPr lang="en-US" sz="1200">
                        <a:effectLst/>
                        <a:latin typeface="Times New Roman" panose="02020603050405020304" pitchFamily="18" charset="0"/>
                        <a:ea typeface="MS Mincho"/>
                      </a:endParaRPr>
                    </a:p>
                  </a:txBody>
                  <a:tcPr marL="50935" marR="50935" marT="0" marB="0"/>
                </a:tc>
                <a:tc>
                  <a:txBody>
                    <a:bodyPr/>
                    <a:lstStyle/>
                    <a:p>
                      <a:pPr marL="0" marR="0" algn="just">
                        <a:spcBef>
                          <a:spcPts val="600"/>
                        </a:spcBef>
                        <a:spcAft>
                          <a:spcPts val="0"/>
                        </a:spcAft>
                      </a:pPr>
                      <a:r>
                        <a:rPr lang="en-US" sz="1200" dirty="0">
                          <a:effectLst/>
                        </a:rPr>
                        <a:t>Pharmacokinetics</a:t>
                      </a:r>
                      <a:endParaRPr lang="en-US" sz="1200" dirty="0">
                        <a:effectLst/>
                        <a:latin typeface="Times New Roman" panose="02020603050405020304" pitchFamily="18" charset="0"/>
                        <a:ea typeface="MS Mincho"/>
                      </a:endParaRPr>
                    </a:p>
                  </a:txBody>
                  <a:tcPr marL="50935" marR="50935" marT="0" marB="0"/>
                </a:tc>
                <a:extLst>
                  <a:ext uri="{0D108BD9-81ED-4DB2-BD59-A6C34878D82A}">
                    <a16:rowId xmlns:a16="http://schemas.microsoft.com/office/drawing/2014/main" val="1892705590"/>
                  </a:ext>
                </a:extLst>
              </a:tr>
              <a:tr h="278130">
                <a:tc>
                  <a:txBody>
                    <a:bodyPr/>
                    <a:lstStyle/>
                    <a:p>
                      <a:pPr marL="0" marR="0" algn="just">
                        <a:spcBef>
                          <a:spcPts val="600"/>
                        </a:spcBef>
                        <a:spcAft>
                          <a:spcPts val="0"/>
                        </a:spcAft>
                      </a:pPr>
                      <a:r>
                        <a:rPr lang="en-US" sz="1200" dirty="0">
                          <a:effectLst/>
                        </a:rPr>
                        <a:t>VPC</a:t>
                      </a:r>
                      <a:endParaRPr lang="en-US" sz="1200" dirty="0">
                        <a:effectLst/>
                        <a:latin typeface="Times New Roman" panose="02020603050405020304" pitchFamily="18" charset="0"/>
                        <a:ea typeface="MS Mincho"/>
                      </a:endParaRPr>
                    </a:p>
                  </a:txBody>
                  <a:tcPr marL="50935" marR="50935" marT="0" marB="0"/>
                </a:tc>
                <a:tc>
                  <a:txBody>
                    <a:bodyPr/>
                    <a:lstStyle/>
                    <a:p>
                      <a:pPr marL="0" marR="0" algn="just">
                        <a:spcBef>
                          <a:spcPts val="600"/>
                        </a:spcBef>
                        <a:spcAft>
                          <a:spcPts val="0"/>
                        </a:spcAft>
                      </a:pPr>
                      <a:r>
                        <a:rPr lang="en-US" sz="1200" dirty="0">
                          <a:effectLst/>
                        </a:rPr>
                        <a:t>Visual predictive check</a:t>
                      </a:r>
                      <a:endParaRPr lang="en-US" sz="1200" dirty="0">
                        <a:effectLst/>
                        <a:latin typeface="Times New Roman" panose="02020603050405020304" pitchFamily="18" charset="0"/>
                        <a:ea typeface="MS Mincho"/>
                      </a:endParaRPr>
                    </a:p>
                  </a:txBody>
                  <a:tcPr marL="50935" marR="50935" marT="0" marB="0"/>
                </a:tc>
                <a:extLst>
                  <a:ext uri="{0D108BD9-81ED-4DB2-BD59-A6C34878D82A}">
                    <a16:rowId xmlns:a16="http://schemas.microsoft.com/office/drawing/2014/main" val="938840704"/>
                  </a:ext>
                </a:extLst>
              </a:tr>
            </a:tbl>
          </a:graphicData>
        </a:graphic>
      </p:graphicFrame>
      <p:sp>
        <p:nvSpPr>
          <p:cNvPr id="3" name="Slide Number Placeholder 2"/>
          <p:cNvSpPr>
            <a:spLocks noGrp="1"/>
          </p:cNvSpPr>
          <p:nvPr>
            <p:ph type="sldNum" sz="quarter" idx="11"/>
          </p:nvPr>
        </p:nvSpPr>
        <p:spPr/>
        <p:txBody>
          <a:bodyPr/>
          <a:lstStyle/>
          <a:p>
            <a:fld id="{47547CF9-5B10-D24F-A8D7-45A9778164F7}" type="slidenum">
              <a:rPr lang="uk-UA" smtClean="0"/>
              <a:pPr/>
              <a:t>7</a:t>
            </a:fld>
            <a:endParaRPr lang="uk-UA" dirty="0"/>
          </a:p>
        </p:txBody>
      </p:sp>
    </p:spTree>
    <p:extLst>
      <p:ext uri="{BB962C8B-B14F-4D97-AF65-F5344CB8AC3E}">
        <p14:creationId xmlns:p14="http://schemas.microsoft.com/office/powerpoint/2010/main" val="2467626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Old Slides</a:t>
            </a:r>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285363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0"/>
          </p:nvPr>
        </p:nvSpPr>
        <p:spPr/>
        <p:txBody>
          <a:bodyPr/>
          <a:lstStyle/>
          <a:p>
            <a:r>
              <a:rPr lang="en-US"/>
              <a:t>ggPMX</a:t>
            </a:r>
            <a:endParaRPr lang="en-US" dirty="0"/>
          </a:p>
        </p:txBody>
      </p:sp>
      <p:sp>
        <p:nvSpPr>
          <p:cNvPr id="6" name="Rectangle 5"/>
          <p:cNvSpPr/>
          <p:nvPr/>
        </p:nvSpPr>
        <p:spPr>
          <a:xfrm>
            <a:off x="2190750" y="1593123"/>
            <a:ext cx="6343650" cy="571500"/>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 name="Title 2"/>
          <p:cNvSpPr>
            <a:spLocks noGrp="1"/>
          </p:cNvSpPr>
          <p:nvPr>
            <p:ph type="title"/>
          </p:nvPr>
        </p:nvSpPr>
        <p:spPr/>
        <p:txBody>
          <a:bodyPr>
            <a:normAutofit/>
          </a:bodyPr>
          <a:lstStyle/>
          <a:p>
            <a:r>
              <a:rPr lang="en-US" dirty="0"/>
              <a:t>Residual-based diagnostics</a:t>
            </a:r>
            <a:br>
              <a:rPr lang="en-US" dirty="0"/>
            </a:br>
            <a:r>
              <a:rPr lang="en-US" sz="1200" dirty="0">
                <a:solidFill>
                  <a:schemeClr val="accent1"/>
                </a:solidFill>
                <a:latin typeface="+mn-lt"/>
              </a:rPr>
              <a:t>Normalized Prediction Discrepancies (NPD) plots - Direct evaluation of systematic deviations between model predictions and observations along a horizontal (zero) line</a:t>
            </a:r>
            <a:endParaRPr lang="en-US" sz="1650" i="1" dirty="0">
              <a:solidFill>
                <a:schemeClr val="accent1"/>
              </a:solidFill>
              <a:latin typeface="+mn-lt"/>
            </a:endParaRPr>
          </a:p>
        </p:txBody>
      </p:sp>
      <p:graphicFrame>
        <p:nvGraphicFramePr>
          <p:cNvPr id="12" name="Table 11"/>
          <p:cNvGraphicFramePr>
            <a:graphicFrameLocks noGrp="1"/>
          </p:cNvGraphicFramePr>
          <p:nvPr/>
        </p:nvGraphicFramePr>
        <p:xfrm>
          <a:off x="1066800" y="1159159"/>
          <a:ext cx="7486650" cy="3622391"/>
        </p:xfrm>
        <a:graphic>
          <a:graphicData uri="http://schemas.openxmlformats.org/drawingml/2006/table">
            <a:tbl>
              <a:tblPr>
                <a:tableStyleId>{3B4B98B0-60AC-42C2-AFA5-B58CD77FA1E5}</a:tableStyleId>
              </a:tblPr>
              <a:tblGrid>
                <a:gridCol w="1205478">
                  <a:extLst>
                    <a:ext uri="{9D8B030D-6E8A-4147-A177-3AD203B41FA5}">
                      <a16:colId xmlns:a16="http://schemas.microsoft.com/office/drawing/2014/main" val="3074862411"/>
                    </a:ext>
                  </a:extLst>
                </a:gridCol>
                <a:gridCol w="5139141">
                  <a:extLst>
                    <a:ext uri="{9D8B030D-6E8A-4147-A177-3AD203B41FA5}">
                      <a16:colId xmlns:a16="http://schemas.microsoft.com/office/drawing/2014/main" val="4284234530"/>
                    </a:ext>
                  </a:extLst>
                </a:gridCol>
                <a:gridCol w="697908">
                  <a:extLst>
                    <a:ext uri="{9D8B030D-6E8A-4147-A177-3AD203B41FA5}">
                      <a16:colId xmlns:a16="http://schemas.microsoft.com/office/drawing/2014/main" val="3760856312"/>
                    </a:ext>
                  </a:extLst>
                </a:gridCol>
                <a:gridCol w="444123">
                  <a:extLst>
                    <a:ext uri="{9D8B030D-6E8A-4147-A177-3AD203B41FA5}">
                      <a16:colId xmlns:a16="http://schemas.microsoft.com/office/drawing/2014/main" val="2866000014"/>
                    </a:ext>
                  </a:extLst>
                </a:gridCol>
              </a:tblGrid>
              <a:tr h="432559">
                <a:tc>
                  <a:txBody>
                    <a:bodyPr/>
                    <a:lstStyle/>
                    <a:p>
                      <a:pPr marL="0" marR="0">
                        <a:spcBef>
                          <a:spcPts val="200"/>
                        </a:spcBef>
                        <a:spcAft>
                          <a:spcPts val="100"/>
                        </a:spcAft>
                        <a:tabLst>
                          <a:tab pos="180340" algn="l"/>
                        </a:tabLst>
                      </a:pPr>
                      <a:r>
                        <a:rPr lang="en-US" sz="1100" dirty="0">
                          <a:effectLst/>
                          <a:latin typeface="+mn-lt"/>
                        </a:rPr>
                        <a:t>Section of modeling report</a:t>
                      </a:r>
                      <a:endParaRPr lang="en-US" sz="1100" dirty="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tc>
                  <a:txBody>
                    <a:bodyPr/>
                    <a:lstStyle/>
                    <a:p>
                      <a:pPr marL="0" marR="0">
                        <a:spcBef>
                          <a:spcPts val="200"/>
                        </a:spcBef>
                        <a:spcAft>
                          <a:spcPts val="100"/>
                        </a:spcAft>
                        <a:tabLst>
                          <a:tab pos="180340" algn="l"/>
                        </a:tabLst>
                      </a:pPr>
                      <a:r>
                        <a:rPr lang="en-US" sz="1100" dirty="0">
                          <a:effectLst/>
                          <a:latin typeface="+mn-lt"/>
                        </a:rPr>
                        <a:t>Description</a:t>
                      </a:r>
                      <a:endParaRPr lang="en-US" sz="1100" dirty="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tc>
                  <a:txBody>
                    <a:bodyPr/>
                    <a:lstStyle/>
                    <a:p>
                      <a:pPr marL="0" marR="0" algn="ctr">
                        <a:spcBef>
                          <a:spcPts val="200"/>
                        </a:spcBef>
                        <a:spcAft>
                          <a:spcPts val="100"/>
                        </a:spcAft>
                        <a:tabLst>
                          <a:tab pos="180340" algn="l"/>
                        </a:tabLst>
                      </a:pPr>
                      <a:r>
                        <a:rPr lang="en-US" sz="1100" dirty="0">
                          <a:effectLst/>
                          <a:latin typeface="+mn-lt"/>
                        </a:rPr>
                        <a:t>Novartis</a:t>
                      </a:r>
                      <a:endParaRPr lang="en-US" sz="1100" dirty="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tc>
                  <a:txBody>
                    <a:bodyPr/>
                    <a:lstStyle/>
                    <a:p>
                      <a:pPr marL="0" marR="0" algn="ctr">
                        <a:spcBef>
                          <a:spcPts val="200"/>
                        </a:spcBef>
                        <a:spcAft>
                          <a:spcPts val="100"/>
                        </a:spcAft>
                        <a:tabLst>
                          <a:tab pos="180340" algn="l"/>
                        </a:tabLst>
                      </a:pPr>
                      <a:r>
                        <a:rPr lang="en-US" sz="1100" dirty="0">
                          <a:effectLst/>
                          <a:latin typeface="+mn-lt"/>
                        </a:rPr>
                        <a:t>HA</a:t>
                      </a:r>
                      <a:endParaRPr lang="en-US" sz="1100" dirty="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8040979"/>
                  </a:ext>
                </a:extLst>
              </a:tr>
              <a:tr h="320040">
                <a:tc>
                  <a:txBody>
                    <a:bodyPr/>
                    <a:lstStyle/>
                    <a:p>
                      <a:pPr marL="0" marR="0">
                        <a:spcBef>
                          <a:spcPts val="200"/>
                        </a:spcBef>
                        <a:spcAft>
                          <a:spcPts val="100"/>
                        </a:spcAft>
                        <a:tabLst>
                          <a:tab pos="180340" algn="l"/>
                        </a:tabLst>
                      </a:pPr>
                      <a:r>
                        <a:rPr lang="en-US" sz="1100">
                          <a:effectLst/>
                          <a:latin typeface="+mn-lt"/>
                        </a:rPr>
                        <a:t>Main body</a:t>
                      </a:r>
                      <a:endParaRPr lang="en-US" sz="1100">
                        <a:effectLst/>
                        <a:latin typeface="+mn-lt"/>
                        <a:ea typeface="MS Mincho"/>
                      </a:endParaRPr>
                    </a:p>
                  </a:txBody>
                  <a:tcPr marL="51435" marR="51435" marT="0" marB="0">
                    <a:lnT w="12700" cap="flat" cmpd="sng" algn="ctr">
                      <a:solidFill>
                        <a:schemeClr val="tx1"/>
                      </a:solidFill>
                      <a:prstDash val="solid"/>
                      <a:round/>
                      <a:headEnd type="none" w="med" len="med"/>
                      <a:tailEnd type="none" w="med" len="med"/>
                    </a:lnT>
                  </a:tcPr>
                </a:tc>
                <a:tc>
                  <a:txBody>
                    <a:bodyPr/>
                    <a:lstStyle/>
                    <a:p>
                      <a:pPr marL="0" marR="0">
                        <a:spcBef>
                          <a:spcPts val="200"/>
                        </a:spcBef>
                        <a:spcAft>
                          <a:spcPts val="100"/>
                        </a:spcAft>
                        <a:tabLst>
                          <a:tab pos="180340" algn="l"/>
                        </a:tabLst>
                      </a:pPr>
                      <a:r>
                        <a:rPr lang="en-US" sz="1100">
                          <a:effectLst/>
                          <a:latin typeface="+mn-lt"/>
                        </a:rPr>
                        <a:t>Plot of normalized prediction distribution errors versus population predictions (NPD vs. EPRED)</a:t>
                      </a:r>
                      <a:endParaRPr lang="en-US" sz="1100">
                        <a:effectLst/>
                        <a:latin typeface="+mn-lt"/>
                        <a:ea typeface="MS Mincho"/>
                      </a:endParaRPr>
                    </a:p>
                  </a:txBody>
                  <a:tcPr marL="51435" marR="51435" marT="0" marB="0" anchor="ctr">
                    <a:lnT w="12700" cap="flat" cmpd="sng" algn="ctr">
                      <a:solidFill>
                        <a:schemeClr val="tx1"/>
                      </a:solidFill>
                      <a:prstDash val="solid"/>
                      <a:round/>
                      <a:headEnd type="none" w="med" len="med"/>
                      <a:tailEnd type="none" w="med" len="med"/>
                    </a:lnT>
                  </a:tcP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lnT w="12700" cap="flat" cmpd="sng" algn="ctr">
                      <a:solidFill>
                        <a:schemeClr val="tx1"/>
                      </a:solidFill>
                      <a:prstDash val="solid"/>
                      <a:round/>
                      <a:headEnd type="none" w="med" len="med"/>
                      <a:tailEnd type="none" w="med" len="med"/>
                    </a:lnT>
                  </a:tcPr>
                </a:tc>
                <a:tc>
                  <a:txBody>
                    <a:bodyPr/>
                    <a:lstStyle/>
                    <a:p>
                      <a:pPr marL="0" marR="0" algn="ctr">
                        <a:spcBef>
                          <a:spcPts val="200"/>
                        </a:spcBef>
                        <a:spcAft>
                          <a:spcPts val="100"/>
                        </a:spcAft>
                        <a:tabLst>
                          <a:tab pos="180340" algn="l"/>
                        </a:tabLst>
                      </a:pPr>
                      <a:r>
                        <a:rPr lang="zh-CN" sz="1100" dirty="0">
                          <a:effectLst/>
                          <a:latin typeface="+mn-lt"/>
                        </a:rPr>
                        <a:t>✔</a:t>
                      </a:r>
                      <a:endParaRPr lang="en-US" sz="1100" dirty="0">
                        <a:effectLst/>
                        <a:latin typeface="+mn-lt"/>
                        <a:ea typeface="MS Mincho"/>
                      </a:endParaRPr>
                    </a:p>
                  </a:txBody>
                  <a:tcPr marL="51435" marR="51435"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220359563"/>
                  </a:ext>
                </a:extLst>
              </a:tr>
              <a:tr h="237762">
                <a:tc>
                  <a:txBody>
                    <a:bodyPr/>
                    <a:lstStyle/>
                    <a:p>
                      <a:pPr marL="0" marR="0">
                        <a:spcBef>
                          <a:spcPts val="200"/>
                        </a:spcBef>
                        <a:spcAft>
                          <a:spcPts val="100"/>
                        </a:spcAft>
                        <a:tabLst>
                          <a:tab pos="180340" algn="l"/>
                        </a:tabLst>
                      </a:pPr>
                      <a:r>
                        <a:rPr lang="en-US" sz="1100" dirty="0">
                          <a:effectLst/>
                          <a:latin typeface="+mn-lt"/>
                        </a:rPr>
                        <a:t> </a:t>
                      </a:r>
                      <a:endParaRPr lang="en-US" sz="1100" dirty="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dirty="0">
                          <a:effectLst/>
                          <a:latin typeface="+mn-lt"/>
                        </a:rPr>
                        <a:t>Plot of normalized prediction discrepancies versus time (NPD vs. TIME)</a:t>
                      </a:r>
                      <a:endParaRPr lang="en-US" sz="1100" dirty="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1111174074"/>
                  </a:ext>
                </a:extLst>
              </a:tr>
              <a:tr h="32004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dirty="0">
                          <a:effectLst/>
                          <a:latin typeface="+mn-lt"/>
                        </a:rPr>
                        <a:t>Plot of individual weighted residuals versus individual predictions (IWRES vs. IPRED)</a:t>
                      </a:r>
                      <a:endParaRPr lang="en-US" sz="1100" dirty="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1659220851"/>
                  </a:ext>
                </a:extLst>
              </a:tr>
              <a:tr h="23776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Plot of individual weighted residuals versus time (IWRES vs. TIME)</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2403242034"/>
                  </a:ext>
                </a:extLst>
              </a:tr>
              <a:tr h="16002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Visual predictive check (VPC)</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3147414118"/>
                  </a:ext>
                </a:extLst>
              </a:tr>
              <a:tr h="160020">
                <a:tc>
                  <a:txBody>
                    <a:bodyPr/>
                    <a:lstStyle/>
                    <a:p>
                      <a:pPr marL="0" marR="0">
                        <a:spcBef>
                          <a:spcPts val="200"/>
                        </a:spcBef>
                        <a:spcAft>
                          <a:spcPts val="100"/>
                        </a:spcAft>
                        <a:tabLst>
                          <a:tab pos="180340" algn="l"/>
                        </a:tabLst>
                      </a:pPr>
                      <a:r>
                        <a:rPr lang="en-US" sz="1100">
                          <a:effectLst/>
                          <a:latin typeface="+mn-lt"/>
                        </a:rPr>
                        <a:t>Appendix</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Distribution and quantile-quantile plot of IWRES</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875472946"/>
                  </a:ext>
                </a:extLst>
              </a:tr>
              <a:tr h="32004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Distribution and correlation structure of estimated inter-individual random effects (ETA)</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3363525156"/>
                  </a:ext>
                </a:extLst>
              </a:tr>
              <a:tr h="356644">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dirty="0">
                          <a:effectLst/>
                          <a:latin typeface="+mn-lt"/>
                        </a:rPr>
                        <a:t>Relationships between estimated inter-individual random effects (ETA) and covariates</a:t>
                      </a:r>
                      <a:endParaRPr lang="en-US" sz="1100" dirty="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3631139585"/>
                  </a:ext>
                </a:extLst>
              </a:tr>
              <a:tr h="16002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Plots of observations and model predictions per individual</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84909919"/>
                  </a:ext>
                </a:extLst>
              </a:tr>
              <a:tr h="23776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Plot of observations versus population predictions (DV vs. EPRED)</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en-US" sz="800">
                          <a:effectLst/>
                          <a:latin typeface="+mn-lt"/>
                        </a:rPr>
                        <a:t> </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2762361706"/>
                  </a:ext>
                </a:extLst>
              </a:tr>
              <a:tr h="23776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Plot of observations versus individual predictions (DV vs. IPRED)</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en-US" sz="800">
                          <a:effectLst/>
                          <a:latin typeface="+mn-lt"/>
                        </a:rPr>
                        <a:t> </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1824811878"/>
                  </a:ext>
                </a:extLst>
              </a:tr>
              <a:tr h="348615">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dirty="0">
                          <a:effectLst/>
                          <a:latin typeface="+mn-lt"/>
                        </a:rPr>
                        <a:t>Plot of absolute individual weighted residuals versus individual predictions </a:t>
                      </a:r>
                    </a:p>
                    <a:p>
                      <a:pPr marL="0" marR="0">
                        <a:spcBef>
                          <a:spcPts val="200"/>
                        </a:spcBef>
                        <a:spcAft>
                          <a:spcPts val="100"/>
                        </a:spcAft>
                        <a:tabLst>
                          <a:tab pos="180340" algn="l"/>
                        </a:tabLst>
                      </a:pPr>
                      <a:r>
                        <a:rPr lang="en-US" sz="1100" dirty="0">
                          <a:effectLst/>
                          <a:latin typeface="+mn-lt"/>
                        </a:rPr>
                        <a:t>(|IWRES| vs. IPRED)</a:t>
                      </a:r>
                      <a:endParaRPr lang="en-US" sz="1100" dirty="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dirty="0">
                          <a:effectLst/>
                          <a:latin typeface="+mn-lt"/>
                        </a:rPr>
                        <a:t>✔</a:t>
                      </a:r>
                      <a:endParaRPr lang="en-US" sz="1100" dirty="0">
                        <a:effectLst/>
                        <a:latin typeface="+mn-lt"/>
                        <a:ea typeface="MS Mincho"/>
                      </a:endParaRPr>
                    </a:p>
                  </a:txBody>
                  <a:tcPr marL="51435" marR="51435" marT="0" marB="0"/>
                </a:tc>
                <a:extLst>
                  <a:ext uri="{0D108BD9-81ED-4DB2-BD59-A6C34878D82A}">
                    <a16:rowId xmlns:a16="http://schemas.microsoft.com/office/drawing/2014/main" val="2907465730"/>
                  </a:ext>
                </a:extLst>
              </a:tr>
            </a:tbl>
          </a:graphicData>
        </a:graphic>
      </p:graphicFrame>
      <p:sp>
        <p:nvSpPr>
          <p:cNvPr id="2" name="Slide Number Placeholder 1"/>
          <p:cNvSpPr>
            <a:spLocks noGrp="1"/>
          </p:cNvSpPr>
          <p:nvPr>
            <p:ph type="sldNum" sz="quarter" idx="11"/>
          </p:nvPr>
        </p:nvSpPr>
        <p:spPr/>
        <p:txBody>
          <a:bodyPr/>
          <a:lstStyle/>
          <a:p>
            <a:fld id="{47547CF9-5B10-D24F-A8D7-45A9778164F7}" type="slidenum">
              <a:rPr lang="uk-UA" smtClean="0"/>
              <a:pPr/>
              <a:t>71</a:t>
            </a:fld>
            <a:endParaRPr lang="uk-UA" dirty="0"/>
          </a:p>
        </p:txBody>
      </p:sp>
    </p:spTree>
    <p:extLst>
      <p:ext uri="{BB962C8B-B14F-4D97-AF65-F5344CB8AC3E}">
        <p14:creationId xmlns:p14="http://schemas.microsoft.com/office/powerpoint/2010/main" val="26074668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0"/>
          </p:nvPr>
        </p:nvSpPr>
        <p:spPr/>
        <p:txBody>
          <a:bodyPr/>
          <a:lstStyle/>
          <a:p>
            <a:r>
              <a:rPr lang="en-US"/>
              <a:t>ggPMX</a:t>
            </a:r>
            <a:endParaRPr lang="en-US" dirty="0"/>
          </a:p>
        </p:txBody>
      </p:sp>
      <p:pic>
        <p:nvPicPr>
          <p:cNvPr id="9" name="Picture"/>
          <p:cNvPicPr/>
          <p:nvPr/>
        </p:nvPicPr>
        <p:blipFill>
          <a:blip r:embed="rId3"/>
          <a:stretch>
            <a:fillRect/>
          </a:stretch>
        </p:blipFill>
        <p:spPr bwMode="auto">
          <a:xfrm>
            <a:off x="1223754" y="1600200"/>
            <a:ext cx="3062496" cy="2602148"/>
          </a:xfrm>
          <a:prstGeom prst="rect">
            <a:avLst/>
          </a:prstGeom>
          <a:noFill/>
          <a:ln w="9525">
            <a:noFill/>
            <a:headEnd/>
            <a:tailEnd/>
          </a:ln>
        </p:spPr>
      </p:pic>
      <p:pic>
        <p:nvPicPr>
          <p:cNvPr id="10" name="Picture"/>
          <p:cNvPicPr/>
          <p:nvPr/>
        </p:nvPicPr>
        <p:blipFill>
          <a:blip r:embed="rId4"/>
          <a:stretch>
            <a:fillRect/>
          </a:stretch>
        </p:blipFill>
        <p:spPr bwMode="auto">
          <a:xfrm>
            <a:off x="4400550" y="1600200"/>
            <a:ext cx="3200400" cy="2638425"/>
          </a:xfrm>
          <a:prstGeom prst="rect">
            <a:avLst/>
          </a:prstGeom>
          <a:noFill/>
          <a:ln w="9525">
            <a:noFill/>
            <a:headEnd/>
            <a:tailEnd/>
          </a:ln>
        </p:spPr>
      </p:pic>
      <p:sp>
        <p:nvSpPr>
          <p:cNvPr id="11" name="Title 2"/>
          <p:cNvSpPr>
            <a:spLocks noGrp="1"/>
          </p:cNvSpPr>
          <p:nvPr>
            <p:ph type="title"/>
          </p:nvPr>
        </p:nvSpPr>
        <p:spPr/>
        <p:txBody>
          <a:bodyPr>
            <a:normAutofit/>
          </a:bodyPr>
          <a:lstStyle/>
          <a:p>
            <a:r>
              <a:rPr lang="en-US" dirty="0"/>
              <a:t>Residual-based diagnostics</a:t>
            </a:r>
            <a:br>
              <a:rPr lang="en-US" dirty="0"/>
            </a:br>
            <a:r>
              <a:rPr lang="en-US" sz="1200" dirty="0">
                <a:solidFill>
                  <a:schemeClr val="accent1"/>
                </a:solidFill>
                <a:latin typeface="+mn-lt"/>
              </a:rPr>
              <a:t>Normalized Prediction Discrepancies (NPD) plots - Direct evaluation of systematic deviations between model predictions and observations along a horizontal (zero) line</a:t>
            </a:r>
            <a:endParaRPr lang="en-US" sz="1650" i="1" dirty="0">
              <a:solidFill>
                <a:schemeClr val="accent1"/>
              </a:solidFill>
              <a:latin typeface="+mn-lt"/>
            </a:endParaRPr>
          </a:p>
        </p:txBody>
      </p:sp>
      <p:sp>
        <p:nvSpPr>
          <p:cNvPr id="2" name="Slide Number Placeholder 1"/>
          <p:cNvSpPr>
            <a:spLocks noGrp="1"/>
          </p:cNvSpPr>
          <p:nvPr>
            <p:ph type="sldNum" sz="quarter" idx="11"/>
          </p:nvPr>
        </p:nvSpPr>
        <p:spPr/>
        <p:txBody>
          <a:bodyPr/>
          <a:lstStyle/>
          <a:p>
            <a:fld id="{47547CF9-5B10-D24F-A8D7-45A9778164F7}" type="slidenum">
              <a:rPr lang="uk-UA" smtClean="0"/>
              <a:pPr/>
              <a:t>72</a:t>
            </a:fld>
            <a:endParaRPr lang="uk-UA" dirty="0"/>
          </a:p>
        </p:txBody>
      </p:sp>
    </p:spTree>
    <p:extLst>
      <p:ext uri="{BB962C8B-B14F-4D97-AF65-F5344CB8AC3E}">
        <p14:creationId xmlns:p14="http://schemas.microsoft.com/office/powerpoint/2010/main" val="35711819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0"/>
          </p:nvPr>
        </p:nvSpPr>
        <p:spPr/>
        <p:txBody>
          <a:bodyPr/>
          <a:lstStyle/>
          <a:p>
            <a:r>
              <a:rPr lang="en-US"/>
              <a:t>ggPMX</a:t>
            </a:r>
            <a:endParaRPr lang="en-US" dirty="0"/>
          </a:p>
        </p:txBody>
      </p:sp>
      <p:sp>
        <p:nvSpPr>
          <p:cNvPr id="6" name="Rectangle 5"/>
          <p:cNvSpPr/>
          <p:nvPr/>
        </p:nvSpPr>
        <p:spPr>
          <a:xfrm>
            <a:off x="2276059" y="2180532"/>
            <a:ext cx="6277391" cy="571500"/>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 name="Rectangle 8"/>
          <p:cNvSpPr/>
          <p:nvPr/>
        </p:nvSpPr>
        <p:spPr>
          <a:xfrm>
            <a:off x="2278546" y="4359735"/>
            <a:ext cx="6277391" cy="400050"/>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 name="Rectangle 9"/>
          <p:cNvSpPr/>
          <p:nvPr/>
        </p:nvSpPr>
        <p:spPr>
          <a:xfrm>
            <a:off x="2286000" y="2896149"/>
            <a:ext cx="6277391" cy="228600"/>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 name="Title 1"/>
          <p:cNvSpPr>
            <a:spLocks noGrp="1"/>
          </p:cNvSpPr>
          <p:nvPr>
            <p:ph type="title"/>
          </p:nvPr>
        </p:nvSpPr>
        <p:spPr/>
        <p:txBody>
          <a:bodyPr>
            <a:normAutofit/>
          </a:bodyPr>
          <a:lstStyle/>
          <a:p>
            <a:r>
              <a:rPr lang="en-US" dirty="0">
                <a:solidFill>
                  <a:srgbClr val="000000"/>
                </a:solidFill>
              </a:rPr>
              <a:t>Residual-based diagnostics</a:t>
            </a:r>
            <a:br>
              <a:rPr lang="en-US" dirty="0">
                <a:solidFill>
                  <a:srgbClr val="000000"/>
                </a:solidFill>
              </a:rPr>
            </a:br>
            <a:r>
              <a:rPr lang="en-US" sz="1200" dirty="0">
                <a:solidFill>
                  <a:srgbClr val="023761"/>
                </a:solidFill>
                <a:latin typeface="Arial" panose="020B0604020202020204"/>
              </a:rPr>
              <a:t>Individual Weighted Residual (IWRES)- inform about adequacy of individual predictions and correctness of the residual error model / check distributional assumptions</a:t>
            </a:r>
            <a:endParaRPr lang="en-US" sz="3600" dirty="0"/>
          </a:p>
        </p:txBody>
      </p:sp>
      <p:graphicFrame>
        <p:nvGraphicFramePr>
          <p:cNvPr id="11" name="Table 10"/>
          <p:cNvGraphicFramePr>
            <a:graphicFrameLocks noGrp="1"/>
          </p:cNvGraphicFramePr>
          <p:nvPr/>
        </p:nvGraphicFramePr>
        <p:xfrm>
          <a:off x="1066800" y="1159159"/>
          <a:ext cx="7486650" cy="3622391"/>
        </p:xfrm>
        <a:graphic>
          <a:graphicData uri="http://schemas.openxmlformats.org/drawingml/2006/table">
            <a:tbl>
              <a:tblPr>
                <a:tableStyleId>{3B4B98B0-60AC-42C2-AFA5-B58CD77FA1E5}</a:tableStyleId>
              </a:tblPr>
              <a:tblGrid>
                <a:gridCol w="1205478">
                  <a:extLst>
                    <a:ext uri="{9D8B030D-6E8A-4147-A177-3AD203B41FA5}">
                      <a16:colId xmlns:a16="http://schemas.microsoft.com/office/drawing/2014/main" val="3074862411"/>
                    </a:ext>
                  </a:extLst>
                </a:gridCol>
                <a:gridCol w="5139141">
                  <a:extLst>
                    <a:ext uri="{9D8B030D-6E8A-4147-A177-3AD203B41FA5}">
                      <a16:colId xmlns:a16="http://schemas.microsoft.com/office/drawing/2014/main" val="4284234530"/>
                    </a:ext>
                  </a:extLst>
                </a:gridCol>
                <a:gridCol w="697908">
                  <a:extLst>
                    <a:ext uri="{9D8B030D-6E8A-4147-A177-3AD203B41FA5}">
                      <a16:colId xmlns:a16="http://schemas.microsoft.com/office/drawing/2014/main" val="3760856312"/>
                    </a:ext>
                  </a:extLst>
                </a:gridCol>
                <a:gridCol w="444123">
                  <a:extLst>
                    <a:ext uri="{9D8B030D-6E8A-4147-A177-3AD203B41FA5}">
                      <a16:colId xmlns:a16="http://schemas.microsoft.com/office/drawing/2014/main" val="2866000014"/>
                    </a:ext>
                  </a:extLst>
                </a:gridCol>
              </a:tblGrid>
              <a:tr h="432559">
                <a:tc>
                  <a:txBody>
                    <a:bodyPr/>
                    <a:lstStyle/>
                    <a:p>
                      <a:pPr marL="0" marR="0">
                        <a:spcBef>
                          <a:spcPts val="200"/>
                        </a:spcBef>
                        <a:spcAft>
                          <a:spcPts val="100"/>
                        </a:spcAft>
                        <a:tabLst>
                          <a:tab pos="180340" algn="l"/>
                        </a:tabLst>
                      </a:pPr>
                      <a:r>
                        <a:rPr lang="en-US" sz="1100" dirty="0">
                          <a:effectLst/>
                          <a:latin typeface="+mn-lt"/>
                        </a:rPr>
                        <a:t>Section of modeling report</a:t>
                      </a:r>
                      <a:endParaRPr lang="en-US" sz="1100" dirty="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tc>
                  <a:txBody>
                    <a:bodyPr/>
                    <a:lstStyle/>
                    <a:p>
                      <a:pPr marL="0" marR="0">
                        <a:spcBef>
                          <a:spcPts val="200"/>
                        </a:spcBef>
                        <a:spcAft>
                          <a:spcPts val="100"/>
                        </a:spcAft>
                        <a:tabLst>
                          <a:tab pos="180340" algn="l"/>
                        </a:tabLst>
                      </a:pPr>
                      <a:r>
                        <a:rPr lang="en-US" sz="1100" dirty="0">
                          <a:effectLst/>
                          <a:latin typeface="+mn-lt"/>
                        </a:rPr>
                        <a:t>Description</a:t>
                      </a:r>
                      <a:endParaRPr lang="en-US" sz="1100" dirty="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tc>
                  <a:txBody>
                    <a:bodyPr/>
                    <a:lstStyle/>
                    <a:p>
                      <a:pPr marL="0" marR="0" algn="ctr">
                        <a:spcBef>
                          <a:spcPts val="200"/>
                        </a:spcBef>
                        <a:spcAft>
                          <a:spcPts val="100"/>
                        </a:spcAft>
                        <a:tabLst>
                          <a:tab pos="180340" algn="l"/>
                        </a:tabLst>
                      </a:pPr>
                      <a:r>
                        <a:rPr lang="en-US" sz="1100" dirty="0">
                          <a:effectLst/>
                          <a:latin typeface="+mn-lt"/>
                        </a:rPr>
                        <a:t>Novartis</a:t>
                      </a:r>
                      <a:endParaRPr lang="en-US" sz="1100" dirty="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tc>
                  <a:txBody>
                    <a:bodyPr/>
                    <a:lstStyle/>
                    <a:p>
                      <a:pPr marL="0" marR="0" algn="ctr">
                        <a:spcBef>
                          <a:spcPts val="200"/>
                        </a:spcBef>
                        <a:spcAft>
                          <a:spcPts val="100"/>
                        </a:spcAft>
                        <a:tabLst>
                          <a:tab pos="180340" algn="l"/>
                        </a:tabLst>
                      </a:pPr>
                      <a:r>
                        <a:rPr lang="en-US" sz="1100" dirty="0">
                          <a:effectLst/>
                          <a:latin typeface="+mn-lt"/>
                        </a:rPr>
                        <a:t>HA</a:t>
                      </a:r>
                      <a:endParaRPr lang="en-US" sz="1100" dirty="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8040979"/>
                  </a:ext>
                </a:extLst>
              </a:tr>
              <a:tr h="320040">
                <a:tc>
                  <a:txBody>
                    <a:bodyPr/>
                    <a:lstStyle/>
                    <a:p>
                      <a:pPr marL="0" marR="0">
                        <a:spcBef>
                          <a:spcPts val="200"/>
                        </a:spcBef>
                        <a:spcAft>
                          <a:spcPts val="100"/>
                        </a:spcAft>
                        <a:tabLst>
                          <a:tab pos="180340" algn="l"/>
                        </a:tabLst>
                      </a:pPr>
                      <a:r>
                        <a:rPr lang="en-US" sz="1100">
                          <a:effectLst/>
                          <a:latin typeface="+mn-lt"/>
                        </a:rPr>
                        <a:t>Main body</a:t>
                      </a:r>
                      <a:endParaRPr lang="en-US" sz="1100">
                        <a:effectLst/>
                        <a:latin typeface="+mn-lt"/>
                        <a:ea typeface="MS Mincho"/>
                      </a:endParaRPr>
                    </a:p>
                  </a:txBody>
                  <a:tcPr marL="51435" marR="51435" marT="0" marB="0">
                    <a:lnT w="12700" cap="flat" cmpd="sng" algn="ctr">
                      <a:solidFill>
                        <a:schemeClr val="tx1"/>
                      </a:solidFill>
                      <a:prstDash val="solid"/>
                      <a:round/>
                      <a:headEnd type="none" w="med" len="med"/>
                      <a:tailEnd type="none" w="med" len="med"/>
                    </a:lnT>
                  </a:tcPr>
                </a:tc>
                <a:tc>
                  <a:txBody>
                    <a:bodyPr/>
                    <a:lstStyle/>
                    <a:p>
                      <a:pPr marL="0" marR="0">
                        <a:spcBef>
                          <a:spcPts val="200"/>
                        </a:spcBef>
                        <a:spcAft>
                          <a:spcPts val="100"/>
                        </a:spcAft>
                        <a:tabLst>
                          <a:tab pos="180340" algn="l"/>
                        </a:tabLst>
                      </a:pPr>
                      <a:r>
                        <a:rPr lang="en-US" sz="1100">
                          <a:effectLst/>
                          <a:latin typeface="+mn-lt"/>
                        </a:rPr>
                        <a:t>Plot of normalized prediction distribution errors versus population predictions (NPD vs. EPRED)</a:t>
                      </a:r>
                      <a:endParaRPr lang="en-US" sz="1100">
                        <a:effectLst/>
                        <a:latin typeface="+mn-lt"/>
                        <a:ea typeface="MS Mincho"/>
                      </a:endParaRPr>
                    </a:p>
                  </a:txBody>
                  <a:tcPr marL="51435" marR="51435" marT="0" marB="0" anchor="ctr">
                    <a:lnT w="12700" cap="flat" cmpd="sng" algn="ctr">
                      <a:solidFill>
                        <a:schemeClr val="tx1"/>
                      </a:solidFill>
                      <a:prstDash val="solid"/>
                      <a:round/>
                      <a:headEnd type="none" w="med" len="med"/>
                      <a:tailEnd type="none" w="med" len="med"/>
                    </a:lnT>
                  </a:tcP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lnT w="12700" cap="flat" cmpd="sng" algn="ctr">
                      <a:solidFill>
                        <a:schemeClr val="tx1"/>
                      </a:solidFill>
                      <a:prstDash val="solid"/>
                      <a:round/>
                      <a:headEnd type="none" w="med" len="med"/>
                      <a:tailEnd type="none" w="med" len="med"/>
                    </a:lnT>
                  </a:tcPr>
                </a:tc>
                <a:tc>
                  <a:txBody>
                    <a:bodyPr/>
                    <a:lstStyle/>
                    <a:p>
                      <a:pPr marL="0" marR="0" algn="ctr">
                        <a:spcBef>
                          <a:spcPts val="200"/>
                        </a:spcBef>
                        <a:spcAft>
                          <a:spcPts val="100"/>
                        </a:spcAft>
                        <a:tabLst>
                          <a:tab pos="180340" algn="l"/>
                        </a:tabLst>
                      </a:pPr>
                      <a:r>
                        <a:rPr lang="zh-CN" sz="1100" dirty="0">
                          <a:effectLst/>
                          <a:latin typeface="+mn-lt"/>
                        </a:rPr>
                        <a:t>✔</a:t>
                      </a:r>
                      <a:endParaRPr lang="en-US" sz="1100" dirty="0">
                        <a:effectLst/>
                        <a:latin typeface="+mn-lt"/>
                        <a:ea typeface="MS Mincho"/>
                      </a:endParaRPr>
                    </a:p>
                  </a:txBody>
                  <a:tcPr marL="51435" marR="51435"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220359563"/>
                  </a:ext>
                </a:extLst>
              </a:tr>
              <a:tr h="237762">
                <a:tc>
                  <a:txBody>
                    <a:bodyPr/>
                    <a:lstStyle/>
                    <a:p>
                      <a:pPr marL="0" marR="0">
                        <a:spcBef>
                          <a:spcPts val="200"/>
                        </a:spcBef>
                        <a:spcAft>
                          <a:spcPts val="100"/>
                        </a:spcAft>
                        <a:tabLst>
                          <a:tab pos="180340" algn="l"/>
                        </a:tabLst>
                      </a:pPr>
                      <a:r>
                        <a:rPr lang="en-US" sz="1100" dirty="0">
                          <a:effectLst/>
                          <a:latin typeface="+mn-lt"/>
                        </a:rPr>
                        <a:t> </a:t>
                      </a:r>
                      <a:endParaRPr lang="en-US" sz="1100" dirty="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dirty="0">
                          <a:effectLst/>
                          <a:latin typeface="+mn-lt"/>
                        </a:rPr>
                        <a:t>Plot of normalized prediction discrepancies versus time (NPD vs. TIME)</a:t>
                      </a:r>
                      <a:endParaRPr lang="en-US" sz="1100" dirty="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1111174074"/>
                  </a:ext>
                </a:extLst>
              </a:tr>
              <a:tr h="32004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dirty="0">
                          <a:effectLst/>
                          <a:latin typeface="+mn-lt"/>
                        </a:rPr>
                        <a:t>Plot of individual weighted residuals versus individual predictions (IWRES vs. IPRED)</a:t>
                      </a:r>
                      <a:endParaRPr lang="en-US" sz="1100" dirty="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1659220851"/>
                  </a:ext>
                </a:extLst>
              </a:tr>
              <a:tr h="23776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Plot of individual weighted residuals versus time (IWRES vs. TIME)</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2403242034"/>
                  </a:ext>
                </a:extLst>
              </a:tr>
              <a:tr h="16002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Visual predictive check (VPC)</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3147414118"/>
                  </a:ext>
                </a:extLst>
              </a:tr>
              <a:tr h="160020">
                <a:tc>
                  <a:txBody>
                    <a:bodyPr/>
                    <a:lstStyle/>
                    <a:p>
                      <a:pPr marL="0" marR="0">
                        <a:spcBef>
                          <a:spcPts val="200"/>
                        </a:spcBef>
                        <a:spcAft>
                          <a:spcPts val="100"/>
                        </a:spcAft>
                        <a:tabLst>
                          <a:tab pos="180340" algn="l"/>
                        </a:tabLst>
                      </a:pPr>
                      <a:r>
                        <a:rPr lang="en-US" sz="1100">
                          <a:effectLst/>
                          <a:latin typeface="+mn-lt"/>
                        </a:rPr>
                        <a:t>Appendix</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Distribution and quantile-quantile plot of IWRES</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875472946"/>
                  </a:ext>
                </a:extLst>
              </a:tr>
              <a:tr h="32004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Distribution and correlation structure of estimated inter-individual random effects (ETA)</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3363525156"/>
                  </a:ext>
                </a:extLst>
              </a:tr>
              <a:tr h="356644">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dirty="0">
                          <a:effectLst/>
                          <a:latin typeface="+mn-lt"/>
                        </a:rPr>
                        <a:t>Relationships between estimated inter-individual random effects (ETA) and covariates</a:t>
                      </a:r>
                      <a:endParaRPr lang="en-US" sz="1100" dirty="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3631139585"/>
                  </a:ext>
                </a:extLst>
              </a:tr>
              <a:tr h="16002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Plots of observations and model predictions per individual</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84909919"/>
                  </a:ext>
                </a:extLst>
              </a:tr>
              <a:tr h="23776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Plot of observations versus population predictions (DV vs. EPRED)</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en-US" sz="800">
                          <a:effectLst/>
                          <a:latin typeface="+mn-lt"/>
                        </a:rPr>
                        <a:t> </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2762361706"/>
                  </a:ext>
                </a:extLst>
              </a:tr>
              <a:tr h="23776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Plot of observations versus individual predictions (DV vs. IPRED)</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en-US" sz="800">
                          <a:effectLst/>
                          <a:latin typeface="+mn-lt"/>
                        </a:rPr>
                        <a:t> </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1824811878"/>
                  </a:ext>
                </a:extLst>
              </a:tr>
              <a:tr h="348615">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dirty="0">
                          <a:effectLst/>
                          <a:latin typeface="+mn-lt"/>
                        </a:rPr>
                        <a:t>Plot of absolute individual weighted residuals versus individual predictions </a:t>
                      </a:r>
                    </a:p>
                    <a:p>
                      <a:pPr marL="0" marR="0">
                        <a:spcBef>
                          <a:spcPts val="200"/>
                        </a:spcBef>
                        <a:spcAft>
                          <a:spcPts val="100"/>
                        </a:spcAft>
                        <a:tabLst>
                          <a:tab pos="180340" algn="l"/>
                        </a:tabLst>
                      </a:pPr>
                      <a:r>
                        <a:rPr lang="en-US" sz="1100" dirty="0">
                          <a:effectLst/>
                          <a:latin typeface="+mn-lt"/>
                        </a:rPr>
                        <a:t>(|IWRES| vs. IPRED)</a:t>
                      </a:r>
                      <a:endParaRPr lang="en-US" sz="1100" dirty="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dirty="0">
                          <a:effectLst/>
                          <a:latin typeface="+mn-lt"/>
                        </a:rPr>
                        <a:t>✔</a:t>
                      </a:r>
                      <a:endParaRPr lang="en-US" sz="1100" dirty="0">
                        <a:effectLst/>
                        <a:latin typeface="+mn-lt"/>
                        <a:ea typeface="MS Mincho"/>
                      </a:endParaRPr>
                    </a:p>
                  </a:txBody>
                  <a:tcPr marL="51435" marR="51435" marT="0" marB="0"/>
                </a:tc>
                <a:extLst>
                  <a:ext uri="{0D108BD9-81ED-4DB2-BD59-A6C34878D82A}">
                    <a16:rowId xmlns:a16="http://schemas.microsoft.com/office/drawing/2014/main" val="2907465730"/>
                  </a:ext>
                </a:extLst>
              </a:tr>
            </a:tbl>
          </a:graphicData>
        </a:graphic>
      </p:graphicFrame>
      <p:sp>
        <p:nvSpPr>
          <p:cNvPr id="3" name="Slide Number Placeholder 2"/>
          <p:cNvSpPr>
            <a:spLocks noGrp="1"/>
          </p:cNvSpPr>
          <p:nvPr>
            <p:ph type="sldNum" sz="quarter" idx="11"/>
          </p:nvPr>
        </p:nvSpPr>
        <p:spPr/>
        <p:txBody>
          <a:bodyPr/>
          <a:lstStyle/>
          <a:p>
            <a:fld id="{47547CF9-5B10-D24F-A8D7-45A9778164F7}" type="slidenum">
              <a:rPr lang="uk-UA" smtClean="0"/>
              <a:pPr/>
              <a:t>73</a:t>
            </a:fld>
            <a:endParaRPr lang="uk-UA" dirty="0"/>
          </a:p>
        </p:txBody>
      </p:sp>
    </p:spTree>
    <p:extLst>
      <p:ext uri="{BB962C8B-B14F-4D97-AF65-F5344CB8AC3E}">
        <p14:creationId xmlns:p14="http://schemas.microsoft.com/office/powerpoint/2010/main" val="13074811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0"/>
          </p:nvPr>
        </p:nvSpPr>
        <p:spPr/>
        <p:txBody>
          <a:bodyPr/>
          <a:lstStyle/>
          <a:p>
            <a:r>
              <a:rPr lang="en-US"/>
              <a:t>ggPMX</a:t>
            </a:r>
            <a:endParaRPr lang="en-US" dirty="0"/>
          </a:p>
        </p:txBody>
      </p:sp>
      <p:pic>
        <p:nvPicPr>
          <p:cNvPr id="11" name="Picture"/>
          <p:cNvPicPr/>
          <p:nvPr/>
        </p:nvPicPr>
        <p:blipFill>
          <a:blip r:embed="rId3"/>
          <a:stretch>
            <a:fillRect/>
          </a:stretch>
        </p:blipFill>
        <p:spPr bwMode="auto">
          <a:xfrm>
            <a:off x="56227" y="1733550"/>
            <a:ext cx="2976354" cy="2419764"/>
          </a:xfrm>
          <a:prstGeom prst="rect">
            <a:avLst/>
          </a:prstGeom>
          <a:noFill/>
          <a:ln w="9525">
            <a:noFill/>
            <a:headEnd/>
            <a:tailEnd/>
          </a:ln>
        </p:spPr>
      </p:pic>
      <p:pic>
        <p:nvPicPr>
          <p:cNvPr id="12" name="Picture"/>
          <p:cNvPicPr/>
          <p:nvPr/>
        </p:nvPicPr>
        <p:blipFill>
          <a:blip r:embed="rId4"/>
          <a:stretch>
            <a:fillRect/>
          </a:stretch>
        </p:blipFill>
        <p:spPr bwMode="auto">
          <a:xfrm>
            <a:off x="3032581" y="1733550"/>
            <a:ext cx="2976354" cy="2419764"/>
          </a:xfrm>
          <a:prstGeom prst="rect">
            <a:avLst/>
          </a:prstGeom>
          <a:noFill/>
          <a:ln w="9525">
            <a:noFill/>
            <a:headEnd/>
            <a:tailEnd/>
          </a:ln>
        </p:spPr>
      </p:pic>
      <p:pic>
        <p:nvPicPr>
          <p:cNvPr id="13" name="Picture"/>
          <p:cNvPicPr/>
          <p:nvPr/>
        </p:nvPicPr>
        <p:blipFill>
          <a:blip r:embed="rId5"/>
          <a:stretch>
            <a:fillRect/>
          </a:stretch>
        </p:blipFill>
        <p:spPr bwMode="auto">
          <a:xfrm>
            <a:off x="6008935" y="1733550"/>
            <a:ext cx="2976354" cy="2419764"/>
          </a:xfrm>
          <a:prstGeom prst="rect">
            <a:avLst/>
          </a:prstGeom>
          <a:noFill/>
          <a:ln w="9525">
            <a:noFill/>
            <a:headEnd/>
            <a:tailEnd/>
          </a:ln>
        </p:spPr>
      </p:pic>
      <p:sp>
        <p:nvSpPr>
          <p:cNvPr id="2" name="Title 1"/>
          <p:cNvSpPr>
            <a:spLocks noGrp="1"/>
          </p:cNvSpPr>
          <p:nvPr>
            <p:ph type="title"/>
          </p:nvPr>
        </p:nvSpPr>
        <p:spPr/>
        <p:txBody>
          <a:bodyPr>
            <a:normAutofit/>
          </a:bodyPr>
          <a:lstStyle/>
          <a:p>
            <a:r>
              <a:rPr lang="en-US" dirty="0">
                <a:solidFill>
                  <a:srgbClr val="000000"/>
                </a:solidFill>
              </a:rPr>
              <a:t>Residual-based diagnostics</a:t>
            </a:r>
            <a:br>
              <a:rPr lang="en-US" dirty="0">
                <a:solidFill>
                  <a:srgbClr val="000000"/>
                </a:solidFill>
              </a:rPr>
            </a:br>
            <a:r>
              <a:rPr lang="en-US" sz="1200" dirty="0">
                <a:solidFill>
                  <a:srgbClr val="023761"/>
                </a:solidFill>
                <a:latin typeface="Arial" panose="020B0604020202020204"/>
              </a:rPr>
              <a:t>Individual Weighted Residual (IWRES)- inform about adequacy of individual predictions and correctness of the residual error model / check distributional assumptions</a:t>
            </a:r>
            <a:endParaRPr lang="en-US" sz="3600" dirty="0"/>
          </a:p>
        </p:txBody>
      </p:sp>
      <p:sp>
        <p:nvSpPr>
          <p:cNvPr id="3" name="Slide Number Placeholder 2"/>
          <p:cNvSpPr>
            <a:spLocks noGrp="1"/>
          </p:cNvSpPr>
          <p:nvPr>
            <p:ph type="sldNum" sz="quarter" idx="11"/>
          </p:nvPr>
        </p:nvSpPr>
        <p:spPr/>
        <p:txBody>
          <a:bodyPr/>
          <a:lstStyle/>
          <a:p>
            <a:fld id="{47547CF9-5B10-D24F-A8D7-45A9778164F7}" type="slidenum">
              <a:rPr lang="uk-UA" smtClean="0"/>
              <a:pPr/>
              <a:t>74</a:t>
            </a:fld>
            <a:endParaRPr lang="uk-UA" dirty="0"/>
          </a:p>
        </p:txBody>
      </p:sp>
    </p:spTree>
    <p:extLst>
      <p:ext uri="{BB962C8B-B14F-4D97-AF65-F5344CB8AC3E}">
        <p14:creationId xmlns:p14="http://schemas.microsoft.com/office/powerpoint/2010/main" val="26318113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0"/>
          </p:nvPr>
        </p:nvSpPr>
        <p:spPr/>
        <p:txBody>
          <a:bodyPr/>
          <a:lstStyle/>
          <a:p>
            <a:r>
              <a:rPr lang="en-US"/>
              <a:t>ggPMX</a:t>
            </a:r>
            <a:endParaRPr lang="en-US" dirty="0"/>
          </a:p>
        </p:txBody>
      </p:sp>
      <p:pic>
        <p:nvPicPr>
          <p:cNvPr id="9" name="Picture"/>
          <p:cNvPicPr/>
          <p:nvPr/>
        </p:nvPicPr>
        <p:blipFill>
          <a:blip r:embed="rId3"/>
          <a:stretch>
            <a:fillRect/>
          </a:stretch>
        </p:blipFill>
        <p:spPr bwMode="auto">
          <a:xfrm>
            <a:off x="457200" y="1254729"/>
            <a:ext cx="3963071" cy="3360950"/>
          </a:xfrm>
          <a:prstGeom prst="rect">
            <a:avLst/>
          </a:prstGeom>
          <a:noFill/>
          <a:ln w="9525">
            <a:noFill/>
            <a:headEnd/>
            <a:tailEnd/>
          </a:ln>
        </p:spPr>
      </p:pic>
      <p:pic>
        <p:nvPicPr>
          <p:cNvPr id="10" name="Picture"/>
          <p:cNvPicPr/>
          <p:nvPr/>
        </p:nvPicPr>
        <p:blipFill>
          <a:blip r:embed="rId4"/>
          <a:stretch>
            <a:fillRect/>
          </a:stretch>
        </p:blipFill>
        <p:spPr bwMode="auto">
          <a:xfrm>
            <a:off x="4545874" y="1303819"/>
            <a:ext cx="4077943" cy="3262769"/>
          </a:xfrm>
          <a:prstGeom prst="rect">
            <a:avLst/>
          </a:prstGeom>
          <a:noFill/>
          <a:ln w="9525">
            <a:noFill/>
            <a:headEnd/>
            <a:tailEnd/>
          </a:ln>
        </p:spPr>
      </p:pic>
      <p:sp>
        <p:nvSpPr>
          <p:cNvPr id="2" name="Title 1"/>
          <p:cNvSpPr>
            <a:spLocks noGrp="1"/>
          </p:cNvSpPr>
          <p:nvPr>
            <p:ph type="title"/>
          </p:nvPr>
        </p:nvSpPr>
        <p:spPr/>
        <p:txBody>
          <a:bodyPr>
            <a:normAutofit/>
          </a:bodyPr>
          <a:lstStyle/>
          <a:p>
            <a:r>
              <a:rPr lang="en-US" dirty="0">
                <a:solidFill>
                  <a:srgbClr val="000000"/>
                </a:solidFill>
              </a:rPr>
              <a:t>Residual-based diagnostics</a:t>
            </a:r>
            <a:br>
              <a:rPr lang="en-US" dirty="0">
                <a:solidFill>
                  <a:srgbClr val="000000"/>
                </a:solidFill>
              </a:rPr>
            </a:br>
            <a:r>
              <a:rPr lang="en-US" sz="1200" dirty="0">
                <a:solidFill>
                  <a:srgbClr val="023761"/>
                </a:solidFill>
                <a:latin typeface="Arial" panose="020B0604020202020204"/>
              </a:rPr>
              <a:t>Individual Weighted Residual (IWRES)- inform about adequacy of individual predictions and correctness of the residual error model / check distributional assumptions</a:t>
            </a:r>
            <a:endParaRPr lang="en-US" sz="3600" dirty="0"/>
          </a:p>
        </p:txBody>
      </p:sp>
      <p:sp>
        <p:nvSpPr>
          <p:cNvPr id="3" name="Slide Number Placeholder 2"/>
          <p:cNvSpPr>
            <a:spLocks noGrp="1"/>
          </p:cNvSpPr>
          <p:nvPr>
            <p:ph type="sldNum" sz="quarter" idx="11"/>
          </p:nvPr>
        </p:nvSpPr>
        <p:spPr/>
        <p:txBody>
          <a:bodyPr/>
          <a:lstStyle/>
          <a:p>
            <a:fld id="{47547CF9-5B10-D24F-A8D7-45A9778164F7}" type="slidenum">
              <a:rPr lang="uk-UA" smtClean="0"/>
              <a:pPr/>
              <a:t>75</a:t>
            </a:fld>
            <a:endParaRPr lang="uk-UA" dirty="0"/>
          </a:p>
        </p:txBody>
      </p:sp>
    </p:spTree>
    <p:extLst>
      <p:ext uri="{BB962C8B-B14F-4D97-AF65-F5344CB8AC3E}">
        <p14:creationId xmlns:p14="http://schemas.microsoft.com/office/powerpoint/2010/main" val="3720425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0"/>
          </p:nvPr>
        </p:nvSpPr>
        <p:spPr/>
        <p:txBody>
          <a:bodyPr/>
          <a:lstStyle/>
          <a:p>
            <a:r>
              <a:rPr lang="en-US"/>
              <a:t>ggPMX</a:t>
            </a:r>
            <a:endParaRPr lang="en-US" dirty="0"/>
          </a:p>
        </p:txBody>
      </p:sp>
      <p:sp>
        <p:nvSpPr>
          <p:cNvPr id="6" name="Rectangle 5"/>
          <p:cNvSpPr/>
          <p:nvPr/>
        </p:nvSpPr>
        <p:spPr>
          <a:xfrm>
            <a:off x="2276059" y="3072495"/>
            <a:ext cx="6277391" cy="685800"/>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 name="Title 2"/>
          <p:cNvSpPr>
            <a:spLocks noGrp="1"/>
          </p:cNvSpPr>
          <p:nvPr>
            <p:ph type="title"/>
          </p:nvPr>
        </p:nvSpPr>
        <p:spPr>
          <a:xfrm>
            <a:off x="457200" y="342900"/>
            <a:ext cx="7419560" cy="720090"/>
          </a:xfrm>
        </p:spPr>
        <p:txBody>
          <a:bodyPr>
            <a:noAutofit/>
          </a:bodyPr>
          <a:lstStyle/>
          <a:p>
            <a:r>
              <a:rPr lang="en-US" dirty="0"/>
              <a:t>Residual-based diagnostics</a:t>
            </a:r>
            <a:br>
              <a:rPr lang="en-US" dirty="0"/>
            </a:br>
            <a:r>
              <a:rPr lang="en-US" sz="1200" dirty="0">
                <a:solidFill>
                  <a:schemeClr val="accent1"/>
                </a:solidFill>
                <a:latin typeface="+mn-lt"/>
              </a:rPr>
              <a:t>EBE-based Diagnostics - to assess the normality assumption and correlation structure of random effect / assess correctness of covariate relationship into model</a:t>
            </a:r>
            <a:endParaRPr lang="en-US" sz="1600" i="1" dirty="0">
              <a:solidFill>
                <a:schemeClr val="accent1"/>
              </a:solidFill>
              <a:latin typeface="+mn-lt"/>
            </a:endParaRPr>
          </a:p>
        </p:txBody>
      </p:sp>
      <p:graphicFrame>
        <p:nvGraphicFramePr>
          <p:cNvPr id="10" name="Table 9"/>
          <p:cNvGraphicFramePr>
            <a:graphicFrameLocks noGrp="1"/>
          </p:cNvGraphicFramePr>
          <p:nvPr/>
        </p:nvGraphicFramePr>
        <p:xfrm>
          <a:off x="1066800" y="1159159"/>
          <a:ext cx="7486650" cy="3622391"/>
        </p:xfrm>
        <a:graphic>
          <a:graphicData uri="http://schemas.openxmlformats.org/drawingml/2006/table">
            <a:tbl>
              <a:tblPr>
                <a:tableStyleId>{3B4B98B0-60AC-42C2-AFA5-B58CD77FA1E5}</a:tableStyleId>
              </a:tblPr>
              <a:tblGrid>
                <a:gridCol w="1205478">
                  <a:extLst>
                    <a:ext uri="{9D8B030D-6E8A-4147-A177-3AD203B41FA5}">
                      <a16:colId xmlns:a16="http://schemas.microsoft.com/office/drawing/2014/main" val="3074862411"/>
                    </a:ext>
                  </a:extLst>
                </a:gridCol>
                <a:gridCol w="5139141">
                  <a:extLst>
                    <a:ext uri="{9D8B030D-6E8A-4147-A177-3AD203B41FA5}">
                      <a16:colId xmlns:a16="http://schemas.microsoft.com/office/drawing/2014/main" val="4284234530"/>
                    </a:ext>
                  </a:extLst>
                </a:gridCol>
                <a:gridCol w="697908">
                  <a:extLst>
                    <a:ext uri="{9D8B030D-6E8A-4147-A177-3AD203B41FA5}">
                      <a16:colId xmlns:a16="http://schemas.microsoft.com/office/drawing/2014/main" val="3760856312"/>
                    </a:ext>
                  </a:extLst>
                </a:gridCol>
                <a:gridCol w="444123">
                  <a:extLst>
                    <a:ext uri="{9D8B030D-6E8A-4147-A177-3AD203B41FA5}">
                      <a16:colId xmlns:a16="http://schemas.microsoft.com/office/drawing/2014/main" val="2866000014"/>
                    </a:ext>
                  </a:extLst>
                </a:gridCol>
              </a:tblGrid>
              <a:tr h="432559">
                <a:tc>
                  <a:txBody>
                    <a:bodyPr/>
                    <a:lstStyle/>
                    <a:p>
                      <a:pPr marL="0" marR="0">
                        <a:spcBef>
                          <a:spcPts val="200"/>
                        </a:spcBef>
                        <a:spcAft>
                          <a:spcPts val="100"/>
                        </a:spcAft>
                        <a:tabLst>
                          <a:tab pos="180340" algn="l"/>
                        </a:tabLst>
                      </a:pPr>
                      <a:r>
                        <a:rPr lang="en-US" sz="1100" dirty="0">
                          <a:effectLst/>
                          <a:latin typeface="+mn-lt"/>
                        </a:rPr>
                        <a:t>Section of modeling report</a:t>
                      </a:r>
                      <a:endParaRPr lang="en-US" sz="1100" dirty="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tc>
                  <a:txBody>
                    <a:bodyPr/>
                    <a:lstStyle/>
                    <a:p>
                      <a:pPr marL="0" marR="0">
                        <a:spcBef>
                          <a:spcPts val="200"/>
                        </a:spcBef>
                        <a:spcAft>
                          <a:spcPts val="100"/>
                        </a:spcAft>
                        <a:tabLst>
                          <a:tab pos="180340" algn="l"/>
                        </a:tabLst>
                      </a:pPr>
                      <a:r>
                        <a:rPr lang="en-US" sz="1100" dirty="0">
                          <a:effectLst/>
                          <a:latin typeface="+mn-lt"/>
                        </a:rPr>
                        <a:t>Description</a:t>
                      </a:r>
                      <a:endParaRPr lang="en-US" sz="1100" dirty="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tc>
                  <a:txBody>
                    <a:bodyPr/>
                    <a:lstStyle/>
                    <a:p>
                      <a:pPr marL="0" marR="0" algn="ctr">
                        <a:spcBef>
                          <a:spcPts val="200"/>
                        </a:spcBef>
                        <a:spcAft>
                          <a:spcPts val="100"/>
                        </a:spcAft>
                        <a:tabLst>
                          <a:tab pos="180340" algn="l"/>
                        </a:tabLst>
                      </a:pPr>
                      <a:r>
                        <a:rPr lang="en-US" sz="1100" dirty="0">
                          <a:effectLst/>
                          <a:latin typeface="+mn-lt"/>
                        </a:rPr>
                        <a:t>Novartis</a:t>
                      </a:r>
                      <a:endParaRPr lang="en-US" sz="1100" dirty="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tc>
                  <a:txBody>
                    <a:bodyPr/>
                    <a:lstStyle/>
                    <a:p>
                      <a:pPr marL="0" marR="0" algn="ctr">
                        <a:spcBef>
                          <a:spcPts val="200"/>
                        </a:spcBef>
                        <a:spcAft>
                          <a:spcPts val="100"/>
                        </a:spcAft>
                        <a:tabLst>
                          <a:tab pos="180340" algn="l"/>
                        </a:tabLst>
                      </a:pPr>
                      <a:r>
                        <a:rPr lang="en-US" sz="1100" dirty="0">
                          <a:effectLst/>
                          <a:latin typeface="+mn-lt"/>
                        </a:rPr>
                        <a:t>HA</a:t>
                      </a:r>
                      <a:endParaRPr lang="en-US" sz="1100" dirty="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8040979"/>
                  </a:ext>
                </a:extLst>
              </a:tr>
              <a:tr h="320040">
                <a:tc>
                  <a:txBody>
                    <a:bodyPr/>
                    <a:lstStyle/>
                    <a:p>
                      <a:pPr marL="0" marR="0">
                        <a:spcBef>
                          <a:spcPts val="200"/>
                        </a:spcBef>
                        <a:spcAft>
                          <a:spcPts val="100"/>
                        </a:spcAft>
                        <a:tabLst>
                          <a:tab pos="180340" algn="l"/>
                        </a:tabLst>
                      </a:pPr>
                      <a:r>
                        <a:rPr lang="en-US" sz="1100">
                          <a:effectLst/>
                          <a:latin typeface="+mn-lt"/>
                        </a:rPr>
                        <a:t>Main body</a:t>
                      </a:r>
                      <a:endParaRPr lang="en-US" sz="1100">
                        <a:effectLst/>
                        <a:latin typeface="+mn-lt"/>
                        <a:ea typeface="MS Mincho"/>
                      </a:endParaRPr>
                    </a:p>
                  </a:txBody>
                  <a:tcPr marL="51435" marR="51435" marT="0" marB="0">
                    <a:lnT w="12700" cap="flat" cmpd="sng" algn="ctr">
                      <a:solidFill>
                        <a:schemeClr val="tx1"/>
                      </a:solidFill>
                      <a:prstDash val="solid"/>
                      <a:round/>
                      <a:headEnd type="none" w="med" len="med"/>
                      <a:tailEnd type="none" w="med" len="med"/>
                    </a:lnT>
                  </a:tcPr>
                </a:tc>
                <a:tc>
                  <a:txBody>
                    <a:bodyPr/>
                    <a:lstStyle/>
                    <a:p>
                      <a:pPr marL="0" marR="0">
                        <a:spcBef>
                          <a:spcPts val="200"/>
                        </a:spcBef>
                        <a:spcAft>
                          <a:spcPts val="100"/>
                        </a:spcAft>
                        <a:tabLst>
                          <a:tab pos="180340" algn="l"/>
                        </a:tabLst>
                      </a:pPr>
                      <a:r>
                        <a:rPr lang="en-US" sz="1100">
                          <a:effectLst/>
                          <a:latin typeface="+mn-lt"/>
                        </a:rPr>
                        <a:t>Plot of normalized prediction distribution errors versus population predictions (NPD vs. EPRED)</a:t>
                      </a:r>
                      <a:endParaRPr lang="en-US" sz="1100">
                        <a:effectLst/>
                        <a:latin typeface="+mn-lt"/>
                        <a:ea typeface="MS Mincho"/>
                      </a:endParaRPr>
                    </a:p>
                  </a:txBody>
                  <a:tcPr marL="51435" marR="51435" marT="0" marB="0" anchor="ctr">
                    <a:lnT w="12700" cap="flat" cmpd="sng" algn="ctr">
                      <a:solidFill>
                        <a:schemeClr val="tx1"/>
                      </a:solidFill>
                      <a:prstDash val="solid"/>
                      <a:round/>
                      <a:headEnd type="none" w="med" len="med"/>
                      <a:tailEnd type="none" w="med" len="med"/>
                    </a:lnT>
                  </a:tcP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lnT w="12700" cap="flat" cmpd="sng" algn="ctr">
                      <a:solidFill>
                        <a:schemeClr val="tx1"/>
                      </a:solidFill>
                      <a:prstDash val="solid"/>
                      <a:round/>
                      <a:headEnd type="none" w="med" len="med"/>
                      <a:tailEnd type="none" w="med" len="med"/>
                    </a:lnT>
                  </a:tcPr>
                </a:tc>
                <a:tc>
                  <a:txBody>
                    <a:bodyPr/>
                    <a:lstStyle/>
                    <a:p>
                      <a:pPr marL="0" marR="0" algn="ctr">
                        <a:spcBef>
                          <a:spcPts val="200"/>
                        </a:spcBef>
                        <a:spcAft>
                          <a:spcPts val="100"/>
                        </a:spcAft>
                        <a:tabLst>
                          <a:tab pos="180340" algn="l"/>
                        </a:tabLst>
                      </a:pPr>
                      <a:r>
                        <a:rPr lang="zh-CN" sz="1100" dirty="0">
                          <a:effectLst/>
                          <a:latin typeface="+mn-lt"/>
                        </a:rPr>
                        <a:t>✔</a:t>
                      </a:r>
                      <a:endParaRPr lang="en-US" sz="1100" dirty="0">
                        <a:effectLst/>
                        <a:latin typeface="+mn-lt"/>
                        <a:ea typeface="MS Mincho"/>
                      </a:endParaRPr>
                    </a:p>
                  </a:txBody>
                  <a:tcPr marL="51435" marR="51435"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220359563"/>
                  </a:ext>
                </a:extLst>
              </a:tr>
              <a:tr h="237762">
                <a:tc>
                  <a:txBody>
                    <a:bodyPr/>
                    <a:lstStyle/>
                    <a:p>
                      <a:pPr marL="0" marR="0">
                        <a:spcBef>
                          <a:spcPts val="200"/>
                        </a:spcBef>
                        <a:spcAft>
                          <a:spcPts val="100"/>
                        </a:spcAft>
                        <a:tabLst>
                          <a:tab pos="180340" algn="l"/>
                        </a:tabLst>
                      </a:pPr>
                      <a:r>
                        <a:rPr lang="en-US" sz="1100" dirty="0">
                          <a:effectLst/>
                          <a:latin typeface="+mn-lt"/>
                        </a:rPr>
                        <a:t> </a:t>
                      </a:r>
                      <a:endParaRPr lang="en-US" sz="1100" dirty="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dirty="0">
                          <a:effectLst/>
                          <a:latin typeface="+mn-lt"/>
                        </a:rPr>
                        <a:t>Plot of normalized prediction discrepancies versus time (NPD vs. TIME)</a:t>
                      </a:r>
                      <a:endParaRPr lang="en-US" sz="1100" dirty="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1111174074"/>
                  </a:ext>
                </a:extLst>
              </a:tr>
              <a:tr h="32004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dirty="0">
                          <a:effectLst/>
                          <a:latin typeface="+mn-lt"/>
                        </a:rPr>
                        <a:t>Plot of individual weighted residuals versus individual predictions (IWRES vs. IPRED)</a:t>
                      </a:r>
                      <a:endParaRPr lang="en-US" sz="1100" dirty="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1659220851"/>
                  </a:ext>
                </a:extLst>
              </a:tr>
              <a:tr h="23776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Plot of individual weighted residuals versus time (IWRES vs. TIME)</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2403242034"/>
                  </a:ext>
                </a:extLst>
              </a:tr>
              <a:tr h="16002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Visual predictive check (VPC)</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3147414118"/>
                  </a:ext>
                </a:extLst>
              </a:tr>
              <a:tr h="160020">
                <a:tc>
                  <a:txBody>
                    <a:bodyPr/>
                    <a:lstStyle/>
                    <a:p>
                      <a:pPr marL="0" marR="0">
                        <a:spcBef>
                          <a:spcPts val="200"/>
                        </a:spcBef>
                        <a:spcAft>
                          <a:spcPts val="100"/>
                        </a:spcAft>
                        <a:tabLst>
                          <a:tab pos="180340" algn="l"/>
                        </a:tabLst>
                      </a:pPr>
                      <a:r>
                        <a:rPr lang="en-US" sz="1100">
                          <a:effectLst/>
                          <a:latin typeface="+mn-lt"/>
                        </a:rPr>
                        <a:t>Appendix</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Distribution and quantile-quantile plot of IWRES</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875472946"/>
                  </a:ext>
                </a:extLst>
              </a:tr>
              <a:tr h="32004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Distribution and correlation structure of estimated inter-individual random effects (ETA)</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3363525156"/>
                  </a:ext>
                </a:extLst>
              </a:tr>
              <a:tr h="356644">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dirty="0">
                          <a:effectLst/>
                          <a:latin typeface="+mn-lt"/>
                        </a:rPr>
                        <a:t>Relationships between estimated inter-individual random effects (ETA) and covariates</a:t>
                      </a:r>
                      <a:endParaRPr lang="en-US" sz="1100" dirty="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3631139585"/>
                  </a:ext>
                </a:extLst>
              </a:tr>
              <a:tr h="16002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Plots of observations and model predictions per individual</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84909919"/>
                  </a:ext>
                </a:extLst>
              </a:tr>
              <a:tr h="23776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Plot of observations versus population predictions (DV vs. EPRED)</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en-US" sz="800">
                          <a:effectLst/>
                          <a:latin typeface="+mn-lt"/>
                        </a:rPr>
                        <a:t> </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2762361706"/>
                  </a:ext>
                </a:extLst>
              </a:tr>
              <a:tr h="23776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Plot of observations versus individual predictions (DV vs. IPRED)</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en-US" sz="800">
                          <a:effectLst/>
                          <a:latin typeface="+mn-lt"/>
                        </a:rPr>
                        <a:t> </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1824811878"/>
                  </a:ext>
                </a:extLst>
              </a:tr>
              <a:tr h="348615">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dirty="0">
                          <a:effectLst/>
                          <a:latin typeface="+mn-lt"/>
                        </a:rPr>
                        <a:t>Plot of absolute individual weighted residuals versus individual predictions </a:t>
                      </a:r>
                    </a:p>
                    <a:p>
                      <a:pPr marL="0" marR="0">
                        <a:spcBef>
                          <a:spcPts val="200"/>
                        </a:spcBef>
                        <a:spcAft>
                          <a:spcPts val="100"/>
                        </a:spcAft>
                        <a:tabLst>
                          <a:tab pos="180340" algn="l"/>
                        </a:tabLst>
                      </a:pPr>
                      <a:r>
                        <a:rPr lang="en-US" sz="1100" dirty="0">
                          <a:effectLst/>
                          <a:latin typeface="+mn-lt"/>
                        </a:rPr>
                        <a:t>(|IWRES| vs. IPRED)</a:t>
                      </a:r>
                      <a:endParaRPr lang="en-US" sz="1100" dirty="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dirty="0">
                          <a:effectLst/>
                          <a:latin typeface="+mn-lt"/>
                        </a:rPr>
                        <a:t>✔</a:t>
                      </a:r>
                      <a:endParaRPr lang="en-US" sz="1100" dirty="0">
                        <a:effectLst/>
                        <a:latin typeface="+mn-lt"/>
                        <a:ea typeface="MS Mincho"/>
                      </a:endParaRPr>
                    </a:p>
                  </a:txBody>
                  <a:tcPr marL="51435" marR="51435" marT="0" marB="0"/>
                </a:tc>
                <a:extLst>
                  <a:ext uri="{0D108BD9-81ED-4DB2-BD59-A6C34878D82A}">
                    <a16:rowId xmlns:a16="http://schemas.microsoft.com/office/drawing/2014/main" val="2907465730"/>
                  </a:ext>
                </a:extLst>
              </a:tr>
            </a:tbl>
          </a:graphicData>
        </a:graphic>
      </p:graphicFrame>
      <p:sp>
        <p:nvSpPr>
          <p:cNvPr id="2" name="Slide Number Placeholder 1"/>
          <p:cNvSpPr>
            <a:spLocks noGrp="1"/>
          </p:cNvSpPr>
          <p:nvPr>
            <p:ph type="sldNum" sz="quarter" idx="11"/>
          </p:nvPr>
        </p:nvSpPr>
        <p:spPr/>
        <p:txBody>
          <a:bodyPr/>
          <a:lstStyle/>
          <a:p>
            <a:fld id="{47547CF9-5B10-D24F-A8D7-45A9778164F7}" type="slidenum">
              <a:rPr lang="uk-UA" smtClean="0"/>
              <a:pPr/>
              <a:t>76</a:t>
            </a:fld>
            <a:endParaRPr lang="uk-UA" dirty="0"/>
          </a:p>
        </p:txBody>
      </p:sp>
    </p:spTree>
    <p:extLst>
      <p:ext uri="{BB962C8B-B14F-4D97-AF65-F5344CB8AC3E}">
        <p14:creationId xmlns:p14="http://schemas.microsoft.com/office/powerpoint/2010/main" val="1012240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0"/>
          </p:nvPr>
        </p:nvSpPr>
        <p:spPr/>
        <p:txBody>
          <a:bodyPr/>
          <a:lstStyle/>
          <a:p>
            <a:r>
              <a:rPr lang="en-US"/>
              <a:t>ggPMX</a:t>
            </a:r>
            <a:endParaRPr lang="en-US" dirty="0"/>
          </a:p>
        </p:txBody>
      </p:sp>
      <p:sp>
        <p:nvSpPr>
          <p:cNvPr id="3" name="Title 2"/>
          <p:cNvSpPr>
            <a:spLocks noGrp="1"/>
          </p:cNvSpPr>
          <p:nvPr>
            <p:ph type="title"/>
          </p:nvPr>
        </p:nvSpPr>
        <p:spPr>
          <a:xfrm>
            <a:off x="457200" y="342900"/>
            <a:ext cx="7419560" cy="720090"/>
          </a:xfrm>
        </p:spPr>
        <p:txBody>
          <a:bodyPr>
            <a:noAutofit/>
          </a:bodyPr>
          <a:lstStyle/>
          <a:p>
            <a:r>
              <a:rPr lang="en-US" dirty="0"/>
              <a:t>Residual-based diagnostics</a:t>
            </a:r>
            <a:br>
              <a:rPr lang="en-US" dirty="0"/>
            </a:br>
            <a:r>
              <a:rPr lang="en-US" sz="1200" dirty="0">
                <a:solidFill>
                  <a:schemeClr val="accent1"/>
                </a:solidFill>
                <a:latin typeface="+mn-lt"/>
              </a:rPr>
              <a:t>EBE-based Diagnostics - to assess the normality assumption and correlation structure of random effect / assess correctness of covariate relationship into model</a:t>
            </a:r>
            <a:endParaRPr lang="en-US" sz="1600" i="1" dirty="0">
              <a:solidFill>
                <a:schemeClr val="accent1"/>
              </a:solidFill>
              <a:latin typeface="+mn-lt"/>
            </a:endParaRPr>
          </a:p>
        </p:txBody>
      </p:sp>
      <p:pic>
        <p:nvPicPr>
          <p:cNvPr id="9" name="Picture"/>
          <p:cNvPicPr/>
          <p:nvPr/>
        </p:nvPicPr>
        <p:blipFill>
          <a:blip r:embed="rId3"/>
          <a:stretch>
            <a:fillRect/>
          </a:stretch>
        </p:blipFill>
        <p:spPr bwMode="auto">
          <a:xfrm>
            <a:off x="4724400" y="1352550"/>
            <a:ext cx="3352800" cy="2978552"/>
          </a:xfrm>
          <a:prstGeom prst="rect">
            <a:avLst/>
          </a:prstGeom>
          <a:noFill/>
          <a:ln w="9525">
            <a:noFill/>
            <a:headEnd/>
            <a:tailEnd/>
          </a:ln>
        </p:spPr>
      </p:pic>
      <p:pic>
        <p:nvPicPr>
          <p:cNvPr id="12" name="Picture"/>
          <p:cNvPicPr/>
          <p:nvPr/>
        </p:nvPicPr>
        <p:blipFill>
          <a:blip r:embed="rId4"/>
          <a:stretch>
            <a:fillRect/>
          </a:stretch>
        </p:blipFill>
        <p:spPr bwMode="auto">
          <a:xfrm>
            <a:off x="457200" y="1352550"/>
            <a:ext cx="3657600" cy="2887870"/>
          </a:xfrm>
          <a:prstGeom prst="rect">
            <a:avLst/>
          </a:prstGeom>
          <a:noFill/>
          <a:ln w="9525">
            <a:noFill/>
            <a:headEnd/>
            <a:tailEnd/>
          </a:ln>
        </p:spPr>
      </p:pic>
      <p:sp>
        <p:nvSpPr>
          <p:cNvPr id="2" name="Slide Number Placeholder 1"/>
          <p:cNvSpPr>
            <a:spLocks noGrp="1"/>
          </p:cNvSpPr>
          <p:nvPr>
            <p:ph type="sldNum" sz="quarter" idx="11"/>
          </p:nvPr>
        </p:nvSpPr>
        <p:spPr/>
        <p:txBody>
          <a:bodyPr/>
          <a:lstStyle/>
          <a:p>
            <a:fld id="{47547CF9-5B10-D24F-A8D7-45A9778164F7}" type="slidenum">
              <a:rPr lang="uk-UA" smtClean="0"/>
              <a:pPr/>
              <a:t>77</a:t>
            </a:fld>
            <a:endParaRPr lang="uk-UA" dirty="0"/>
          </a:p>
        </p:txBody>
      </p:sp>
    </p:spTree>
    <p:extLst>
      <p:ext uri="{BB962C8B-B14F-4D97-AF65-F5344CB8AC3E}">
        <p14:creationId xmlns:p14="http://schemas.microsoft.com/office/powerpoint/2010/main" val="557356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0"/>
          </p:nvPr>
        </p:nvSpPr>
        <p:spPr/>
        <p:txBody>
          <a:bodyPr/>
          <a:lstStyle/>
          <a:p>
            <a:r>
              <a:rPr lang="en-US"/>
              <a:t>ggPMX</a:t>
            </a:r>
            <a:endParaRPr lang="en-US" dirty="0"/>
          </a:p>
        </p:txBody>
      </p:sp>
      <p:sp>
        <p:nvSpPr>
          <p:cNvPr id="3" name="Title 2"/>
          <p:cNvSpPr>
            <a:spLocks noGrp="1"/>
          </p:cNvSpPr>
          <p:nvPr>
            <p:ph type="title"/>
          </p:nvPr>
        </p:nvSpPr>
        <p:spPr>
          <a:xfrm>
            <a:off x="457200" y="342900"/>
            <a:ext cx="7419560" cy="720090"/>
          </a:xfrm>
        </p:spPr>
        <p:txBody>
          <a:bodyPr>
            <a:noAutofit/>
          </a:bodyPr>
          <a:lstStyle/>
          <a:p>
            <a:r>
              <a:rPr lang="en-US" dirty="0"/>
              <a:t>Residual-based diagnostics</a:t>
            </a:r>
            <a:br>
              <a:rPr lang="en-US" dirty="0"/>
            </a:br>
            <a:r>
              <a:rPr lang="en-US" sz="1200" dirty="0">
                <a:solidFill>
                  <a:schemeClr val="accent1"/>
                </a:solidFill>
                <a:latin typeface="+mn-lt"/>
              </a:rPr>
              <a:t>EBE-based Diagnostics - to assess the normality assumption and correlation structure of random effect / assess correctness of covariate relationship into model</a:t>
            </a:r>
            <a:endParaRPr lang="en-US" sz="1600" i="1" dirty="0">
              <a:solidFill>
                <a:schemeClr val="accent1"/>
              </a:solidFill>
              <a:latin typeface="+mn-lt"/>
            </a:endParaRPr>
          </a:p>
        </p:txBody>
      </p:sp>
      <p:pic>
        <p:nvPicPr>
          <p:cNvPr id="10" name="Picture"/>
          <p:cNvPicPr/>
          <p:nvPr/>
        </p:nvPicPr>
        <p:blipFill>
          <a:blip r:embed="rId3"/>
          <a:stretch>
            <a:fillRect/>
          </a:stretch>
        </p:blipFill>
        <p:spPr bwMode="auto">
          <a:xfrm>
            <a:off x="1261405" y="1171823"/>
            <a:ext cx="2641327" cy="3486150"/>
          </a:xfrm>
          <a:prstGeom prst="rect">
            <a:avLst/>
          </a:prstGeom>
          <a:noFill/>
          <a:ln w="9525">
            <a:noFill/>
            <a:headEnd/>
            <a:tailEnd/>
          </a:ln>
        </p:spPr>
      </p:pic>
      <p:pic>
        <p:nvPicPr>
          <p:cNvPr id="11" name="Picture"/>
          <p:cNvPicPr/>
          <p:nvPr/>
        </p:nvPicPr>
        <p:blipFill>
          <a:blip r:embed="rId4"/>
          <a:stretch>
            <a:fillRect/>
          </a:stretch>
        </p:blipFill>
        <p:spPr bwMode="auto">
          <a:xfrm>
            <a:off x="4572000" y="1171823"/>
            <a:ext cx="2961860" cy="3486150"/>
          </a:xfrm>
          <a:prstGeom prst="rect">
            <a:avLst/>
          </a:prstGeom>
          <a:noFill/>
          <a:ln w="9525">
            <a:noFill/>
            <a:headEnd/>
            <a:tailEnd/>
          </a:ln>
        </p:spPr>
      </p:pic>
      <p:sp>
        <p:nvSpPr>
          <p:cNvPr id="2" name="Slide Number Placeholder 1"/>
          <p:cNvSpPr>
            <a:spLocks noGrp="1"/>
          </p:cNvSpPr>
          <p:nvPr>
            <p:ph type="sldNum" sz="quarter" idx="11"/>
          </p:nvPr>
        </p:nvSpPr>
        <p:spPr/>
        <p:txBody>
          <a:bodyPr/>
          <a:lstStyle/>
          <a:p>
            <a:fld id="{47547CF9-5B10-D24F-A8D7-45A9778164F7}" type="slidenum">
              <a:rPr lang="uk-UA" smtClean="0"/>
              <a:pPr/>
              <a:t>78</a:t>
            </a:fld>
            <a:endParaRPr lang="uk-UA" dirty="0"/>
          </a:p>
        </p:txBody>
      </p:sp>
    </p:spTree>
    <p:extLst>
      <p:ext uri="{BB962C8B-B14F-4D97-AF65-F5344CB8AC3E}">
        <p14:creationId xmlns:p14="http://schemas.microsoft.com/office/powerpoint/2010/main" val="29753645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0"/>
          </p:nvPr>
        </p:nvSpPr>
        <p:spPr/>
        <p:txBody>
          <a:bodyPr/>
          <a:lstStyle/>
          <a:p>
            <a:r>
              <a:rPr lang="en-US"/>
              <a:t>ggPMX</a:t>
            </a:r>
            <a:endParaRPr lang="en-US" dirty="0"/>
          </a:p>
        </p:txBody>
      </p:sp>
      <p:sp>
        <p:nvSpPr>
          <p:cNvPr id="6" name="Rectangle 5"/>
          <p:cNvSpPr/>
          <p:nvPr/>
        </p:nvSpPr>
        <p:spPr>
          <a:xfrm>
            <a:off x="2276059" y="3714750"/>
            <a:ext cx="6277391" cy="228600"/>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 name="Title 2"/>
          <p:cNvSpPr>
            <a:spLocks noGrp="1"/>
          </p:cNvSpPr>
          <p:nvPr>
            <p:ph type="title"/>
          </p:nvPr>
        </p:nvSpPr>
        <p:spPr>
          <a:xfrm>
            <a:off x="457200" y="342900"/>
            <a:ext cx="7419560" cy="720090"/>
          </a:xfrm>
        </p:spPr>
        <p:txBody>
          <a:bodyPr>
            <a:noAutofit/>
          </a:bodyPr>
          <a:lstStyle/>
          <a:p>
            <a:r>
              <a:rPr lang="en-US" dirty="0"/>
              <a:t>Prediction-based diagnostics</a:t>
            </a:r>
            <a:br>
              <a:rPr lang="en-US" dirty="0"/>
            </a:br>
            <a:r>
              <a:rPr lang="en-US" sz="1200" dirty="0">
                <a:solidFill>
                  <a:schemeClr val="accent1"/>
                </a:solidFill>
                <a:latin typeface="+mn-lt"/>
              </a:rPr>
              <a:t>Individual Fits – Quick glance at performance of the model to describe data</a:t>
            </a:r>
            <a:endParaRPr lang="en-US" sz="1600" i="1" dirty="0">
              <a:solidFill>
                <a:schemeClr val="accent1"/>
              </a:solidFill>
              <a:latin typeface="+mn-lt"/>
            </a:endParaRPr>
          </a:p>
        </p:txBody>
      </p:sp>
      <p:graphicFrame>
        <p:nvGraphicFramePr>
          <p:cNvPr id="10" name="Table 9"/>
          <p:cNvGraphicFramePr>
            <a:graphicFrameLocks noGrp="1"/>
          </p:cNvGraphicFramePr>
          <p:nvPr/>
        </p:nvGraphicFramePr>
        <p:xfrm>
          <a:off x="1066800" y="1159159"/>
          <a:ext cx="7486650" cy="3622391"/>
        </p:xfrm>
        <a:graphic>
          <a:graphicData uri="http://schemas.openxmlformats.org/drawingml/2006/table">
            <a:tbl>
              <a:tblPr>
                <a:tableStyleId>{3B4B98B0-60AC-42C2-AFA5-B58CD77FA1E5}</a:tableStyleId>
              </a:tblPr>
              <a:tblGrid>
                <a:gridCol w="1205478">
                  <a:extLst>
                    <a:ext uri="{9D8B030D-6E8A-4147-A177-3AD203B41FA5}">
                      <a16:colId xmlns:a16="http://schemas.microsoft.com/office/drawing/2014/main" val="3074862411"/>
                    </a:ext>
                  </a:extLst>
                </a:gridCol>
                <a:gridCol w="5139141">
                  <a:extLst>
                    <a:ext uri="{9D8B030D-6E8A-4147-A177-3AD203B41FA5}">
                      <a16:colId xmlns:a16="http://schemas.microsoft.com/office/drawing/2014/main" val="4284234530"/>
                    </a:ext>
                  </a:extLst>
                </a:gridCol>
                <a:gridCol w="697908">
                  <a:extLst>
                    <a:ext uri="{9D8B030D-6E8A-4147-A177-3AD203B41FA5}">
                      <a16:colId xmlns:a16="http://schemas.microsoft.com/office/drawing/2014/main" val="3760856312"/>
                    </a:ext>
                  </a:extLst>
                </a:gridCol>
                <a:gridCol w="444123">
                  <a:extLst>
                    <a:ext uri="{9D8B030D-6E8A-4147-A177-3AD203B41FA5}">
                      <a16:colId xmlns:a16="http://schemas.microsoft.com/office/drawing/2014/main" val="2866000014"/>
                    </a:ext>
                  </a:extLst>
                </a:gridCol>
              </a:tblGrid>
              <a:tr h="432559">
                <a:tc>
                  <a:txBody>
                    <a:bodyPr/>
                    <a:lstStyle/>
                    <a:p>
                      <a:pPr marL="0" marR="0">
                        <a:spcBef>
                          <a:spcPts val="200"/>
                        </a:spcBef>
                        <a:spcAft>
                          <a:spcPts val="100"/>
                        </a:spcAft>
                        <a:tabLst>
                          <a:tab pos="180340" algn="l"/>
                        </a:tabLst>
                      </a:pPr>
                      <a:r>
                        <a:rPr lang="en-US" sz="1100" dirty="0">
                          <a:effectLst/>
                          <a:latin typeface="+mn-lt"/>
                        </a:rPr>
                        <a:t>Section of modeling report</a:t>
                      </a:r>
                      <a:endParaRPr lang="en-US" sz="1100" dirty="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tc>
                  <a:txBody>
                    <a:bodyPr/>
                    <a:lstStyle/>
                    <a:p>
                      <a:pPr marL="0" marR="0">
                        <a:spcBef>
                          <a:spcPts val="200"/>
                        </a:spcBef>
                        <a:spcAft>
                          <a:spcPts val="100"/>
                        </a:spcAft>
                        <a:tabLst>
                          <a:tab pos="180340" algn="l"/>
                        </a:tabLst>
                      </a:pPr>
                      <a:r>
                        <a:rPr lang="en-US" sz="1100" dirty="0">
                          <a:effectLst/>
                          <a:latin typeface="+mn-lt"/>
                        </a:rPr>
                        <a:t>Description</a:t>
                      </a:r>
                      <a:endParaRPr lang="en-US" sz="1100" dirty="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tc>
                  <a:txBody>
                    <a:bodyPr/>
                    <a:lstStyle/>
                    <a:p>
                      <a:pPr marL="0" marR="0" algn="ctr">
                        <a:spcBef>
                          <a:spcPts val="200"/>
                        </a:spcBef>
                        <a:spcAft>
                          <a:spcPts val="100"/>
                        </a:spcAft>
                        <a:tabLst>
                          <a:tab pos="180340" algn="l"/>
                        </a:tabLst>
                      </a:pPr>
                      <a:r>
                        <a:rPr lang="en-US" sz="1100" dirty="0">
                          <a:effectLst/>
                          <a:latin typeface="+mn-lt"/>
                        </a:rPr>
                        <a:t>Novartis</a:t>
                      </a:r>
                      <a:endParaRPr lang="en-US" sz="1100" dirty="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tc>
                  <a:txBody>
                    <a:bodyPr/>
                    <a:lstStyle/>
                    <a:p>
                      <a:pPr marL="0" marR="0" algn="ctr">
                        <a:spcBef>
                          <a:spcPts val="200"/>
                        </a:spcBef>
                        <a:spcAft>
                          <a:spcPts val="100"/>
                        </a:spcAft>
                        <a:tabLst>
                          <a:tab pos="180340" algn="l"/>
                        </a:tabLst>
                      </a:pPr>
                      <a:r>
                        <a:rPr lang="en-US" sz="1100" dirty="0">
                          <a:effectLst/>
                          <a:latin typeface="+mn-lt"/>
                        </a:rPr>
                        <a:t>HA</a:t>
                      </a:r>
                      <a:endParaRPr lang="en-US" sz="1100" dirty="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8040979"/>
                  </a:ext>
                </a:extLst>
              </a:tr>
              <a:tr h="320040">
                <a:tc>
                  <a:txBody>
                    <a:bodyPr/>
                    <a:lstStyle/>
                    <a:p>
                      <a:pPr marL="0" marR="0">
                        <a:spcBef>
                          <a:spcPts val="200"/>
                        </a:spcBef>
                        <a:spcAft>
                          <a:spcPts val="100"/>
                        </a:spcAft>
                        <a:tabLst>
                          <a:tab pos="180340" algn="l"/>
                        </a:tabLst>
                      </a:pPr>
                      <a:r>
                        <a:rPr lang="en-US" sz="1100">
                          <a:effectLst/>
                          <a:latin typeface="+mn-lt"/>
                        </a:rPr>
                        <a:t>Main body</a:t>
                      </a:r>
                      <a:endParaRPr lang="en-US" sz="1100">
                        <a:effectLst/>
                        <a:latin typeface="+mn-lt"/>
                        <a:ea typeface="MS Mincho"/>
                      </a:endParaRPr>
                    </a:p>
                  </a:txBody>
                  <a:tcPr marL="51435" marR="51435" marT="0" marB="0">
                    <a:lnT w="12700" cap="flat" cmpd="sng" algn="ctr">
                      <a:solidFill>
                        <a:schemeClr val="tx1"/>
                      </a:solidFill>
                      <a:prstDash val="solid"/>
                      <a:round/>
                      <a:headEnd type="none" w="med" len="med"/>
                      <a:tailEnd type="none" w="med" len="med"/>
                    </a:lnT>
                  </a:tcPr>
                </a:tc>
                <a:tc>
                  <a:txBody>
                    <a:bodyPr/>
                    <a:lstStyle/>
                    <a:p>
                      <a:pPr marL="0" marR="0">
                        <a:spcBef>
                          <a:spcPts val="200"/>
                        </a:spcBef>
                        <a:spcAft>
                          <a:spcPts val="100"/>
                        </a:spcAft>
                        <a:tabLst>
                          <a:tab pos="180340" algn="l"/>
                        </a:tabLst>
                      </a:pPr>
                      <a:r>
                        <a:rPr lang="en-US" sz="1100">
                          <a:effectLst/>
                          <a:latin typeface="+mn-lt"/>
                        </a:rPr>
                        <a:t>Plot of normalized prediction distribution errors versus population predictions (NPD vs. EPRED)</a:t>
                      </a:r>
                      <a:endParaRPr lang="en-US" sz="1100">
                        <a:effectLst/>
                        <a:latin typeface="+mn-lt"/>
                        <a:ea typeface="MS Mincho"/>
                      </a:endParaRPr>
                    </a:p>
                  </a:txBody>
                  <a:tcPr marL="51435" marR="51435" marT="0" marB="0" anchor="ctr">
                    <a:lnT w="12700" cap="flat" cmpd="sng" algn="ctr">
                      <a:solidFill>
                        <a:schemeClr val="tx1"/>
                      </a:solidFill>
                      <a:prstDash val="solid"/>
                      <a:round/>
                      <a:headEnd type="none" w="med" len="med"/>
                      <a:tailEnd type="none" w="med" len="med"/>
                    </a:lnT>
                  </a:tcP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lnT w="12700" cap="flat" cmpd="sng" algn="ctr">
                      <a:solidFill>
                        <a:schemeClr val="tx1"/>
                      </a:solidFill>
                      <a:prstDash val="solid"/>
                      <a:round/>
                      <a:headEnd type="none" w="med" len="med"/>
                      <a:tailEnd type="none" w="med" len="med"/>
                    </a:lnT>
                  </a:tcPr>
                </a:tc>
                <a:tc>
                  <a:txBody>
                    <a:bodyPr/>
                    <a:lstStyle/>
                    <a:p>
                      <a:pPr marL="0" marR="0" algn="ctr">
                        <a:spcBef>
                          <a:spcPts val="200"/>
                        </a:spcBef>
                        <a:spcAft>
                          <a:spcPts val="100"/>
                        </a:spcAft>
                        <a:tabLst>
                          <a:tab pos="180340" algn="l"/>
                        </a:tabLst>
                      </a:pPr>
                      <a:r>
                        <a:rPr lang="zh-CN" sz="1100" dirty="0">
                          <a:effectLst/>
                          <a:latin typeface="+mn-lt"/>
                        </a:rPr>
                        <a:t>✔</a:t>
                      </a:r>
                      <a:endParaRPr lang="en-US" sz="1100" dirty="0">
                        <a:effectLst/>
                        <a:latin typeface="+mn-lt"/>
                        <a:ea typeface="MS Mincho"/>
                      </a:endParaRPr>
                    </a:p>
                  </a:txBody>
                  <a:tcPr marL="51435" marR="51435"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220359563"/>
                  </a:ext>
                </a:extLst>
              </a:tr>
              <a:tr h="237762">
                <a:tc>
                  <a:txBody>
                    <a:bodyPr/>
                    <a:lstStyle/>
                    <a:p>
                      <a:pPr marL="0" marR="0">
                        <a:spcBef>
                          <a:spcPts val="200"/>
                        </a:spcBef>
                        <a:spcAft>
                          <a:spcPts val="100"/>
                        </a:spcAft>
                        <a:tabLst>
                          <a:tab pos="180340" algn="l"/>
                        </a:tabLst>
                      </a:pPr>
                      <a:r>
                        <a:rPr lang="en-US" sz="1100" dirty="0">
                          <a:effectLst/>
                          <a:latin typeface="+mn-lt"/>
                        </a:rPr>
                        <a:t> </a:t>
                      </a:r>
                      <a:endParaRPr lang="en-US" sz="1100" dirty="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dirty="0">
                          <a:effectLst/>
                          <a:latin typeface="+mn-lt"/>
                        </a:rPr>
                        <a:t>Plot of normalized prediction discrepancies versus time (NPD vs. TIME)</a:t>
                      </a:r>
                      <a:endParaRPr lang="en-US" sz="1100" dirty="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1111174074"/>
                  </a:ext>
                </a:extLst>
              </a:tr>
              <a:tr h="32004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dirty="0">
                          <a:effectLst/>
                          <a:latin typeface="+mn-lt"/>
                        </a:rPr>
                        <a:t>Plot of individual weighted residuals versus individual predictions (IWRES vs. IPRED)</a:t>
                      </a:r>
                      <a:endParaRPr lang="en-US" sz="1100" dirty="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dirty="0">
                          <a:effectLst/>
                          <a:latin typeface="+mn-lt"/>
                        </a:rPr>
                        <a:t>✔</a:t>
                      </a:r>
                      <a:endParaRPr lang="en-US" sz="1100" dirty="0">
                        <a:effectLst/>
                        <a:latin typeface="+mn-lt"/>
                        <a:ea typeface="MS Mincho"/>
                      </a:endParaRPr>
                    </a:p>
                  </a:txBody>
                  <a:tcPr marL="51435" marR="51435" marT="0" marB="0"/>
                </a:tc>
                <a:extLst>
                  <a:ext uri="{0D108BD9-81ED-4DB2-BD59-A6C34878D82A}">
                    <a16:rowId xmlns:a16="http://schemas.microsoft.com/office/drawing/2014/main" val="1659220851"/>
                  </a:ext>
                </a:extLst>
              </a:tr>
              <a:tr h="23776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Plot of individual weighted residuals versus time (IWRES vs. TIME)</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2403242034"/>
                  </a:ext>
                </a:extLst>
              </a:tr>
              <a:tr h="16002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Visual predictive check (VPC)</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3147414118"/>
                  </a:ext>
                </a:extLst>
              </a:tr>
              <a:tr h="160020">
                <a:tc>
                  <a:txBody>
                    <a:bodyPr/>
                    <a:lstStyle/>
                    <a:p>
                      <a:pPr marL="0" marR="0">
                        <a:spcBef>
                          <a:spcPts val="200"/>
                        </a:spcBef>
                        <a:spcAft>
                          <a:spcPts val="100"/>
                        </a:spcAft>
                        <a:tabLst>
                          <a:tab pos="180340" algn="l"/>
                        </a:tabLst>
                      </a:pPr>
                      <a:r>
                        <a:rPr lang="en-US" sz="1100">
                          <a:effectLst/>
                          <a:latin typeface="+mn-lt"/>
                        </a:rPr>
                        <a:t>Appendix</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Distribution and quantile-quantile plot of IWRES</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875472946"/>
                  </a:ext>
                </a:extLst>
              </a:tr>
              <a:tr h="32004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Distribution and correlation structure of estimated inter-individual random effects (ETA)</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3363525156"/>
                  </a:ext>
                </a:extLst>
              </a:tr>
              <a:tr h="356644">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dirty="0">
                          <a:effectLst/>
                          <a:latin typeface="+mn-lt"/>
                        </a:rPr>
                        <a:t>Relationships between estimated inter-individual random effects (ETA) and covariates</a:t>
                      </a:r>
                      <a:endParaRPr lang="en-US" sz="1100" dirty="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3631139585"/>
                  </a:ext>
                </a:extLst>
              </a:tr>
              <a:tr h="16002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Plots of observations and model predictions per individual</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84909919"/>
                  </a:ext>
                </a:extLst>
              </a:tr>
              <a:tr h="23776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Plot of observations versus population predictions (DV vs. EPRED)</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en-US" sz="800">
                          <a:effectLst/>
                          <a:latin typeface="+mn-lt"/>
                        </a:rPr>
                        <a:t> </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2762361706"/>
                  </a:ext>
                </a:extLst>
              </a:tr>
              <a:tr h="23776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Plot of observations versus individual predictions (DV vs. IPRED)</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en-US" sz="800">
                          <a:effectLst/>
                          <a:latin typeface="+mn-lt"/>
                        </a:rPr>
                        <a:t> </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1824811878"/>
                  </a:ext>
                </a:extLst>
              </a:tr>
              <a:tr h="348615">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dirty="0">
                          <a:effectLst/>
                          <a:latin typeface="+mn-lt"/>
                        </a:rPr>
                        <a:t>Plot of absolute individual weighted residuals versus individual predictions </a:t>
                      </a:r>
                    </a:p>
                    <a:p>
                      <a:pPr marL="0" marR="0">
                        <a:spcBef>
                          <a:spcPts val="200"/>
                        </a:spcBef>
                        <a:spcAft>
                          <a:spcPts val="100"/>
                        </a:spcAft>
                        <a:tabLst>
                          <a:tab pos="180340" algn="l"/>
                        </a:tabLst>
                      </a:pPr>
                      <a:r>
                        <a:rPr lang="en-US" sz="1100" dirty="0">
                          <a:effectLst/>
                          <a:latin typeface="+mn-lt"/>
                        </a:rPr>
                        <a:t>(|IWRES| vs. IPRED)</a:t>
                      </a:r>
                      <a:endParaRPr lang="en-US" sz="1100" dirty="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dirty="0">
                          <a:effectLst/>
                          <a:latin typeface="+mn-lt"/>
                        </a:rPr>
                        <a:t>✔</a:t>
                      </a:r>
                      <a:endParaRPr lang="en-US" sz="1100" dirty="0">
                        <a:effectLst/>
                        <a:latin typeface="+mn-lt"/>
                        <a:ea typeface="MS Mincho"/>
                      </a:endParaRPr>
                    </a:p>
                  </a:txBody>
                  <a:tcPr marL="51435" marR="51435" marT="0" marB="0"/>
                </a:tc>
                <a:extLst>
                  <a:ext uri="{0D108BD9-81ED-4DB2-BD59-A6C34878D82A}">
                    <a16:rowId xmlns:a16="http://schemas.microsoft.com/office/drawing/2014/main" val="2907465730"/>
                  </a:ext>
                </a:extLst>
              </a:tr>
            </a:tbl>
          </a:graphicData>
        </a:graphic>
      </p:graphicFrame>
      <p:sp>
        <p:nvSpPr>
          <p:cNvPr id="2" name="Slide Number Placeholder 1"/>
          <p:cNvSpPr>
            <a:spLocks noGrp="1"/>
          </p:cNvSpPr>
          <p:nvPr>
            <p:ph type="sldNum" sz="quarter" idx="11"/>
          </p:nvPr>
        </p:nvSpPr>
        <p:spPr/>
        <p:txBody>
          <a:bodyPr/>
          <a:lstStyle/>
          <a:p>
            <a:fld id="{47547CF9-5B10-D24F-A8D7-45A9778164F7}" type="slidenum">
              <a:rPr lang="uk-UA" smtClean="0"/>
              <a:pPr/>
              <a:t>79</a:t>
            </a:fld>
            <a:endParaRPr lang="uk-UA" dirty="0"/>
          </a:p>
        </p:txBody>
      </p:sp>
    </p:spTree>
    <p:extLst>
      <p:ext uri="{BB962C8B-B14F-4D97-AF65-F5344CB8AC3E}">
        <p14:creationId xmlns:p14="http://schemas.microsoft.com/office/powerpoint/2010/main" val="4963284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Overview</a:t>
            </a:r>
          </a:p>
        </p:txBody>
      </p:sp>
      <p:sp>
        <p:nvSpPr>
          <p:cNvPr id="6" name="Content Placeholder 5"/>
          <p:cNvSpPr>
            <a:spLocks noGrp="1"/>
          </p:cNvSpPr>
          <p:nvPr>
            <p:ph idx="1"/>
          </p:nvPr>
        </p:nvSpPr>
        <p:spPr>
          <a:xfrm>
            <a:off x="457200" y="914400"/>
            <a:ext cx="7029450" cy="3611880"/>
          </a:xfrm>
        </p:spPr>
        <p:txBody>
          <a:bodyPr>
            <a:normAutofit fontScale="77500" lnSpcReduction="20000"/>
          </a:bodyPr>
          <a:lstStyle/>
          <a:p>
            <a:pPr marL="342900" indent="-342900"/>
            <a:r>
              <a:rPr lang="en-US" dirty="0">
                <a:solidFill>
                  <a:schemeClr val="accent1"/>
                </a:solidFill>
              </a:rPr>
              <a:t>Introduction</a:t>
            </a:r>
          </a:p>
          <a:p>
            <a:pPr marL="342900" indent="-342900"/>
            <a:r>
              <a:rPr lang="en-US" dirty="0"/>
              <a:t>Monolix requirements (tasks to perform)</a:t>
            </a:r>
            <a:endParaRPr lang="en-US" dirty="0">
              <a:solidFill>
                <a:schemeClr val="accent1"/>
              </a:solidFill>
            </a:endParaRPr>
          </a:p>
          <a:p>
            <a:pPr marL="342900" indent="-342900"/>
            <a:r>
              <a:rPr lang="en-US" dirty="0"/>
              <a:t>Installation</a:t>
            </a:r>
          </a:p>
          <a:p>
            <a:pPr marL="342900" indent="-342900"/>
            <a:r>
              <a:rPr lang="en-US" dirty="0"/>
              <a:t>Architecture</a:t>
            </a:r>
          </a:p>
          <a:p>
            <a:pPr marL="342900" indent="-342900"/>
            <a:r>
              <a:rPr lang="en-US" dirty="0"/>
              <a:t>Built-in example and default plots</a:t>
            </a:r>
          </a:p>
          <a:p>
            <a:pPr marL="342900" indent="-342900"/>
            <a:r>
              <a:rPr lang="en-US" dirty="0"/>
              <a:t>Report generation</a:t>
            </a:r>
          </a:p>
          <a:p>
            <a:pPr marL="342900" indent="-342900"/>
            <a:r>
              <a:rPr lang="en-US" dirty="0"/>
              <a:t>Advanced Controller creation</a:t>
            </a:r>
          </a:p>
          <a:p>
            <a:pPr lvl="1"/>
            <a:r>
              <a:rPr lang="en-US" dirty="0"/>
              <a:t>Single endpoint models</a:t>
            </a:r>
          </a:p>
          <a:p>
            <a:pPr lvl="1"/>
            <a:r>
              <a:rPr lang="en-US" dirty="0"/>
              <a:t>Multiple endpoint models</a:t>
            </a:r>
          </a:p>
          <a:p>
            <a:pPr lvl="1"/>
            <a:r>
              <a:rPr lang="en-US" dirty="0"/>
              <a:t>Models with covariates</a:t>
            </a:r>
          </a:p>
          <a:p>
            <a:pPr marL="342900" indent="-342900"/>
            <a:r>
              <a:rPr lang="en-US" dirty="0"/>
              <a:t>VPC (Visual Predictive Checks)</a:t>
            </a:r>
          </a:p>
          <a:p>
            <a:pPr marL="342900" indent="-342900"/>
            <a:r>
              <a:rPr lang="en-US" dirty="0"/>
              <a:t>Plots customization</a:t>
            </a:r>
          </a:p>
          <a:p>
            <a:pPr marL="342900" indent="-342900"/>
            <a:r>
              <a:rPr lang="en-US" dirty="0"/>
              <a:t>Stratification, filtering and other features</a:t>
            </a:r>
          </a:p>
          <a:p>
            <a:pPr marL="342900" indent="-342900"/>
            <a:r>
              <a:rPr lang="en-US" dirty="0"/>
              <a:t>How to provide feedback?</a:t>
            </a:r>
          </a:p>
        </p:txBody>
      </p:sp>
      <p:sp>
        <p:nvSpPr>
          <p:cNvPr id="7" name="Footer Placeholder 6"/>
          <p:cNvSpPr>
            <a:spLocks noGrp="1"/>
          </p:cNvSpPr>
          <p:nvPr>
            <p:ph type="ftr" sz="quarter" idx="10"/>
          </p:nvPr>
        </p:nvSpPr>
        <p:spPr/>
        <p:txBody>
          <a:bodyPr/>
          <a:lstStyle/>
          <a:p>
            <a:r>
              <a:rPr lang="en-US"/>
              <a:t>ggPMX</a:t>
            </a:r>
            <a:endParaRPr lang="en-US" dirty="0"/>
          </a:p>
        </p:txBody>
      </p:sp>
      <p:sp>
        <p:nvSpPr>
          <p:cNvPr id="2" name="Slide Number Placeholder 1"/>
          <p:cNvSpPr>
            <a:spLocks noGrp="1"/>
          </p:cNvSpPr>
          <p:nvPr>
            <p:ph type="sldNum" sz="quarter" idx="11"/>
          </p:nvPr>
        </p:nvSpPr>
        <p:spPr/>
        <p:txBody>
          <a:bodyPr/>
          <a:lstStyle/>
          <a:p>
            <a:fld id="{47547CF9-5B10-D24F-A8D7-45A9778164F7}" type="slidenum">
              <a:rPr lang="uk-UA" smtClean="0"/>
              <a:pPr/>
              <a:t>8</a:t>
            </a:fld>
            <a:endParaRPr lang="uk-UA" dirty="0"/>
          </a:p>
        </p:txBody>
      </p:sp>
    </p:spTree>
    <p:extLst>
      <p:ext uri="{BB962C8B-B14F-4D97-AF65-F5344CB8AC3E}">
        <p14:creationId xmlns:p14="http://schemas.microsoft.com/office/powerpoint/2010/main" val="30239783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0"/>
          </p:nvPr>
        </p:nvSpPr>
        <p:spPr/>
        <p:txBody>
          <a:bodyPr/>
          <a:lstStyle/>
          <a:p>
            <a:r>
              <a:rPr lang="en-US"/>
              <a:t>ggPMX</a:t>
            </a:r>
            <a:endParaRPr lang="en-US" dirty="0"/>
          </a:p>
        </p:txBody>
      </p:sp>
      <p:sp>
        <p:nvSpPr>
          <p:cNvPr id="9" name="Title 2"/>
          <p:cNvSpPr>
            <a:spLocks noGrp="1"/>
          </p:cNvSpPr>
          <p:nvPr>
            <p:ph type="title"/>
          </p:nvPr>
        </p:nvSpPr>
        <p:spPr>
          <a:xfrm>
            <a:off x="457200" y="342900"/>
            <a:ext cx="7419560" cy="720090"/>
          </a:xfrm>
        </p:spPr>
        <p:txBody>
          <a:bodyPr>
            <a:noAutofit/>
          </a:bodyPr>
          <a:lstStyle/>
          <a:p>
            <a:r>
              <a:rPr lang="en-US" dirty="0"/>
              <a:t>Prediction-based diagnostics</a:t>
            </a:r>
            <a:br>
              <a:rPr lang="en-US" dirty="0"/>
            </a:br>
            <a:r>
              <a:rPr lang="en-US" sz="1200" dirty="0">
                <a:solidFill>
                  <a:schemeClr val="accent1"/>
                </a:solidFill>
                <a:latin typeface="+mn-lt"/>
              </a:rPr>
              <a:t>Individual Fits – Quick glance at performance of the model to describe data</a:t>
            </a:r>
            <a:endParaRPr lang="en-US" sz="1600" i="1" dirty="0">
              <a:solidFill>
                <a:schemeClr val="accent1"/>
              </a:solidFill>
              <a:latin typeface="+mn-lt"/>
            </a:endParaRPr>
          </a:p>
        </p:txBody>
      </p:sp>
      <p:pic>
        <p:nvPicPr>
          <p:cNvPr id="11" name="Picture"/>
          <p:cNvPicPr/>
          <p:nvPr/>
        </p:nvPicPr>
        <p:blipFill rotWithShape="1">
          <a:blip r:embed="rId3"/>
          <a:srcRect t="-1" b="2677"/>
          <a:stretch/>
        </p:blipFill>
        <p:spPr bwMode="auto">
          <a:xfrm>
            <a:off x="3124200" y="951950"/>
            <a:ext cx="2895600" cy="4134400"/>
          </a:xfrm>
          <a:prstGeom prst="rect">
            <a:avLst/>
          </a:prstGeom>
          <a:noFill/>
          <a:ln w="9525">
            <a:noFill/>
            <a:headEnd/>
            <a:tailEnd/>
          </a:ln>
        </p:spPr>
      </p:pic>
      <p:sp>
        <p:nvSpPr>
          <p:cNvPr id="2" name="Slide Number Placeholder 1"/>
          <p:cNvSpPr>
            <a:spLocks noGrp="1"/>
          </p:cNvSpPr>
          <p:nvPr>
            <p:ph type="sldNum" sz="quarter" idx="11"/>
          </p:nvPr>
        </p:nvSpPr>
        <p:spPr/>
        <p:txBody>
          <a:bodyPr/>
          <a:lstStyle/>
          <a:p>
            <a:fld id="{47547CF9-5B10-D24F-A8D7-45A9778164F7}" type="slidenum">
              <a:rPr lang="uk-UA" smtClean="0"/>
              <a:pPr/>
              <a:t>80</a:t>
            </a:fld>
            <a:endParaRPr lang="uk-UA" dirty="0"/>
          </a:p>
        </p:txBody>
      </p:sp>
    </p:spTree>
    <p:extLst>
      <p:ext uri="{BB962C8B-B14F-4D97-AF65-F5344CB8AC3E}">
        <p14:creationId xmlns:p14="http://schemas.microsoft.com/office/powerpoint/2010/main" val="25744329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0"/>
          </p:nvPr>
        </p:nvSpPr>
        <p:spPr/>
        <p:txBody>
          <a:bodyPr/>
          <a:lstStyle/>
          <a:p>
            <a:r>
              <a:rPr lang="en-US"/>
              <a:t>ggPMX</a:t>
            </a:r>
            <a:endParaRPr lang="en-US" dirty="0"/>
          </a:p>
        </p:txBody>
      </p:sp>
      <p:sp>
        <p:nvSpPr>
          <p:cNvPr id="3" name="Title 2"/>
          <p:cNvSpPr>
            <a:spLocks noGrp="1"/>
          </p:cNvSpPr>
          <p:nvPr>
            <p:ph type="title"/>
          </p:nvPr>
        </p:nvSpPr>
        <p:spPr>
          <a:xfrm>
            <a:off x="457200" y="342900"/>
            <a:ext cx="7419560" cy="720090"/>
          </a:xfrm>
        </p:spPr>
        <p:txBody>
          <a:bodyPr>
            <a:normAutofit/>
          </a:bodyPr>
          <a:lstStyle/>
          <a:p>
            <a:r>
              <a:rPr lang="en-US" dirty="0"/>
              <a:t>Prediction-based diagnostics</a:t>
            </a:r>
            <a:br>
              <a:rPr lang="en-US" dirty="0"/>
            </a:br>
            <a:r>
              <a:rPr lang="en-US" sz="1200" dirty="0">
                <a:solidFill>
                  <a:schemeClr val="accent1"/>
                </a:solidFill>
                <a:latin typeface="+mn-lt"/>
              </a:rPr>
              <a:t>Observations versus predictions</a:t>
            </a:r>
            <a:endParaRPr lang="en-US" sz="1650" i="1" dirty="0">
              <a:solidFill>
                <a:schemeClr val="accent1"/>
              </a:solidFill>
              <a:latin typeface="+mn-lt"/>
            </a:endParaRPr>
          </a:p>
        </p:txBody>
      </p:sp>
      <p:sp>
        <p:nvSpPr>
          <p:cNvPr id="6" name="Rectangle 5"/>
          <p:cNvSpPr/>
          <p:nvPr/>
        </p:nvSpPr>
        <p:spPr>
          <a:xfrm>
            <a:off x="2276059" y="3928113"/>
            <a:ext cx="6277391" cy="457200"/>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aphicFrame>
        <p:nvGraphicFramePr>
          <p:cNvPr id="9" name="Table 8"/>
          <p:cNvGraphicFramePr>
            <a:graphicFrameLocks noGrp="1"/>
          </p:cNvGraphicFramePr>
          <p:nvPr/>
        </p:nvGraphicFramePr>
        <p:xfrm>
          <a:off x="1066800" y="1159159"/>
          <a:ext cx="7486650" cy="3622391"/>
        </p:xfrm>
        <a:graphic>
          <a:graphicData uri="http://schemas.openxmlformats.org/drawingml/2006/table">
            <a:tbl>
              <a:tblPr>
                <a:tableStyleId>{3B4B98B0-60AC-42C2-AFA5-B58CD77FA1E5}</a:tableStyleId>
              </a:tblPr>
              <a:tblGrid>
                <a:gridCol w="1205478">
                  <a:extLst>
                    <a:ext uri="{9D8B030D-6E8A-4147-A177-3AD203B41FA5}">
                      <a16:colId xmlns:a16="http://schemas.microsoft.com/office/drawing/2014/main" val="3074862411"/>
                    </a:ext>
                  </a:extLst>
                </a:gridCol>
                <a:gridCol w="5139141">
                  <a:extLst>
                    <a:ext uri="{9D8B030D-6E8A-4147-A177-3AD203B41FA5}">
                      <a16:colId xmlns:a16="http://schemas.microsoft.com/office/drawing/2014/main" val="4284234530"/>
                    </a:ext>
                  </a:extLst>
                </a:gridCol>
                <a:gridCol w="697908">
                  <a:extLst>
                    <a:ext uri="{9D8B030D-6E8A-4147-A177-3AD203B41FA5}">
                      <a16:colId xmlns:a16="http://schemas.microsoft.com/office/drawing/2014/main" val="3760856312"/>
                    </a:ext>
                  </a:extLst>
                </a:gridCol>
                <a:gridCol w="444123">
                  <a:extLst>
                    <a:ext uri="{9D8B030D-6E8A-4147-A177-3AD203B41FA5}">
                      <a16:colId xmlns:a16="http://schemas.microsoft.com/office/drawing/2014/main" val="2866000014"/>
                    </a:ext>
                  </a:extLst>
                </a:gridCol>
              </a:tblGrid>
              <a:tr h="432559">
                <a:tc>
                  <a:txBody>
                    <a:bodyPr/>
                    <a:lstStyle/>
                    <a:p>
                      <a:pPr marL="0" marR="0">
                        <a:spcBef>
                          <a:spcPts val="200"/>
                        </a:spcBef>
                        <a:spcAft>
                          <a:spcPts val="100"/>
                        </a:spcAft>
                        <a:tabLst>
                          <a:tab pos="180340" algn="l"/>
                        </a:tabLst>
                      </a:pPr>
                      <a:r>
                        <a:rPr lang="en-US" sz="1100" dirty="0">
                          <a:effectLst/>
                          <a:latin typeface="+mn-lt"/>
                        </a:rPr>
                        <a:t>Section of modeling report</a:t>
                      </a:r>
                      <a:endParaRPr lang="en-US" sz="1100" dirty="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tc>
                  <a:txBody>
                    <a:bodyPr/>
                    <a:lstStyle/>
                    <a:p>
                      <a:pPr marL="0" marR="0">
                        <a:spcBef>
                          <a:spcPts val="200"/>
                        </a:spcBef>
                        <a:spcAft>
                          <a:spcPts val="100"/>
                        </a:spcAft>
                        <a:tabLst>
                          <a:tab pos="180340" algn="l"/>
                        </a:tabLst>
                      </a:pPr>
                      <a:r>
                        <a:rPr lang="en-US" sz="1100" dirty="0">
                          <a:effectLst/>
                          <a:latin typeface="+mn-lt"/>
                        </a:rPr>
                        <a:t>Description</a:t>
                      </a:r>
                      <a:endParaRPr lang="en-US" sz="1100" dirty="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tc>
                  <a:txBody>
                    <a:bodyPr/>
                    <a:lstStyle/>
                    <a:p>
                      <a:pPr marL="0" marR="0" algn="ctr">
                        <a:spcBef>
                          <a:spcPts val="200"/>
                        </a:spcBef>
                        <a:spcAft>
                          <a:spcPts val="100"/>
                        </a:spcAft>
                        <a:tabLst>
                          <a:tab pos="180340" algn="l"/>
                        </a:tabLst>
                      </a:pPr>
                      <a:r>
                        <a:rPr lang="en-US" sz="1100" dirty="0">
                          <a:effectLst/>
                          <a:latin typeface="+mn-lt"/>
                        </a:rPr>
                        <a:t>Novartis</a:t>
                      </a:r>
                      <a:endParaRPr lang="en-US" sz="1100" dirty="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tc>
                  <a:txBody>
                    <a:bodyPr/>
                    <a:lstStyle/>
                    <a:p>
                      <a:pPr marL="0" marR="0" algn="ctr">
                        <a:spcBef>
                          <a:spcPts val="200"/>
                        </a:spcBef>
                        <a:spcAft>
                          <a:spcPts val="100"/>
                        </a:spcAft>
                        <a:tabLst>
                          <a:tab pos="180340" algn="l"/>
                        </a:tabLst>
                      </a:pPr>
                      <a:r>
                        <a:rPr lang="en-US" sz="1100" dirty="0">
                          <a:effectLst/>
                          <a:latin typeface="+mn-lt"/>
                        </a:rPr>
                        <a:t>HA</a:t>
                      </a:r>
                      <a:endParaRPr lang="en-US" sz="1100" dirty="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8040979"/>
                  </a:ext>
                </a:extLst>
              </a:tr>
              <a:tr h="320040">
                <a:tc>
                  <a:txBody>
                    <a:bodyPr/>
                    <a:lstStyle/>
                    <a:p>
                      <a:pPr marL="0" marR="0">
                        <a:spcBef>
                          <a:spcPts val="200"/>
                        </a:spcBef>
                        <a:spcAft>
                          <a:spcPts val="100"/>
                        </a:spcAft>
                        <a:tabLst>
                          <a:tab pos="180340" algn="l"/>
                        </a:tabLst>
                      </a:pPr>
                      <a:r>
                        <a:rPr lang="en-US" sz="1100">
                          <a:effectLst/>
                          <a:latin typeface="+mn-lt"/>
                        </a:rPr>
                        <a:t>Main body</a:t>
                      </a:r>
                      <a:endParaRPr lang="en-US" sz="1100">
                        <a:effectLst/>
                        <a:latin typeface="+mn-lt"/>
                        <a:ea typeface="MS Mincho"/>
                      </a:endParaRPr>
                    </a:p>
                  </a:txBody>
                  <a:tcPr marL="51435" marR="51435" marT="0" marB="0">
                    <a:lnT w="12700" cap="flat" cmpd="sng" algn="ctr">
                      <a:solidFill>
                        <a:schemeClr val="tx1"/>
                      </a:solidFill>
                      <a:prstDash val="solid"/>
                      <a:round/>
                      <a:headEnd type="none" w="med" len="med"/>
                      <a:tailEnd type="none" w="med" len="med"/>
                    </a:lnT>
                  </a:tcPr>
                </a:tc>
                <a:tc>
                  <a:txBody>
                    <a:bodyPr/>
                    <a:lstStyle/>
                    <a:p>
                      <a:pPr marL="0" marR="0">
                        <a:spcBef>
                          <a:spcPts val="200"/>
                        </a:spcBef>
                        <a:spcAft>
                          <a:spcPts val="100"/>
                        </a:spcAft>
                        <a:tabLst>
                          <a:tab pos="180340" algn="l"/>
                        </a:tabLst>
                      </a:pPr>
                      <a:r>
                        <a:rPr lang="en-US" sz="1100">
                          <a:effectLst/>
                          <a:latin typeface="+mn-lt"/>
                        </a:rPr>
                        <a:t>Plot of normalized prediction distribution errors versus population predictions (NPD vs. EPRED)</a:t>
                      </a:r>
                      <a:endParaRPr lang="en-US" sz="1100">
                        <a:effectLst/>
                        <a:latin typeface="+mn-lt"/>
                        <a:ea typeface="MS Mincho"/>
                      </a:endParaRPr>
                    </a:p>
                  </a:txBody>
                  <a:tcPr marL="51435" marR="51435" marT="0" marB="0" anchor="ctr">
                    <a:lnT w="12700" cap="flat" cmpd="sng" algn="ctr">
                      <a:solidFill>
                        <a:schemeClr val="tx1"/>
                      </a:solidFill>
                      <a:prstDash val="solid"/>
                      <a:round/>
                      <a:headEnd type="none" w="med" len="med"/>
                      <a:tailEnd type="none" w="med" len="med"/>
                    </a:lnT>
                  </a:tcP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lnT w="12700" cap="flat" cmpd="sng" algn="ctr">
                      <a:solidFill>
                        <a:schemeClr val="tx1"/>
                      </a:solidFill>
                      <a:prstDash val="solid"/>
                      <a:round/>
                      <a:headEnd type="none" w="med" len="med"/>
                      <a:tailEnd type="none" w="med" len="med"/>
                    </a:lnT>
                  </a:tcPr>
                </a:tc>
                <a:tc>
                  <a:txBody>
                    <a:bodyPr/>
                    <a:lstStyle/>
                    <a:p>
                      <a:pPr marL="0" marR="0" algn="ctr">
                        <a:spcBef>
                          <a:spcPts val="200"/>
                        </a:spcBef>
                        <a:spcAft>
                          <a:spcPts val="100"/>
                        </a:spcAft>
                        <a:tabLst>
                          <a:tab pos="180340" algn="l"/>
                        </a:tabLst>
                      </a:pPr>
                      <a:r>
                        <a:rPr lang="zh-CN" sz="1100" dirty="0">
                          <a:effectLst/>
                          <a:latin typeface="+mn-lt"/>
                        </a:rPr>
                        <a:t>✔</a:t>
                      </a:r>
                      <a:endParaRPr lang="en-US" sz="1100" dirty="0">
                        <a:effectLst/>
                        <a:latin typeface="+mn-lt"/>
                        <a:ea typeface="MS Mincho"/>
                      </a:endParaRPr>
                    </a:p>
                  </a:txBody>
                  <a:tcPr marL="51435" marR="51435"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220359563"/>
                  </a:ext>
                </a:extLst>
              </a:tr>
              <a:tr h="237762">
                <a:tc>
                  <a:txBody>
                    <a:bodyPr/>
                    <a:lstStyle/>
                    <a:p>
                      <a:pPr marL="0" marR="0">
                        <a:spcBef>
                          <a:spcPts val="200"/>
                        </a:spcBef>
                        <a:spcAft>
                          <a:spcPts val="100"/>
                        </a:spcAft>
                        <a:tabLst>
                          <a:tab pos="180340" algn="l"/>
                        </a:tabLst>
                      </a:pPr>
                      <a:r>
                        <a:rPr lang="en-US" sz="1100" dirty="0">
                          <a:effectLst/>
                          <a:latin typeface="+mn-lt"/>
                        </a:rPr>
                        <a:t> </a:t>
                      </a:r>
                      <a:endParaRPr lang="en-US" sz="1100" dirty="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dirty="0">
                          <a:effectLst/>
                          <a:latin typeface="+mn-lt"/>
                        </a:rPr>
                        <a:t>Plot of normalized prediction discrepancies versus time (NPD vs. TIME)</a:t>
                      </a:r>
                      <a:endParaRPr lang="en-US" sz="1100" dirty="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1111174074"/>
                  </a:ext>
                </a:extLst>
              </a:tr>
              <a:tr h="32004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dirty="0">
                          <a:effectLst/>
                          <a:latin typeface="+mn-lt"/>
                        </a:rPr>
                        <a:t>Plot of individual weighted residuals versus individual predictions (IWRES vs. IPRED)</a:t>
                      </a:r>
                      <a:endParaRPr lang="en-US" sz="1100" dirty="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1659220851"/>
                  </a:ext>
                </a:extLst>
              </a:tr>
              <a:tr h="23776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Plot of individual weighted residuals versus time (IWRES vs. TIME)</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2403242034"/>
                  </a:ext>
                </a:extLst>
              </a:tr>
              <a:tr h="16002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Visual predictive check (VPC)</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3147414118"/>
                  </a:ext>
                </a:extLst>
              </a:tr>
              <a:tr h="160020">
                <a:tc>
                  <a:txBody>
                    <a:bodyPr/>
                    <a:lstStyle/>
                    <a:p>
                      <a:pPr marL="0" marR="0">
                        <a:spcBef>
                          <a:spcPts val="200"/>
                        </a:spcBef>
                        <a:spcAft>
                          <a:spcPts val="100"/>
                        </a:spcAft>
                        <a:tabLst>
                          <a:tab pos="180340" algn="l"/>
                        </a:tabLst>
                      </a:pPr>
                      <a:r>
                        <a:rPr lang="en-US" sz="1100">
                          <a:effectLst/>
                          <a:latin typeface="+mn-lt"/>
                        </a:rPr>
                        <a:t>Appendix</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Distribution and quantile-quantile plot of IWRES</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875472946"/>
                  </a:ext>
                </a:extLst>
              </a:tr>
              <a:tr h="32004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Distribution and correlation structure of estimated inter-individual random effects (ETA)</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3363525156"/>
                  </a:ext>
                </a:extLst>
              </a:tr>
              <a:tr h="356644">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dirty="0">
                          <a:effectLst/>
                          <a:latin typeface="+mn-lt"/>
                        </a:rPr>
                        <a:t>Relationships between estimated inter-individual random effects (ETA) and covariates</a:t>
                      </a:r>
                      <a:endParaRPr lang="en-US" sz="1100" dirty="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3631139585"/>
                  </a:ext>
                </a:extLst>
              </a:tr>
              <a:tr h="16002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Plots of observations and model predictions per individual</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84909919"/>
                  </a:ext>
                </a:extLst>
              </a:tr>
              <a:tr h="23776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Plot of observations versus population predictions (DV vs. EPRED)</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en-US" sz="800">
                          <a:effectLst/>
                          <a:latin typeface="+mn-lt"/>
                        </a:rPr>
                        <a:t> </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2762361706"/>
                  </a:ext>
                </a:extLst>
              </a:tr>
              <a:tr h="23776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Plot of observations versus individual predictions (DV vs. IPRED)</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en-US" sz="800">
                          <a:effectLst/>
                          <a:latin typeface="+mn-lt"/>
                        </a:rPr>
                        <a:t> </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1824811878"/>
                  </a:ext>
                </a:extLst>
              </a:tr>
              <a:tr h="348615">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dirty="0">
                          <a:effectLst/>
                          <a:latin typeface="+mn-lt"/>
                        </a:rPr>
                        <a:t>Plot of absolute individual weighted residuals versus individual predictions </a:t>
                      </a:r>
                    </a:p>
                    <a:p>
                      <a:pPr marL="0" marR="0">
                        <a:spcBef>
                          <a:spcPts val="200"/>
                        </a:spcBef>
                        <a:spcAft>
                          <a:spcPts val="100"/>
                        </a:spcAft>
                        <a:tabLst>
                          <a:tab pos="180340" algn="l"/>
                        </a:tabLst>
                      </a:pPr>
                      <a:r>
                        <a:rPr lang="en-US" sz="1100" dirty="0">
                          <a:effectLst/>
                          <a:latin typeface="+mn-lt"/>
                        </a:rPr>
                        <a:t>(|IWRES| vs. IPRED)</a:t>
                      </a:r>
                      <a:endParaRPr lang="en-US" sz="1100" dirty="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dirty="0">
                          <a:effectLst/>
                          <a:latin typeface="+mn-lt"/>
                        </a:rPr>
                        <a:t>✔</a:t>
                      </a:r>
                      <a:endParaRPr lang="en-US" sz="1100" dirty="0">
                        <a:effectLst/>
                        <a:latin typeface="+mn-lt"/>
                        <a:ea typeface="MS Mincho"/>
                      </a:endParaRPr>
                    </a:p>
                  </a:txBody>
                  <a:tcPr marL="51435" marR="51435" marT="0" marB="0"/>
                </a:tc>
                <a:extLst>
                  <a:ext uri="{0D108BD9-81ED-4DB2-BD59-A6C34878D82A}">
                    <a16:rowId xmlns:a16="http://schemas.microsoft.com/office/drawing/2014/main" val="2907465730"/>
                  </a:ext>
                </a:extLst>
              </a:tr>
            </a:tbl>
          </a:graphicData>
        </a:graphic>
      </p:graphicFrame>
      <p:sp>
        <p:nvSpPr>
          <p:cNvPr id="2" name="Slide Number Placeholder 1"/>
          <p:cNvSpPr>
            <a:spLocks noGrp="1"/>
          </p:cNvSpPr>
          <p:nvPr>
            <p:ph type="sldNum" sz="quarter" idx="11"/>
          </p:nvPr>
        </p:nvSpPr>
        <p:spPr/>
        <p:txBody>
          <a:bodyPr/>
          <a:lstStyle/>
          <a:p>
            <a:fld id="{47547CF9-5B10-D24F-A8D7-45A9778164F7}" type="slidenum">
              <a:rPr lang="uk-UA" smtClean="0"/>
              <a:pPr/>
              <a:t>81</a:t>
            </a:fld>
            <a:endParaRPr lang="uk-UA" dirty="0"/>
          </a:p>
        </p:txBody>
      </p:sp>
    </p:spTree>
    <p:extLst>
      <p:ext uri="{BB962C8B-B14F-4D97-AF65-F5344CB8AC3E}">
        <p14:creationId xmlns:p14="http://schemas.microsoft.com/office/powerpoint/2010/main" val="25035617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0"/>
          </p:nvPr>
        </p:nvSpPr>
        <p:spPr/>
        <p:txBody>
          <a:bodyPr/>
          <a:lstStyle/>
          <a:p>
            <a:r>
              <a:rPr lang="en-US"/>
              <a:t>ggPMX</a:t>
            </a:r>
            <a:endParaRPr lang="en-US" dirty="0"/>
          </a:p>
        </p:txBody>
      </p:sp>
      <p:sp>
        <p:nvSpPr>
          <p:cNvPr id="3" name="Title 2"/>
          <p:cNvSpPr>
            <a:spLocks noGrp="1"/>
          </p:cNvSpPr>
          <p:nvPr>
            <p:ph type="title"/>
          </p:nvPr>
        </p:nvSpPr>
        <p:spPr>
          <a:xfrm>
            <a:off x="457200" y="342900"/>
            <a:ext cx="7419560" cy="720090"/>
          </a:xfrm>
        </p:spPr>
        <p:txBody>
          <a:bodyPr>
            <a:normAutofit/>
          </a:bodyPr>
          <a:lstStyle/>
          <a:p>
            <a:r>
              <a:rPr lang="en-US" dirty="0"/>
              <a:t>Prediction-based diagnostics</a:t>
            </a:r>
            <a:br>
              <a:rPr lang="en-US" dirty="0"/>
            </a:br>
            <a:r>
              <a:rPr lang="en-US" sz="1200" dirty="0">
                <a:solidFill>
                  <a:schemeClr val="accent1"/>
                </a:solidFill>
                <a:latin typeface="+mn-lt"/>
              </a:rPr>
              <a:t>Observations versus predictions– Communicate how the model can describe the observed data</a:t>
            </a:r>
            <a:endParaRPr lang="en-US" sz="1650" i="1" dirty="0">
              <a:solidFill>
                <a:schemeClr val="accent1"/>
              </a:solidFill>
              <a:latin typeface="+mn-lt"/>
            </a:endParaRPr>
          </a:p>
        </p:txBody>
      </p:sp>
      <p:pic>
        <p:nvPicPr>
          <p:cNvPr id="9" name="Picture"/>
          <p:cNvPicPr/>
          <p:nvPr/>
        </p:nvPicPr>
        <p:blipFill>
          <a:blip r:embed="rId3"/>
          <a:stretch>
            <a:fillRect/>
          </a:stretch>
        </p:blipFill>
        <p:spPr bwMode="auto">
          <a:xfrm>
            <a:off x="800100" y="1200150"/>
            <a:ext cx="3452605" cy="3719322"/>
          </a:xfrm>
          <a:prstGeom prst="rect">
            <a:avLst/>
          </a:prstGeom>
          <a:noFill/>
          <a:ln w="9525">
            <a:noFill/>
            <a:headEnd/>
            <a:tailEnd/>
          </a:ln>
        </p:spPr>
      </p:pic>
      <p:pic>
        <p:nvPicPr>
          <p:cNvPr id="10" name="Picture"/>
          <p:cNvPicPr/>
          <p:nvPr/>
        </p:nvPicPr>
        <p:blipFill>
          <a:blip r:embed="rId4"/>
          <a:stretch>
            <a:fillRect/>
          </a:stretch>
        </p:blipFill>
        <p:spPr bwMode="auto">
          <a:xfrm>
            <a:off x="4424155" y="1200150"/>
            <a:ext cx="3452605" cy="3719322"/>
          </a:xfrm>
          <a:prstGeom prst="rect">
            <a:avLst/>
          </a:prstGeom>
          <a:noFill/>
          <a:ln w="9525">
            <a:noFill/>
            <a:headEnd/>
            <a:tailEnd/>
          </a:ln>
        </p:spPr>
      </p:pic>
      <p:sp>
        <p:nvSpPr>
          <p:cNvPr id="2" name="Slide Number Placeholder 1"/>
          <p:cNvSpPr>
            <a:spLocks noGrp="1"/>
          </p:cNvSpPr>
          <p:nvPr>
            <p:ph type="sldNum" sz="quarter" idx="11"/>
          </p:nvPr>
        </p:nvSpPr>
        <p:spPr/>
        <p:txBody>
          <a:bodyPr/>
          <a:lstStyle/>
          <a:p>
            <a:fld id="{47547CF9-5B10-D24F-A8D7-45A9778164F7}" type="slidenum">
              <a:rPr lang="uk-UA" smtClean="0"/>
              <a:pPr/>
              <a:t>82</a:t>
            </a:fld>
            <a:endParaRPr lang="uk-UA" dirty="0"/>
          </a:p>
        </p:txBody>
      </p:sp>
    </p:spTree>
    <p:extLst>
      <p:ext uri="{BB962C8B-B14F-4D97-AF65-F5344CB8AC3E}">
        <p14:creationId xmlns:p14="http://schemas.microsoft.com/office/powerpoint/2010/main" val="12466045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0"/>
          </p:nvPr>
        </p:nvSpPr>
        <p:spPr/>
        <p:txBody>
          <a:bodyPr/>
          <a:lstStyle/>
          <a:p>
            <a:r>
              <a:rPr lang="en-US"/>
              <a:t>ggPMX</a:t>
            </a:r>
            <a:endParaRPr lang="en-US" dirty="0"/>
          </a:p>
        </p:txBody>
      </p:sp>
      <p:sp>
        <p:nvSpPr>
          <p:cNvPr id="3" name="Title 2"/>
          <p:cNvSpPr>
            <a:spLocks noGrp="1"/>
          </p:cNvSpPr>
          <p:nvPr>
            <p:ph type="title"/>
          </p:nvPr>
        </p:nvSpPr>
        <p:spPr>
          <a:xfrm>
            <a:off x="457200" y="342900"/>
            <a:ext cx="7419560" cy="720090"/>
          </a:xfrm>
        </p:spPr>
        <p:txBody>
          <a:bodyPr>
            <a:normAutofit/>
          </a:bodyPr>
          <a:lstStyle/>
          <a:p>
            <a:r>
              <a:rPr lang="en-US" dirty="0"/>
              <a:t>Simulation-based diagnostics</a:t>
            </a:r>
            <a:br>
              <a:rPr lang="en-US" dirty="0"/>
            </a:br>
            <a:r>
              <a:rPr lang="en-US" sz="1200" dirty="0">
                <a:solidFill>
                  <a:schemeClr val="accent1"/>
                </a:solidFill>
                <a:latin typeface="+mn-lt"/>
              </a:rPr>
              <a:t>Visual Predictive Check (VPC) – Inform about appropriateness of the structural model and the random-effects structure</a:t>
            </a:r>
            <a:endParaRPr lang="en-US" sz="1650" i="1" dirty="0">
              <a:solidFill>
                <a:schemeClr val="accent1"/>
              </a:solidFill>
              <a:latin typeface="+mn-lt"/>
            </a:endParaRPr>
          </a:p>
        </p:txBody>
      </p:sp>
      <p:sp>
        <p:nvSpPr>
          <p:cNvPr id="6" name="Rectangle 5"/>
          <p:cNvSpPr/>
          <p:nvPr/>
        </p:nvSpPr>
        <p:spPr>
          <a:xfrm>
            <a:off x="2276059" y="2672445"/>
            <a:ext cx="6277391" cy="280305"/>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aphicFrame>
        <p:nvGraphicFramePr>
          <p:cNvPr id="9" name="Table 8"/>
          <p:cNvGraphicFramePr>
            <a:graphicFrameLocks noGrp="1"/>
          </p:cNvGraphicFramePr>
          <p:nvPr/>
        </p:nvGraphicFramePr>
        <p:xfrm>
          <a:off x="1066800" y="1159159"/>
          <a:ext cx="7486650" cy="3622391"/>
        </p:xfrm>
        <a:graphic>
          <a:graphicData uri="http://schemas.openxmlformats.org/drawingml/2006/table">
            <a:tbl>
              <a:tblPr>
                <a:tableStyleId>{3B4B98B0-60AC-42C2-AFA5-B58CD77FA1E5}</a:tableStyleId>
              </a:tblPr>
              <a:tblGrid>
                <a:gridCol w="1205478">
                  <a:extLst>
                    <a:ext uri="{9D8B030D-6E8A-4147-A177-3AD203B41FA5}">
                      <a16:colId xmlns:a16="http://schemas.microsoft.com/office/drawing/2014/main" val="3074862411"/>
                    </a:ext>
                  </a:extLst>
                </a:gridCol>
                <a:gridCol w="5139141">
                  <a:extLst>
                    <a:ext uri="{9D8B030D-6E8A-4147-A177-3AD203B41FA5}">
                      <a16:colId xmlns:a16="http://schemas.microsoft.com/office/drawing/2014/main" val="4284234530"/>
                    </a:ext>
                  </a:extLst>
                </a:gridCol>
                <a:gridCol w="697908">
                  <a:extLst>
                    <a:ext uri="{9D8B030D-6E8A-4147-A177-3AD203B41FA5}">
                      <a16:colId xmlns:a16="http://schemas.microsoft.com/office/drawing/2014/main" val="3760856312"/>
                    </a:ext>
                  </a:extLst>
                </a:gridCol>
                <a:gridCol w="444123">
                  <a:extLst>
                    <a:ext uri="{9D8B030D-6E8A-4147-A177-3AD203B41FA5}">
                      <a16:colId xmlns:a16="http://schemas.microsoft.com/office/drawing/2014/main" val="2866000014"/>
                    </a:ext>
                  </a:extLst>
                </a:gridCol>
              </a:tblGrid>
              <a:tr h="432559">
                <a:tc>
                  <a:txBody>
                    <a:bodyPr/>
                    <a:lstStyle/>
                    <a:p>
                      <a:pPr marL="0" marR="0">
                        <a:spcBef>
                          <a:spcPts val="200"/>
                        </a:spcBef>
                        <a:spcAft>
                          <a:spcPts val="100"/>
                        </a:spcAft>
                        <a:tabLst>
                          <a:tab pos="180340" algn="l"/>
                        </a:tabLst>
                      </a:pPr>
                      <a:r>
                        <a:rPr lang="en-US" sz="1100" dirty="0">
                          <a:effectLst/>
                          <a:latin typeface="+mn-lt"/>
                        </a:rPr>
                        <a:t>Section of modeling report</a:t>
                      </a:r>
                      <a:endParaRPr lang="en-US" sz="1100" dirty="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tc>
                  <a:txBody>
                    <a:bodyPr/>
                    <a:lstStyle/>
                    <a:p>
                      <a:pPr marL="0" marR="0">
                        <a:spcBef>
                          <a:spcPts val="200"/>
                        </a:spcBef>
                        <a:spcAft>
                          <a:spcPts val="100"/>
                        </a:spcAft>
                        <a:tabLst>
                          <a:tab pos="180340" algn="l"/>
                        </a:tabLst>
                      </a:pPr>
                      <a:r>
                        <a:rPr lang="en-US" sz="1100" dirty="0">
                          <a:effectLst/>
                          <a:latin typeface="+mn-lt"/>
                        </a:rPr>
                        <a:t>Description</a:t>
                      </a:r>
                      <a:endParaRPr lang="en-US" sz="1100" dirty="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tc>
                  <a:txBody>
                    <a:bodyPr/>
                    <a:lstStyle/>
                    <a:p>
                      <a:pPr marL="0" marR="0" algn="ctr">
                        <a:spcBef>
                          <a:spcPts val="200"/>
                        </a:spcBef>
                        <a:spcAft>
                          <a:spcPts val="100"/>
                        </a:spcAft>
                        <a:tabLst>
                          <a:tab pos="180340" algn="l"/>
                        </a:tabLst>
                      </a:pPr>
                      <a:r>
                        <a:rPr lang="en-US" sz="1100" dirty="0">
                          <a:effectLst/>
                          <a:latin typeface="+mn-lt"/>
                        </a:rPr>
                        <a:t>Novartis</a:t>
                      </a:r>
                      <a:endParaRPr lang="en-US" sz="1100" dirty="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tc>
                  <a:txBody>
                    <a:bodyPr/>
                    <a:lstStyle/>
                    <a:p>
                      <a:pPr marL="0" marR="0" algn="ctr">
                        <a:spcBef>
                          <a:spcPts val="200"/>
                        </a:spcBef>
                        <a:spcAft>
                          <a:spcPts val="100"/>
                        </a:spcAft>
                        <a:tabLst>
                          <a:tab pos="180340" algn="l"/>
                        </a:tabLst>
                      </a:pPr>
                      <a:r>
                        <a:rPr lang="en-US" sz="1100" dirty="0">
                          <a:effectLst/>
                          <a:latin typeface="+mn-lt"/>
                        </a:rPr>
                        <a:t>HA</a:t>
                      </a:r>
                      <a:endParaRPr lang="en-US" sz="1100" dirty="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8040979"/>
                  </a:ext>
                </a:extLst>
              </a:tr>
              <a:tr h="320040">
                <a:tc>
                  <a:txBody>
                    <a:bodyPr/>
                    <a:lstStyle/>
                    <a:p>
                      <a:pPr marL="0" marR="0">
                        <a:spcBef>
                          <a:spcPts val="200"/>
                        </a:spcBef>
                        <a:spcAft>
                          <a:spcPts val="100"/>
                        </a:spcAft>
                        <a:tabLst>
                          <a:tab pos="180340" algn="l"/>
                        </a:tabLst>
                      </a:pPr>
                      <a:r>
                        <a:rPr lang="en-US" sz="1100">
                          <a:effectLst/>
                          <a:latin typeface="+mn-lt"/>
                        </a:rPr>
                        <a:t>Main body</a:t>
                      </a:r>
                      <a:endParaRPr lang="en-US" sz="1100">
                        <a:effectLst/>
                        <a:latin typeface="+mn-lt"/>
                        <a:ea typeface="MS Mincho"/>
                      </a:endParaRPr>
                    </a:p>
                  </a:txBody>
                  <a:tcPr marL="51435" marR="51435" marT="0" marB="0">
                    <a:lnT w="12700" cap="flat" cmpd="sng" algn="ctr">
                      <a:solidFill>
                        <a:schemeClr val="tx1"/>
                      </a:solidFill>
                      <a:prstDash val="solid"/>
                      <a:round/>
                      <a:headEnd type="none" w="med" len="med"/>
                      <a:tailEnd type="none" w="med" len="med"/>
                    </a:lnT>
                  </a:tcPr>
                </a:tc>
                <a:tc>
                  <a:txBody>
                    <a:bodyPr/>
                    <a:lstStyle/>
                    <a:p>
                      <a:pPr marL="0" marR="0">
                        <a:spcBef>
                          <a:spcPts val="200"/>
                        </a:spcBef>
                        <a:spcAft>
                          <a:spcPts val="100"/>
                        </a:spcAft>
                        <a:tabLst>
                          <a:tab pos="180340" algn="l"/>
                        </a:tabLst>
                      </a:pPr>
                      <a:r>
                        <a:rPr lang="en-US" sz="1100">
                          <a:effectLst/>
                          <a:latin typeface="+mn-lt"/>
                        </a:rPr>
                        <a:t>Plot of normalized prediction distribution errors versus population predictions (NPD vs. EPRED)</a:t>
                      </a:r>
                      <a:endParaRPr lang="en-US" sz="1100">
                        <a:effectLst/>
                        <a:latin typeface="+mn-lt"/>
                        <a:ea typeface="MS Mincho"/>
                      </a:endParaRPr>
                    </a:p>
                  </a:txBody>
                  <a:tcPr marL="51435" marR="51435" marT="0" marB="0" anchor="ctr">
                    <a:lnT w="12700" cap="flat" cmpd="sng" algn="ctr">
                      <a:solidFill>
                        <a:schemeClr val="tx1"/>
                      </a:solidFill>
                      <a:prstDash val="solid"/>
                      <a:round/>
                      <a:headEnd type="none" w="med" len="med"/>
                      <a:tailEnd type="none" w="med" len="med"/>
                    </a:lnT>
                  </a:tcP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lnT w="12700" cap="flat" cmpd="sng" algn="ctr">
                      <a:solidFill>
                        <a:schemeClr val="tx1"/>
                      </a:solidFill>
                      <a:prstDash val="solid"/>
                      <a:round/>
                      <a:headEnd type="none" w="med" len="med"/>
                      <a:tailEnd type="none" w="med" len="med"/>
                    </a:lnT>
                  </a:tcPr>
                </a:tc>
                <a:tc>
                  <a:txBody>
                    <a:bodyPr/>
                    <a:lstStyle/>
                    <a:p>
                      <a:pPr marL="0" marR="0" algn="ctr">
                        <a:spcBef>
                          <a:spcPts val="200"/>
                        </a:spcBef>
                        <a:spcAft>
                          <a:spcPts val="100"/>
                        </a:spcAft>
                        <a:tabLst>
                          <a:tab pos="180340" algn="l"/>
                        </a:tabLst>
                      </a:pPr>
                      <a:r>
                        <a:rPr lang="zh-CN" sz="1100" dirty="0">
                          <a:effectLst/>
                          <a:latin typeface="+mn-lt"/>
                        </a:rPr>
                        <a:t>✔</a:t>
                      </a:r>
                      <a:endParaRPr lang="en-US" sz="1100" dirty="0">
                        <a:effectLst/>
                        <a:latin typeface="+mn-lt"/>
                        <a:ea typeface="MS Mincho"/>
                      </a:endParaRPr>
                    </a:p>
                  </a:txBody>
                  <a:tcPr marL="51435" marR="51435"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220359563"/>
                  </a:ext>
                </a:extLst>
              </a:tr>
              <a:tr h="237762">
                <a:tc>
                  <a:txBody>
                    <a:bodyPr/>
                    <a:lstStyle/>
                    <a:p>
                      <a:pPr marL="0" marR="0">
                        <a:spcBef>
                          <a:spcPts val="200"/>
                        </a:spcBef>
                        <a:spcAft>
                          <a:spcPts val="100"/>
                        </a:spcAft>
                        <a:tabLst>
                          <a:tab pos="180340" algn="l"/>
                        </a:tabLst>
                      </a:pPr>
                      <a:r>
                        <a:rPr lang="en-US" sz="1100" dirty="0">
                          <a:effectLst/>
                          <a:latin typeface="+mn-lt"/>
                        </a:rPr>
                        <a:t> </a:t>
                      </a:r>
                      <a:endParaRPr lang="en-US" sz="1100" dirty="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dirty="0">
                          <a:effectLst/>
                          <a:latin typeface="+mn-lt"/>
                        </a:rPr>
                        <a:t>Plot of normalized prediction discrepancies versus time (NPD vs. TIME)</a:t>
                      </a:r>
                      <a:endParaRPr lang="en-US" sz="1100" dirty="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1111174074"/>
                  </a:ext>
                </a:extLst>
              </a:tr>
              <a:tr h="32004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dirty="0">
                          <a:effectLst/>
                          <a:latin typeface="+mn-lt"/>
                        </a:rPr>
                        <a:t>Plot of individual weighted residuals versus individual predictions (IWRES vs. IPRED)</a:t>
                      </a:r>
                      <a:endParaRPr lang="en-US" sz="1100" dirty="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1659220851"/>
                  </a:ext>
                </a:extLst>
              </a:tr>
              <a:tr h="23776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Plot of individual weighted residuals versus time (IWRES vs. TIME)</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2403242034"/>
                  </a:ext>
                </a:extLst>
              </a:tr>
              <a:tr h="16002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Visual predictive check (VPC)</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3147414118"/>
                  </a:ext>
                </a:extLst>
              </a:tr>
              <a:tr h="160020">
                <a:tc>
                  <a:txBody>
                    <a:bodyPr/>
                    <a:lstStyle/>
                    <a:p>
                      <a:pPr marL="0" marR="0">
                        <a:spcBef>
                          <a:spcPts val="200"/>
                        </a:spcBef>
                        <a:spcAft>
                          <a:spcPts val="100"/>
                        </a:spcAft>
                        <a:tabLst>
                          <a:tab pos="180340" algn="l"/>
                        </a:tabLst>
                      </a:pPr>
                      <a:r>
                        <a:rPr lang="en-US" sz="1100">
                          <a:effectLst/>
                          <a:latin typeface="+mn-lt"/>
                        </a:rPr>
                        <a:t>Appendix</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Distribution and quantile-quantile plot of IWRES</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875472946"/>
                  </a:ext>
                </a:extLst>
              </a:tr>
              <a:tr h="32004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Distribution and correlation structure of estimated inter-individual random effects (ETA)</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3363525156"/>
                  </a:ext>
                </a:extLst>
              </a:tr>
              <a:tr h="356644">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dirty="0">
                          <a:effectLst/>
                          <a:latin typeface="+mn-lt"/>
                        </a:rPr>
                        <a:t>Relationships between estimated inter-individual random effects (ETA) and covariates</a:t>
                      </a:r>
                      <a:endParaRPr lang="en-US" sz="1100" dirty="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3631139585"/>
                  </a:ext>
                </a:extLst>
              </a:tr>
              <a:tr h="16002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Plots of observations and model predictions per individual</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84909919"/>
                  </a:ext>
                </a:extLst>
              </a:tr>
              <a:tr h="23776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Plot of observations versus population predictions (DV vs. EPRED)</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en-US" sz="800">
                          <a:effectLst/>
                          <a:latin typeface="+mn-lt"/>
                        </a:rPr>
                        <a:t> </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2762361706"/>
                  </a:ext>
                </a:extLst>
              </a:tr>
              <a:tr h="23776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Plot of observations versus individual predictions (DV vs. IPRED)</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en-US" sz="800">
                          <a:effectLst/>
                          <a:latin typeface="+mn-lt"/>
                        </a:rPr>
                        <a:t> </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1824811878"/>
                  </a:ext>
                </a:extLst>
              </a:tr>
              <a:tr h="348615">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dirty="0">
                          <a:effectLst/>
                          <a:latin typeface="+mn-lt"/>
                        </a:rPr>
                        <a:t>Plot of absolute individual weighted residuals versus individual predictions </a:t>
                      </a:r>
                    </a:p>
                    <a:p>
                      <a:pPr marL="0" marR="0">
                        <a:spcBef>
                          <a:spcPts val="200"/>
                        </a:spcBef>
                        <a:spcAft>
                          <a:spcPts val="100"/>
                        </a:spcAft>
                        <a:tabLst>
                          <a:tab pos="180340" algn="l"/>
                        </a:tabLst>
                      </a:pPr>
                      <a:r>
                        <a:rPr lang="en-US" sz="1100" dirty="0">
                          <a:effectLst/>
                          <a:latin typeface="+mn-lt"/>
                        </a:rPr>
                        <a:t>(|IWRES| vs. IPRED)</a:t>
                      </a:r>
                      <a:endParaRPr lang="en-US" sz="1100" dirty="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dirty="0">
                          <a:effectLst/>
                          <a:latin typeface="+mn-lt"/>
                        </a:rPr>
                        <a:t>✔</a:t>
                      </a:r>
                      <a:endParaRPr lang="en-US" sz="1100" dirty="0">
                        <a:effectLst/>
                        <a:latin typeface="+mn-lt"/>
                        <a:ea typeface="MS Mincho"/>
                      </a:endParaRPr>
                    </a:p>
                  </a:txBody>
                  <a:tcPr marL="51435" marR="51435" marT="0" marB="0"/>
                </a:tc>
                <a:extLst>
                  <a:ext uri="{0D108BD9-81ED-4DB2-BD59-A6C34878D82A}">
                    <a16:rowId xmlns:a16="http://schemas.microsoft.com/office/drawing/2014/main" val="2907465730"/>
                  </a:ext>
                </a:extLst>
              </a:tr>
            </a:tbl>
          </a:graphicData>
        </a:graphic>
      </p:graphicFrame>
      <p:sp>
        <p:nvSpPr>
          <p:cNvPr id="2" name="Slide Number Placeholder 1"/>
          <p:cNvSpPr>
            <a:spLocks noGrp="1"/>
          </p:cNvSpPr>
          <p:nvPr>
            <p:ph type="sldNum" sz="quarter" idx="11"/>
          </p:nvPr>
        </p:nvSpPr>
        <p:spPr/>
        <p:txBody>
          <a:bodyPr/>
          <a:lstStyle/>
          <a:p>
            <a:fld id="{47547CF9-5B10-D24F-A8D7-45A9778164F7}" type="slidenum">
              <a:rPr lang="uk-UA" smtClean="0"/>
              <a:pPr/>
              <a:t>83</a:t>
            </a:fld>
            <a:endParaRPr lang="uk-UA" dirty="0"/>
          </a:p>
        </p:txBody>
      </p:sp>
    </p:spTree>
    <p:extLst>
      <p:ext uri="{BB962C8B-B14F-4D97-AF65-F5344CB8AC3E}">
        <p14:creationId xmlns:p14="http://schemas.microsoft.com/office/powerpoint/2010/main" val="28314844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0"/>
          </p:nvPr>
        </p:nvSpPr>
        <p:spPr/>
        <p:txBody>
          <a:bodyPr/>
          <a:lstStyle/>
          <a:p>
            <a:r>
              <a:rPr lang="en-US"/>
              <a:t>ggPMX</a:t>
            </a:r>
            <a:endParaRPr lang="en-US" dirty="0"/>
          </a:p>
        </p:txBody>
      </p:sp>
      <p:sp>
        <p:nvSpPr>
          <p:cNvPr id="3" name="Title 2"/>
          <p:cNvSpPr>
            <a:spLocks noGrp="1"/>
          </p:cNvSpPr>
          <p:nvPr>
            <p:ph type="title"/>
          </p:nvPr>
        </p:nvSpPr>
        <p:spPr>
          <a:xfrm>
            <a:off x="457200" y="342900"/>
            <a:ext cx="7419560" cy="720090"/>
          </a:xfrm>
        </p:spPr>
        <p:txBody>
          <a:bodyPr>
            <a:normAutofit/>
          </a:bodyPr>
          <a:lstStyle/>
          <a:p>
            <a:r>
              <a:rPr lang="en-US" dirty="0"/>
              <a:t>Simulation-based diagnostics</a:t>
            </a:r>
            <a:br>
              <a:rPr lang="en-US" dirty="0"/>
            </a:br>
            <a:r>
              <a:rPr lang="en-US" sz="1200" dirty="0">
                <a:solidFill>
                  <a:schemeClr val="accent1"/>
                </a:solidFill>
                <a:latin typeface="+mn-lt"/>
              </a:rPr>
              <a:t>Visual Predictive Check (VPC) – Inform about appropriateness of the structural model and the random-effects structure</a:t>
            </a:r>
            <a:endParaRPr lang="en-US" sz="1650" i="1" dirty="0">
              <a:solidFill>
                <a:schemeClr val="accent1"/>
              </a:solidFill>
              <a:latin typeface="+mn-lt"/>
            </a:endParaRPr>
          </a:p>
        </p:txBody>
      </p:sp>
      <p:sp>
        <p:nvSpPr>
          <p:cNvPr id="2" name="Slide Number Placeholder 1"/>
          <p:cNvSpPr>
            <a:spLocks noGrp="1"/>
          </p:cNvSpPr>
          <p:nvPr>
            <p:ph type="sldNum" sz="quarter" idx="11"/>
          </p:nvPr>
        </p:nvSpPr>
        <p:spPr/>
        <p:txBody>
          <a:bodyPr/>
          <a:lstStyle/>
          <a:p>
            <a:fld id="{47547CF9-5B10-D24F-A8D7-45A9778164F7}" type="slidenum">
              <a:rPr lang="uk-UA" smtClean="0"/>
              <a:pPr/>
              <a:t>84</a:t>
            </a:fld>
            <a:endParaRPr lang="uk-UA" dirty="0"/>
          </a:p>
        </p:txBody>
      </p:sp>
      <p:pic>
        <p:nvPicPr>
          <p:cNvPr id="6" name="Picture 5"/>
          <p:cNvPicPr>
            <a:picLocks noChangeAspect="1"/>
          </p:cNvPicPr>
          <p:nvPr/>
        </p:nvPicPr>
        <p:blipFill>
          <a:blip r:embed="rId3"/>
          <a:stretch>
            <a:fillRect/>
          </a:stretch>
        </p:blipFill>
        <p:spPr>
          <a:xfrm>
            <a:off x="1981200" y="1281715"/>
            <a:ext cx="4499868" cy="34109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467289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Manual Controller creation</a:t>
            </a:r>
            <a:br>
              <a:rPr lang="en-US" dirty="0"/>
            </a:br>
            <a:r>
              <a:rPr lang="en-US" sz="2000" dirty="0">
                <a:solidFill>
                  <a:schemeClr val="accent2"/>
                </a:solidFill>
              </a:rPr>
              <a:t>Monolix</a:t>
            </a:r>
            <a:endParaRPr lang="en-US" dirty="0">
              <a:solidFill>
                <a:schemeClr val="accent2"/>
              </a:solidFill>
            </a:endParaRPr>
          </a:p>
        </p:txBody>
      </p:sp>
      <p:sp>
        <p:nvSpPr>
          <p:cNvPr id="3" name="Content Placeholder 2"/>
          <p:cNvSpPr>
            <a:spLocks noGrp="1"/>
          </p:cNvSpPr>
          <p:nvPr>
            <p:ph idx="1"/>
          </p:nvPr>
        </p:nvSpPr>
        <p:spPr/>
        <p:txBody>
          <a:bodyPr/>
          <a:lstStyle/>
          <a:p>
            <a:r>
              <a:rPr lang="en-US" dirty="0"/>
              <a:t>The function </a:t>
            </a:r>
            <a:r>
              <a:rPr lang="en-US" dirty="0" err="1"/>
              <a:t>pmx</a:t>
            </a:r>
            <a:r>
              <a:rPr lang="en-US" dirty="0"/>
              <a:t>() is the generic function for creating a Controller.</a:t>
            </a:r>
          </a:p>
        </p:txBody>
      </p:sp>
      <p:sp>
        <p:nvSpPr>
          <p:cNvPr id="4" name="Footer Placeholder 3"/>
          <p:cNvSpPr>
            <a:spLocks noGrp="1"/>
          </p:cNvSpPr>
          <p:nvPr>
            <p:ph type="ftr" sz="quarter" idx="10"/>
          </p:nvPr>
        </p:nvSpPr>
        <p:spPr/>
        <p:txBody>
          <a:bodyPr/>
          <a:lstStyle/>
          <a:p>
            <a:r>
              <a:rPr lang="en-US"/>
              <a:t>ggPMX</a:t>
            </a:r>
            <a:endParaRPr lang="en-US" dirty="0"/>
          </a:p>
        </p:txBody>
      </p:sp>
      <p:sp>
        <p:nvSpPr>
          <p:cNvPr id="9" name="Rectangle 8"/>
          <p:cNvSpPr/>
          <p:nvPr/>
        </p:nvSpPr>
        <p:spPr>
          <a:xfrm>
            <a:off x="457200" y="3165817"/>
            <a:ext cx="8229600" cy="1384995"/>
          </a:xfrm>
          <a:prstGeom prst="rect">
            <a:avLst/>
          </a:prstGeom>
          <a:solidFill>
            <a:schemeClr val="accent4">
              <a:lumMod val="20000"/>
              <a:lumOff val="80000"/>
            </a:schemeClr>
          </a:solidFill>
        </p:spPr>
        <p:txBody>
          <a:bodyPr wrap="square">
            <a:spAutoFit/>
          </a:bodyPr>
          <a:lstStyle/>
          <a:p>
            <a:r>
              <a:rPr lang="en-US" sz="1200" dirty="0" err="1">
                <a:solidFill>
                  <a:srgbClr val="000000"/>
                </a:solidFill>
                <a:latin typeface="Consolas" panose="020B0609020204030204" pitchFamily="49" charset="0"/>
                <a:cs typeface="Consolas" panose="020B0609020204030204" pitchFamily="49" charset="0"/>
              </a:rPr>
              <a:t>theophylline_path</a:t>
            </a:r>
            <a:r>
              <a:rPr lang="en-US" sz="1200" dirty="0">
                <a:solidFill>
                  <a:srgbClr val="000000"/>
                </a:solidFill>
                <a:latin typeface="Consolas" panose="020B0609020204030204" pitchFamily="49" charset="0"/>
                <a:cs typeface="Consolas" panose="020B0609020204030204" pitchFamily="49" charset="0"/>
              </a:rPr>
              <a:t> = </a:t>
            </a:r>
            <a:r>
              <a:rPr lang="en-US" sz="1200" b="1" dirty="0" err="1">
                <a:solidFill>
                  <a:srgbClr val="214A88"/>
                </a:solidFill>
                <a:latin typeface="Consolas" panose="020B0609020204030204" pitchFamily="49" charset="0"/>
                <a:cs typeface="Consolas" panose="020B0609020204030204" pitchFamily="49" charset="0"/>
              </a:rPr>
              <a:t>file.path</a:t>
            </a:r>
            <a:r>
              <a:rPr lang="en-US" sz="1200" dirty="0">
                <a:solidFill>
                  <a:srgbClr val="000000"/>
                </a:solidFill>
                <a:latin typeface="Consolas" panose="020B0609020204030204" pitchFamily="49" charset="0"/>
                <a:cs typeface="Consolas" panose="020B0609020204030204" pitchFamily="49" charset="0"/>
              </a:rPr>
              <a:t>(</a:t>
            </a:r>
            <a:r>
              <a:rPr lang="en-US" sz="1200" b="1" dirty="0" err="1">
                <a:solidFill>
                  <a:srgbClr val="214A88"/>
                </a:solidFill>
                <a:latin typeface="Consolas" panose="020B0609020204030204" pitchFamily="49" charset="0"/>
                <a:cs typeface="Consolas" panose="020B0609020204030204" pitchFamily="49" charset="0"/>
              </a:rPr>
              <a:t>system.file</a:t>
            </a:r>
            <a:r>
              <a:rPr lang="en-US" sz="1200" dirty="0">
                <a:solidFill>
                  <a:srgbClr val="000000"/>
                </a:solidFill>
                <a:latin typeface="Consolas" panose="020B0609020204030204" pitchFamily="49" charset="0"/>
                <a:cs typeface="Consolas" panose="020B0609020204030204" pitchFamily="49" charset="0"/>
              </a:rPr>
              <a:t>(</a:t>
            </a:r>
            <a:r>
              <a:rPr lang="en-US" sz="1200" dirty="0">
                <a:solidFill>
                  <a:srgbClr val="214A88"/>
                </a:solidFill>
                <a:latin typeface="Consolas" panose="020B0609020204030204" pitchFamily="49" charset="0"/>
                <a:cs typeface="Consolas" panose="020B0609020204030204" pitchFamily="49" charset="0"/>
              </a:rPr>
              <a:t>package = </a:t>
            </a:r>
            <a:r>
              <a:rPr lang="en-US" sz="1200" dirty="0">
                <a:solidFill>
                  <a:srgbClr val="4F9A05"/>
                </a:solidFill>
                <a:latin typeface="Consolas" panose="020B0609020204030204" pitchFamily="49" charset="0"/>
                <a:cs typeface="Consolas" panose="020B0609020204030204" pitchFamily="49" charset="0"/>
              </a:rPr>
              <a:t>"</a:t>
            </a:r>
            <a:r>
              <a:rPr lang="en-US" sz="1200" dirty="0" err="1">
                <a:solidFill>
                  <a:srgbClr val="4F9A05"/>
                </a:solidFill>
                <a:latin typeface="Consolas" panose="020B0609020204030204" pitchFamily="49" charset="0"/>
                <a:cs typeface="Consolas" panose="020B0609020204030204" pitchFamily="49" charset="0"/>
              </a:rPr>
              <a:t>ggPMX</a:t>
            </a:r>
            <a:r>
              <a:rPr lang="en-US" sz="1200" dirty="0">
                <a:solidFill>
                  <a:srgbClr val="4F9A05"/>
                </a:solidFill>
                <a:latin typeface="Consolas" panose="020B0609020204030204" pitchFamily="49" charset="0"/>
                <a:cs typeface="Consolas" panose="020B0609020204030204" pitchFamily="49" charset="0"/>
              </a:rPr>
              <a:t>"</a:t>
            </a:r>
            <a:r>
              <a:rPr lang="en-US" sz="1200" dirty="0">
                <a:solidFill>
                  <a:srgbClr val="000000"/>
                </a:solidFill>
                <a:latin typeface="Consolas" panose="020B0609020204030204" pitchFamily="49" charset="0"/>
                <a:cs typeface="Consolas" panose="020B0609020204030204" pitchFamily="49" charset="0"/>
              </a:rPr>
              <a:t>), </a:t>
            </a:r>
            <a:r>
              <a:rPr lang="en-US" sz="1200" dirty="0">
                <a:solidFill>
                  <a:srgbClr val="4F9A05"/>
                </a:solidFill>
                <a:latin typeface="Consolas" panose="020B0609020204030204" pitchFamily="49" charset="0"/>
                <a:cs typeface="Consolas" panose="020B0609020204030204" pitchFamily="49" charset="0"/>
              </a:rPr>
              <a:t>"</a:t>
            </a:r>
            <a:r>
              <a:rPr lang="en-US" sz="1200" dirty="0" err="1">
                <a:solidFill>
                  <a:srgbClr val="4F9A05"/>
                </a:solidFill>
                <a:latin typeface="Consolas" panose="020B0609020204030204" pitchFamily="49" charset="0"/>
                <a:cs typeface="Consolas" panose="020B0609020204030204" pitchFamily="49" charset="0"/>
              </a:rPr>
              <a:t>testdata</a:t>
            </a:r>
            <a:r>
              <a:rPr lang="en-US" sz="1200" dirty="0">
                <a:solidFill>
                  <a:srgbClr val="4F9A05"/>
                </a:solidFill>
                <a:latin typeface="Consolas" panose="020B0609020204030204" pitchFamily="49" charset="0"/>
                <a:cs typeface="Consolas" panose="020B0609020204030204" pitchFamily="49" charset="0"/>
              </a:rPr>
              <a:t>"</a:t>
            </a:r>
            <a:r>
              <a:rPr lang="en-US" sz="1200" dirty="0">
                <a:solidFill>
                  <a:srgbClr val="000000"/>
                </a:solidFill>
                <a:latin typeface="Consolas" panose="020B0609020204030204" pitchFamily="49" charset="0"/>
                <a:cs typeface="Consolas" panose="020B0609020204030204" pitchFamily="49" charset="0"/>
              </a:rPr>
              <a:t>, </a:t>
            </a:r>
            <a:r>
              <a:rPr lang="en-US" sz="1200" dirty="0">
                <a:solidFill>
                  <a:srgbClr val="4F9A05"/>
                </a:solidFill>
                <a:latin typeface="Consolas" panose="020B0609020204030204" pitchFamily="49" charset="0"/>
                <a:cs typeface="Consolas" panose="020B0609020204030204" pitchFamily="49" charset="0"/>
              </a:rPr>
              <a:t>"theophylline"</a:t>
            </a:r>
            <a:r>
              <a:rPr lang="en-US" sz="1200" dirty="0">
                <a:solidFill>
                  <a:srgbClr val="000000"/>
                </a:solidFill>
                <a:latin typeface="Consolas" panose="020B0609020204030204" pitchFamily="49" charset="0"/>
                <a:cs typeface="Consolas" panose="020B0609020204030204" pitchFamily="49" charset="0"/>
              </a:rPr>
              <a:t>)</a:t>
            </a:r>
          </a:p>
          <a:p>
            <a:r>
              <a:rPr lang="en-US" sz="1200" dirty="0" err="1">
                <a:solidFill>
                  <a:srgbClr val="000000"/>
                </a:solidFill>
                <a:latin typeface="Consolas" panose="020B0609020204030204" pitchFamily="49" charset="0"/>
                <a:cs typeface="Consolas" panose="020B0609020204030204" pitchFamily="49" charset="0"/>
              </a:rPr>
              <a:t>work_dir</a:t>
            </a:r>
            <a:r>
              <a:rPr lang="en-US" sz="1200" dirty="0">
                <a:solidFill>
                  <a:srgbClr val="000000"/>
                </a:solidFill>
                <a:latin typeface="Consolas" panose="020B0609020204030204" pitchFamily="49" charset="0"/>
                <a:cs typeface="Consolas" panose="020B0609020204030204" pitchFamily="49" charset="0"/>
              </a:rPr>
              <a:t>          = </a:t>
            </a:r>
            <a:r>
              <a:rPr lang="en-US" sz="1200" b="1" dirty="0" err="1">
                <a:solidFill>
                  <a:srgbClr val="214A88"/>
                </a:solidFill>
                <a:latin typeface="Consolas" panose="020B0609020204030204" pitchFamily="49" charset="0"/>
                <a:cs typeface="Consolas" panose="020B0609020204030204" pitchFamily="49" charset="0"/>
              </a:rPr>
              <a:t>file.path</a:t>
            </a:r>
            <a:r>
              <a:rPr lang="en-US" sz="1200" dirty="0">
                <a:solidFill>
                  <a:srgbClr val="000000"/>
                </a:solidFill>
                <a:latin typeface="Consolas" panose="020B0609020204030204" pitchFamily="49" charset="0"/>
                <a:cs typeface="Consolas" panose="020B0609020204030204" pitchFamily="49" charset="0"/>
              </a:rPr>
              <a:t>(</a:t>
            </a:r>
            <a:r>
              <a:rPr lang="en-US" sz="1200" dirty="0" err="1">
                <a:solidFill>
                  <a:srgbClr val="000000"/>
                </a:solidFill>
                <a:latin typeface="Consolas" panose="020B0609020204030204" pitchFamily="49" charset="0"/>
                <a:cs typeface="Consolas" panose="020B0609020204030204" pitchFamily="49" charset="0"/>
              </a:rPr>
              <a:t>theophylline_path</a:t>
            </a:r>
            <a:r>
              <a:rPr lang="en-US" sz="1200" dirty="0">
                <a:solidFill>
                  <a:srgbClr val="000000"/>
                </a:solidFill>
                <a:latin typeface="Consolas" panose="020B0609020204030204" pitchFamily="49" charset="0"/>
                <a:cs typeface="Consolas" panose="020B0609020204030204" pitchFamily="49" charset="0"/>
              </a:rPr>
              <a:t>, </a:t>
            </a:r>
            <a:r>
              <a:rPr lang="en-US" sz="1200" dirty="0">
                <a:solidFill>
                  <a:srgbClr val="4F9A05"/>
                </a:solidFill>
                <a:latin typeface="Consolas" panose="020B0609020204030204" pitchFamily="49" charset="0"/>
                <a:cs typeface="Consolas" panose="020B0609020204030204" pitchFamily="49" charset="0"/>
              </a:rPr>
              <a:t>"Monolix"</a:t>
            </a:r>
            <a:r>
              <a:rPr lang="en-US" sz="1200" dirty="0">
                <a:solidFill>
                  <a:srgbClr val="000000"/>
                </a:solidFill>
                <a:latin typeface="Consolas" panose="020B0609020204030204" pitchFamily="49" charset="0"/>
                <a:cs typeface="Consolas" panose="020B0609020204030204" pitchFamily="49" charset="0"/>
              </a:rPr>
              <a:t>)</a:t>
            </a:r>
          </a:p>
          <a:p>
            <a:r>
              <a:rPr lang="en-US" sz="1200" dirty="0" err="1">
                <a:solidFill>
                  <a:srgbClr val="000000"/>
                </a:solidFill>
                <a:latin typeface="Consolas" panose="020B0609020204030204" pitchFamily="49" charset="0"/>
                <a:cs typeface="Consolas" panose="020B0609020204030204" pitchFamily="49" charset="0"/>
              </a:rPr>
              <a:t>input_data</a:t>
            </a:r>
            <a:r>
              <a:rPr lang="en-US" sz="1200" dirty="0">
                <a:solidFill>
                  <a:srgbClr val="000000"/>
                </a:solidFill>
                <a:latin typeface="Consolas" panose="020B0609020204030204" pitchFamily="49" charset="0"/>
                <a:cs typeface="Consolas" panose="020B0609020204030204" pitchFamily="49" charset="0"/>
              </a:rPr>
              <a:t>        = </a:t>
            </a:r>
            <a:r>
              <a:rPr lang="en-US" sz="1200" b="1" dirty="0" err="1">
                <a:solidFill>
                  <a:srgbClr val="214A88"/>
                </a:solidFill>
                <a:latin typeface="Consolas" panose="020B0609020204030204" pitchFamily="49" charset="0"/>
                <a:cs typeface="Consolas" panose="020B0609020204030204" pitchFamily="49" charset="0"/>
              </a:rPr>
              <a:t>file.path</a:t>
            </a:r>
            <a:r>
              <a:rPr lang="en-US" sz="1200" dirty="0">
                <a:solidFill>
                  <a:srgbClr val="000000"/>
                </a:solidFill>
                <a:latin typeface="Consolas" panose="020B0609020204030204" pitchFamily="49" charset="0"/>
                <a:cs typeface="Consolas" panose="020B0609020204030204" pitchFamily="49" charset="0"/>
              </a:rPr>
              <a:t>(</a:t>
            </a:r>
            <a:r>
              <a:rPr lang="en-US" sz="1200" dirty="0" err="1">
                <a:solidFill>
                  <a:srgbClr val="000000"/>
                </a:solidFill>
                <a:latin typeface="Consolas" panose="020B0609020204030204" pitchFamily="49" charset="0"/>
                <a:cs typeface="Consolas" panose="020B0609020204030204" pitchFamily="49" charset="0"/>
              </a:rPr>
              <a:t>theophylline_path</a:t>
            </a:r>
            <a:r>
              <a:rPr lang="en-US" sz="1200" dirty="0">
                <a:solidFill>
                  <a:srgbClr val="000000"/>
                </a:solidFill>
                <a:latin typeface="Consolas" panose="020B0609020204030204" pitchFamily="49" charset="0"/>
                <a:cs typeface="Consolas" panose="020B0609020204030204" pitchFamily="49" charset="0"/>
              </a:rPr>
              <a:t>, </a:t>
            </a:r>
            <a:r>
              <a:rPr lang="en-US" sz="1200" dirty="0">
                <a:solidFill>
                  <a:srgbClr val="4F9A05"/>
                </a:solidFill>
                <a:latin typeface="Consolas" panose="020B0609020204030204" pitchFamily="49" charset="0"/>
                <a:cs typeface="Consolas" panose="020B0609020204030204" pitchFamily="49" charset="0"/>
              </a:rPr>
              <a:t>"data_pk.csv"</a:t>
            </a:r>
            <a:r>
              <a:rPr lang="en-US" sz="1200" dirty="0">
                <a:solidFill>
                  <a:srgbClr val="000000"/>
                </a:solidFill>
                <a:latin typeface="Consolas" panose="020B0609020204030204" pitchFamily="49" charset="0"/>
                <a:cs typeface="Consolas" panose="020B0609020204030204" pitchFamily="49" charset="0"/>
              </a:rPr>
              <a:t>)</a:t>
            </a:r>
          </a:p>
          <a:p>
            <a:endParaRPr lang="en-US" sz="1200" dirty="0">
              <a:solidFill>
                <a:srgbClr val="000000"/>
              </a:solidFill>
              <a:latin typeface="Consolas" panose="020B0609020204030204" pitchFamily="49" charset="0"/>
              <a:cs typeface="Consolas" panose="020B0609020204030204" pitchFamily="49" charset="0"/>
            </a:endParaRPr>
          </a:p>
          <a:p>
            <a:r>
              <a:rPr lang="en-US" sz="1200" dirty="0" err="1">
                <a:solidFill>
                  <a:srgbClr val="000000"/>
                </a:solidFill>
                <a:latin typeface="Consolas" panose="020B0609020204030204" pitchFamily="49" charset="0"/>
                <a:cs typeface="Consolas" panose="020B0609020204030204" pitchFamily="49" charset="0"/>
              </a:rPr>
              <a:t>ctr</a:t>
            </a:r>
            <a:r>
              <a:rPr lang="en-US" sz="1200" dirty="0">
                <a:solidFill>
                  <a:srgbClr val="000000"/>
                </a:solidFill>
                <a:latin typeface="Consolas" panose="020B0609020204030204" pitchFamily="49" charset="0"/>
                <a:cs typeface="Consolas" panose="020B0609020204030204" pitchFamily="49" charset="0"/>
              </a:rPr>
              <a:t> = </a:t>
            </a:r>
            <a:r>
              <a:rPr lang="en-US" sz="1200" b="1" dirty="0" err="1">
                <a:solidFill>
                  <a:srgbClr val="214A88"/>
                </a:solidFill>
                <a:latin typeface="Consolas" panose="020B0609020204030204" pitchFamily="49" charset="0"/>
                <a:cs typeface="Consolas" panose="020B0609020204030204" pitchFamily="49" charset="0"/>
              </a:rPr>
              <a:t>pmx</a:t>
            </a:r>
            <a:r>
              <a:rPr lang="en-US" sz="1200" dirty="0">
                <a:solidFill>
                  <a:srgbClr val="000000"/>
                </a:solidFill>
                <a:latin typeface="Consolas" panose="020B0609020204030204" pitchFamily="49" charset="0"/>
                <a:cs typeface="Consolas" panose="020B0609020204030204" pitchFamily="49" charset="0"/>
              </a:rPr>
              <a:t>(</a:t>
            </a:r>
            <a:r>
              <a:rPr lang="en-US" sz="1200" dirty="0">
                <a:solidFill>
                  <a:srgbClr val="214A88"/>
                </a:solidFill>
                <a:latin typeface="Consolas" panose="020B0609020204030204" pitchFamily="49" charset="0"/>
                <a:cs typeface="Consolas" panose="020B0609020204030204" pitchFamily="49" charset="0"/>
              </a:rPr>
              <a:t>sys = </a:t>
            </a:r>
            <a:r>
              <a:rPr lang="en-US" sz="1200" dirty="0">
                <a:solidFill>
                  <a:srgbClr val="4F9A05"/>
                </a:solidFill>
                <a:latin typeface="Consolas" panose="020B0609020204030204" pitchFamily="49" charset="0"/>
                <a:cs typeface="Consolas" panose="020B0609020204030204" pitchFamily="49" charset="0"/>
              </a:rPr>
              <a:t>"mlx"</a:t>
            </a:r>
            <a:r>
              <a:rPr lang="en-US" sz="1200" dirty="0">
                <a:solidFill>
                  <a:srgbClr val="000000"/>
                </a:solidFill>
                <a:latin typeface="Consolas" panose="020B0609020204030204" pitchFamily="49" charset="0"/>
                <a:cs typeface="Consolas" panose="020B0609020204030204" pitchFamily="49" charset="0"/>
              </a:rPr>
              <a:t>, </a:t>
            </a:r>
            <a:r>
              <a:rPr lang="en-US" sz="1200" dirty="0" err="1">
                <a:solidFill>
                  <a:srgbClr val="214A88"/>
                </a:solidFill>
                <a:latin typeface="Consolas" panose="020B0609020204030204" pitchFamily="49" charset="0"/>
                <a:cs typeface="Consolas" panose="020B0609020204030204" pitchFamily="49" charset="0"/>
              </a:rPr>
              <a:t>config</a:t>
            </a:r>
            <a:r>
              <a:rPr lang="en-US" sz="1200" dirty="0">
                <a:solidFill>
                  <a:srgbClr val="214A88"/>
                </a:solidFill>
                <a:latin typeface="Consolas" panose="020B0609020204030204" pitchFamily="49" charset="0"/>
                <a:cs typeface="Consolas" panose="020B0609020204030204" pitchFamily="49" charset="0"/>
              </a:rPr>
              <a:t> = </a:t>
            </a:r>
            <a:r>
              <a:rPr lang="en-US" sz="1200" dirty="0">
                <a:solidFill>
                  <a:srgbClr val="4F9A05"/>
                </a:solidFill>
                <a:latin typeface="Consolas" panose="020B0609020204030204" pitchFamily="49" charset="0"/>
                <a:cs typeface="Consolas" panose="020B0609020204030204" pitchFamily="49" charset="0"/>
              </a:rPr>
              <a:t>"standing"</a:t>
            </a:r>
            <a:r>
              <a:rPr lang="en-US" sz="1200" dirty="0">
                <a:solidFill>
                  <a:srgbClr val="000000"/>
                </a:solidFill>
                <a:latin typeface="Consolas" panose="020B0609020204030204" pitchFamily="49" charset="0"/>
                <a:cs typeface="Consolas" panose="020B0609020204030204" pitchFamily="49" charset="0"/>
              </a:rPr>
              <a:t>,</a:t>
            </a:r>
          </a:p>
          <a:p>
            <a:r>
              <a:rPr lang="en-US" sz="1200" dirty="0">
                <a:solidFill>
                  <a:srgbClr val="214A88"/>
                </a:solidFill>
                <a:latin typeface="Consolas" panose="020B0609020204030204" pitchFamily="49" charset="0"/>
                <a:cs typeface="Consolas" panose="020B0609020204030204" pitchFamily="49" charset="0"/>
              </a:rPr>
              <a:t>	   directory = </a:t>
            </a:r>
            <a:r>
              <a:rPr lang="en-US" sz="1200" dirty="0" err="1">
                <a:solidFill>
                  <a:srgbClr val="000000"/>
                </a:solidFill>
                <a:latin typeface="Consolas" panose="020B0609020204030204" pitchFamily="49" charset="0"/>
                <a:cs typeface="Consolas" panose="020B0609020204030204" pitchFamily="49" charset="0"/>
              </a:rPr>
              <a:t>work_dir</a:t>
            </a:r>
            <a:r>
              <a:rPr lang="en-US" sz="1200" dirty="0">
                <a:solidFill>
                  <a:srgbClr val="000000"/>
                </a:solidFill>
                <a:latin typeface="Consolas" panose="020B0609020204030204" pitchFamily="49" charset="0"/>
                <a:cs typeface="Consolas" panose="020B0609020204030204" pitchFamily="49" charset="0"/>
              </a:rPr>
              <a:t>, </a:t>
            </a:r>
            <a:r>
              <a:rPr lang="en-US" sz="1200" dirty="0">
                <a:solidFill>
                  <a:srgbClr val="214A88"/>
                </a:solidFill>
                <a:latin typeface="Consolas" panose="020B0609020204030204" pitchFamily="49" charset="0"/>
                <a:cs typeface="Consolas" panose="020B0609020204030204" pitchFamily="49" charset="0"/>
              </a:rPr>
              <a:t>input = </a:t>
            </a:r>
            <a:r>
              <a:rPr lang="en-US" sz="1200" dirty="0" err="1">
                <a:solidFill>
                  <a:srgbClr val="000000"/>
                </a:solidFill>
                <a:latin typeface="Consolas" panose="020B0609020204030204" pitchFamily="49" charset="0"/>
                <a:cs typeface="Consolas" panose="020B0609020204030204" pitchFamily="49" charset="0"/>
              </a:rPr>
              <a:t>input_data</a:t>
            </a:r>
            <a:r>
              <a:rPr lang="en-US" sz="1200" dirty="0">
                <a:solidFill>
                  <a:srgbClr val="000000"/>
                </a:solidFill>
                <a:latin typeface="Consolas" panose="020B0609020204030204" pitchFamily="49" charset="0"/>
                <a:cs typeface="Consolas" panose="020B0609020204030204" pitchFamily="49" charset="0"/>
              </a:rPr>
              <a:t>,</a:t>
            </a:r>
          </a:p>
          <a:p>
            <a:r>
              <a:rPr lang="en-US" sz="1200" dirty="0">
                <a:solidFill>
                  <a:srgbClr val="214A88"/>
                </a:solidFill>
                <a:latin typeface="Consolas" panose="020B0609020204030204" pitchFamily="49" charset="0"/>
                <a:cs typeface="Consolas" panose="020B0609020204030204" pitchFamily="49" charset="0"/>
              </a:rPr>
              <a:t>	   dv = </a:t>
            </a:r>
            <a:r>
              <a:rPr lang="en-US" sz="1200" dirty="0">
                <a:solidFill>
                  <a:srgbClr val="4F9A05"/>
                </a:solidFill>
                <a:latin typeface="Consolas" panose="020B0609020204030204" pitchFamily="49" charset="0"/>
                <a:cs typeface="Consolas" panose="020B0609020204030204" pitchFamily="49" charset="0"/>
              </a:rPr>
              <a:t>"Y"</a:t>
            </a:r>
            <a:r>
              <a:rPr lang="en-US" sz="1200" dirty="0">
                <a:solidFill>
                  <a:srgbClr val="000000"/>
                </a:solidFill>
                <a:latin typeface="Consolas" panose="020B0609020204030204" pitchFamily="49" charset="0"/>
                <a:cs typeface="Consolas" panose="020B0609020204030204" pitchFamily="49" charset="0"/>
              </a:rPr>
              <a:t>, </a:t>
            </a:r>
            <a:r>
              <a:rPr lang="en-US" sz="1200" dirty="0" err="1">
                <a:solidFill>
                  <a:srgbClr val="214A88"/>
                </a:solidFill>
                <a:latin typeface="Consolas" panose="020B0609020204030204" pitchFamily="49" charset="0"/>
                <a:cs typeface="Consolas" panose="020B0609020204030204" pitchFamily="49" charset="0"/>
              </a:rPr>
              <a:t>dvid</a:t>
            </a:r>
            <a:r>
              <a:rPr lang="en-US" sz="1200" dirty="0">
                <a:solidFill>
                  <a:srgbClr val="214A88"/>
                </a:solidFill>
                <a:latin typeface="Consolas" panose="020B0609020204030204" pitchFamily="49" charset="0"/>
                <a:cs typeface="Consolas" panose="020B0609020204030204" pitchFamily="49" charset="0"/>
              </a:rPr>
              <a:t> = </a:t>
            </a:r>
            <a:r>
              <a:rPr lang="en-US" sz="1200" dirty="0">
                <a:solidFill>
                  <a:srgbClr val="4F9A05"/>
                </a:solidFill>
                <a:latin typeface="Consolas" panose="020B0609020204030204" pitchFamily="49" charset="0"/>
                <a:cs typeface="Consolas" panose="020B0609020204030204" pitchFamily="49" charset="0"/>
              </a:rPr>
              <a:t>"DVID", </a:t>
            </a:r>
            <a:r>
              <a:rPr lang="en-US" sz="1200" dirty="0">
                <a:solidFill>
                  <a:srgbClr val="214A88"/>
                </a:solidFill>
                <a:latin typeface="Consolas" panose="020B0609020204030204" pitchFamily="49" charset="0"/>
                <a:cs typeface="Consolas" panose="020B0609020204030204" pitchFamily="49" charset="0"/>
              </a:rPr>
              <a:t>id= </a:t>
            </a:r>
            <a:r>
              <a:rPr lang="en-US" sz="1200" dirty="0">
                <a:solidFill>
                  <a:srgbClr val="4F9A05"/>
                </a:solidFill>
                <a:latin typeface="Consolas" panose="020B0609020204030204" pitchFamily="49" charset="0"/>
                <a:cs typeface="Consolas" panose="020B0609020204030204" pitchFamily="49" charset="0"/>
              </a:rPr>
              <a:t>"ID", </a:t>
            </a:r>
            <a:r>
              <a:rPr lang="en-US" sz="1200" dirty="0">
                <a:solidFill>
                  <a:srgbClr val="214A88"/>
                </a:solidFill>
                <a:latin typeface="Consolas" panose="020B0609020204030204" pitchFamily="49" charset="0"/>
                <a:cs typeface="Consolas" panose="020B0609020204030204" pitchFamily="49" charset="0"/>
              </a:rPr>
              <a:t>time = </a:t>
            </a:r>
            <a:r>
              <a:rPr lang="en-US" sz="1200" dirty="0">
                <a:solidFill>
                  <a:srgbClr val="4F9A05"/>
                </a:solidFill>
                <a:latin typeface="Consolas" panose="020B0609020204030204" pitchFamily="49" charset="0"/>
                <a:cs typeface="Consolas" panose="020B0609020204030204" pitchFamily="49" charset="0"/>
              </a:rPr>
              <a:t>"TIME"</a:t>
            </a:r>
            <a:r>
              <a:rPr lang="en-US" sz="1200" dirty="0">
                <a:solidFill>
                  <a:srgbClr val="000000"/>
                </a:solidFill>
                <a:latin typeface="Consolas" panose="020B0609020204030204" pitchFamily="49" charset="0"/>
                <a:cs typeface="Consolas" panose="020B0609020204030204" pitchFamily="49" charset="0"/>
              </a:rPr>
              <a:t>)</a:t>
            </a:r>
            <a:endParaRPr lang="en-US" sz="1200" dirty="0">
              <a:latin typeface="Consolas" panose="020B0609020204030204" pitchFamily="49" charset="0"/>
              <a:cs typeface="Consolas" panose="020B0609020204030204" pitchFamily="49" charset="0"/>
            </a:endParaRPr>
          </a:p>
        </p:txBody>
      </p:sp>
      <p:pic>
        <p:nvPicPr>
          <p:cNvPr id="7" name="Picture 6"/>
          <p:cNvPicPr>
            <a:picLocks noChangeAspect="1"/>
          </p:cNvPicPr>
          <p:nvPr/>
        </p:nvPicPr>
        <p:blipFill>
          <a:blip r:embed="rId2"/>
          <a:stretch>
            <a:fillRect/>
          </a:stretch>
        </p:blipFill>
        <p:spPr>
          <a:xfrm>
            <a:off x="1295400" y="1762547"/>
            <a:ext cx="6171428" cy="1335714"/>
          </a:xfrm>
          <a:prstGeom prst="rect">
            <a:avLst/>
          </a:prstGeom>
        </p:spPr>
      </p:pic>
      <p:sp>
        <p:nvSpPr>
          <p:cNvPr id="5" name="Slide Number Placeholder 4"/>
          <p:cNvSpPr>
            <a:spLocks noGrp="1"/>
          </p:cNvSpPr>
          <p:nvPr>
            <p:ph type="sldNum" sz="quarter" idx="11"/>
          </p:nvPr>
        </p:nvSpPr>
        <p:spPr/>
        <p:txBody>
          <a:bodyPr/>
          <a:lstStyle/>
          <a:p>
            <a:fld id="{47547CF9-5B10-D24F-A8D7-45A9778164F7}" type="slidenum">
              <a:rPr lang="uk-UA" smtClean="0"/>
              <a:pPr/>
              <a:t>85</a:t>
            </a:fld>
            <a:endParaRPr lang="uk-UA" dirty="0"/>
          </a:p>
        </p:txBody>
      </p:sp>
    </p:spTree>
    <p:extLst>
      <p:ext uri="{BB962C8B-B14F-4D97-AF65-F5344CB8AC3E}">
        <p14:creationId xmlns:p14="http://schemas.microsoft.com/office/powerpoint/2010/main" val="12033339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33400" y="3638550"/>
            <a:ext cx="8229600" cy="54006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ectangle 5"/>
          <p:cNvSpPr/>
          <p:nvPr/>
        </p:nvSpPr>
        <p:spPr>
          <a:xfrm>
            <a:off x="533400" y="2085696"/>
            <a:ext cx="8229600" cy="54006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p:txBody>
          <a:bodyPr/>
          <a:lstStyle/>
          <a:p>
            <a:r>
              <a:rPr lang="en-US" dirty="0"/>
              <a:t>Simple built-in example to explore the package: theophylline</a:t>
            </a:r>
          </a:p>
        </p:txBody>
      </p:sp>
      <p:sp>
        <p:nvSpPr>
          <p:cNvPr id="3" name="Content Placeholder 2"/>
          <p:cNvSpPr>
            <a:spLocks noGrp="1"/>
          </p:cNvSpPr>
          <p:nvPr>
            <p:ph idx="1"/>
          </p:nvPr>
        </p:nvSpPr>
        <p:spPr>
          <a:xfrm>
            <a:off x="457200" y="1347446"/>
            <a:ext cx="8229600" cy="3105375"/>
          </a:xfrm>
        </p:spPr>
        <p:txBody>
          <a:bodyPr/>
          <a:lstStyle/>
          <a:p>
            <a:r>
              <a:rPr lang="en-US" dirty="0"/>
              <a:t>PK model of </a:t>
            </a:r>
            <a:r>
              <a:rPr lang="en-US" b="1" dirty="0"/>
              <a:t>theophylline</a:t>
            </a:r>
            <a:r>
              <a:rPr lang="en-US" dirty="0"/>
              <a:t> is included in the package for demo purpose</a:t>
            </a:r>
          </a:p>
          <a:p>
            <a:r>
              <a:rPr lang="en-US" dirty="0"/>
              <a:t>To load the example, type:</a:t>
            </a:r>
          </a:p>
          <a:p>
            <a:pPr marL="0" indent="0">
              <a:buNone/>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ctr</a:t>
            </a:r>
            <a:r>
              <a:rPr lang="en-US" dirty="0">
                <a:latin typeface="Consolas" panose="020B0609020204030204" pitchFamily="49" charset="0"/>
                <a:cs typeface="Consolas" panose="020B0609020204030204" pitchFamily="49" charset="0"/>
              </a:rPr>
              <a:t> = theophylline()</a:t>
            </a:r>
          </a:p>
          <a:p>
            <a:pPr marL="0" indent="0">
              <a:buNone/>
            </a:pPr>
            <a:endParaRPr lang="en-US" dirty="0">
              <a:latin typeface="Consolas" panose="020B0609020204030204" pitchFamily="49" charset="0"/>
              <a:cs typeface="Consolas" panose="020B0609020204030204" pitchFamily="49" charset="0"/>
            </a:endParaRPr>
          </a:p>
          <a:p>
            <a:r>
              <a:rPr lang="en-US" dirty="0">
                <a:cs typeface="Consolas" panose="020B0609020204030204" pitchFamily="49" charset="0"/>
              </a:rPr>
              <a:t>This will create a Controller called “</a:t>
            </a:r>
            <a:r>
              <a:rPr lang="en-US" dirty="0" err="1">
                <a:cs typeface="Consolas" panose="020B0609020204030204" pitchFamily="49" charset="0"/>
              </a:rPr>
              <a:t>ctr</a:t>
            </a:r>
            <a:r>
              <a:rPr lang="en-US" dirty="0">
                <a:cs typeface="Consolas" panose="020B0609020204030204" pitchFamily="49" charset="0"/>
              </a:rPr>
              <a:t>” (more explanations – slide 46)</a:t>
            </a:r>
          </a:p>
          <a:p>
            <a:r>
              <a:rPr lang="en-US" dirty="0">
                <a:cs typeface="Consolas" panose="020B0609020204030204" pitchFamily="49" charset="0"/>
              </a:rPr>
              <a:t>To view the plots and other Controller fields, type:</a:t>
            </a:r>
          </a:p>
          <a:p>
            <a:pPr marL="0" indent="0">
              <a:buNone/>
            </a:pPr>
            <a:r>
              <a:rPr lang="en-US" dirty="0">
                <a:cs typeface="Consolas" panose="020B0609020204030204" pitchFamily="49" charset="0"/>
              </a:rPr>
              <a:t>        </a:t>
            </a:r>
            <a:r>
              <a:rPr lang="en-US" dirty="0" err="1">
                <a:latin typeface="Consolas" panose="020B0609020204030204" pitchFamily="49" charset="0"/>
                <a:cs typeface="Consolas" panose="020B0609020204030204" pitchFamily="49" charset="0"/>
              </a:rPr>
              <a:t>ctr</a:t>
            </a:r>
            <a:endParaRPr lang="en-US" dirty="0">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0"/>
          </p:nvPr>
        </p:nvSpPr>
        <p:spPr/>
        <p:txBody>
          <a:bodyPr/>
          <a:lstStyle/>
          <a:p>
            <a:r>
              <a:rPr lang="en-US"/>
              <a:t>ggPMX</a:t>
            </a:r>
            <a:endParaRPr lang="en-US"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86</a:t>
            </a:fld>
            <a:endParaRPr lang="uk-UA" dirty="0"/>
          </a:p>
        </p:txBody>
      </p:sp>
    </p:spTree>
    <p:extLst>
      <p:ext uri="{BB962C8B-B14F-4D97-AF65-F5344CB8AC3E}">
        <p14:creationId xmlns:p14="http://schemas.microsoft.com/office/powerpoint/2010/main" val="22284531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Models fitted with Monolix (versions 2016 and later)</a:t>
            </a:r>
          </a:p>
        </p:txBody>
      </p:sp>
      <p:sp>
        <p:nvSpPr>
          <p:cNvPr id="6" name="Content Placeholder 5"/>
          <p:cNvSpPr>
            <a:spLocks noGrp="1"/>
          </p:cNvSpPr>
          <p:nvPr>
            <p:ph idx="1"/>
          </p:nvPr>
        </p:nvSpPr>
        <p:spPr/>
        <p:txBody>
          <a:bodyPr>
            <a:normAutofit/>
          </a:bodyPr>
          <a:lstStyle/>
          <a:p>
            <a:r>
              <a:rPr lang="en-US" sz="1500" dirty="0"/>
              <a:t>Simplified controller creation: </a:t>
            </a:r>
            <a:r>
              <a:rPr lang="en-US" sz="1500" b="1" dirty="0" err="1">
                <a:solidFill>
                  <a:schemeClr val="accent2"/>
                </a:solidFill>
              </a:rPr>
              <a:t>pmx_mlx</a:t>
            </a:r>
            <a:r>
              <a:rPr lang="en-US" sz="1500" b="1" dirty="0">
                <a:solidFill>
                  <a:schemeClr val="accent2"/>
                </a:solidFill>
              </a:rPr>
              <a:t>() </a:t>
            </a:r>
            <a:r>
              <a:rPr lang="en-US" sz="1500" dirty="0"/>
              <a:t>is a wrapper function for </a:t>
            </a:r>
            <a:r>
              <a:rPr lang="en-US" sz="1500" dirty="0" err="1"/>
              <a:t>pmx</a:t>
            </a:r>
            <a:r>
              <a:rPr lang="en-US" sz="1500" dirty="0"/>
              <a:t>() with sys = “mlx”.</a:t>
            </a:r>
          </a:p>
          <a:p>
            <a:endParaRPr lang="en-US" sz="1500" dirty="0"/>
          </a:p>
          <a:p>
            <a:endParaRPr lang="en-US" sz="1500" dirty="0"/>
          </a:p>
          <a:p>
            <a:pPr marL="0" indent="0">
              <a:buNone/>
            </a:pPr>
            <a:endParaRPr lang="en-US" sz="1500" dirty="0"/>
          </a:p>
          <a:p>
            <a:r>
              <a:rPr lang="en-US" sz="1500" dirty="0"/>
              <a:t>Further simplification: </a:t>
            </a:r>
            <a:r>
              <a:rPr lang="en-US" sz="1500" b="1" dirty="0" err="1">
                <a:solidFill>
                  <a:schemeClr val="accent2"/>
                </a:solidFill>
              </a:rPr>
              <a:t>pmx_mlxtran</a:t>
            </a:r>
            <a:r>
              <a:rPr lang="en-US" sz="1500" b="1" dirty="0">
                <a:solidFill>
                  <a:schemeClr val="accent2"/>
                </a:solidFill>
              </a:rPr>
              <a:t>() </a:t>
            </a:r>
            <a:r>
              <a:rPr lang="en-US" sz="1500" dirty="0"/>
              <a:t>parses the </a:t>
            </a:r>
            <a:r>
              <a:rPr lang="en-US" sz="1500" dirty="0" err="1"/>
              <a:t>mlxtran</a:t>
            </a:r>
            <a:r>
              <a:rPr lang="en-US" sz="1500" dirty="0"/>
              <a:t> file of a Monolix project and assigns automatically the fields. </a:t>
            </a:r>
            <a:r>
              <a:rPr lang="en-US" sz="1500" b="1" dirty="0"/>
              <a:t>Only one mandatory argument</a:t>
            </a:r>
            <a:r>
              <a:rPr lang="en-US" sz="1500" dirty="0"/>
              <a:t>: </a:t>
            </a:r>
            <a:r>
              <a:rPr lang="en-US" sz="1500" dirty="0" err="1"/>
              <a:t>file_name</a:t>
            </a:r>
            <a:r>
              <a:rPr lang="en-US" sz="1500" dirty="0"/>
              <a:t>, the path to the </a:t>
            </a:r>
            <a:r>
              <a:rPr lang="en-US" sz="1500" dirty="0" err="1"/>
              <a:t>mlxtran</a:t>
            </a:r>
            <a:r>
              <a:rPr lang="en-US" sz="1500" dirty="0"/>
              <a:t> file. To check the automatic assignment, use argument </a:t>
            </a:r>
            <a:r>
              <a:rPr lang="en-US" sz="1500" i="1" dirty="0"/>
              <a:t>call=TRUE</a:t>
            </a:r>
          </a:p>
        </p:txBody>
      </p:sp>
      <p:sp>
        <p:nvSpPr>
          <p:cNvPr id="3" name="Footer Placeholder 2"/>
          <p:cNvSpPr>
            <a:spLocks noGrp="1"/>
          </p:cNvSpPr>
          <p:nvPr>
            <p:ph type="ftr" sz="quarter" idx="10"/>
          </p:nvPr>
        </p:nvSpPr>
        <p:spPr/>
        <p:txBody>
          <a:bodyPr/>
          <a:lstStyle/>
          <a:p>
            <a:r>
              <a:rPr lang="en-US"/>
              <a:t>ggPMX</a:t>
            </a:r>
            <a:endParaRPr lang="en-US" dirty="0"/>
          </a:p>
        </p:txBody>
      </p:sp>
      <p:sp>
        <p:nvSpPr>
          <p:cNvPr id="7" name="Rectangle 6"/>
          <p:cNvSpPr/>
          <p:nvPr/>
        </p:nvSpPr>
        <p:spPr>
          <a:xfrm>
            <a:off x="457200" y="1599643"/>
            <a:ext cx="8153400" cy="1131079"/>
          </a:xfrm>
          <a:prstGeom prst="rect">
            <a:avLst/>
          </a:prstGeom>
          <a:solidFill>
            <a:schemeClr val="accent4">
              <a:lumMod val="20000"/>
              <a:lumOff val="80000"/>
            </a:schemeClr>
          </a:solidFill>
        </p:spPr>
        <p:txBody>
          <a:bodyPr wrap="square">
            <a:spAutoFit/>
          </a:bodyPr>
          <a:lstStyle/>
          <a:p>
            <a:r>
              <a:rPr lang="en-US" sz="1350" dirty="0" err="1">
                <a:solidFill>
                  <a:srgbClr val="000000"/>
                </a:solidFill>
                <a:latin typeface="Consolas" panose="020B0609020204030204" pitchFamily="49" charset="0"/>
                <a:cs typeface="Consolas" panose="020B0609020204030204" pitchFamily="49" charset="0"/>
              </a:rPr>
              <a:t>ctr</a:t>
            </a:r>
            <a:r>
              <a:rPr lang="en-US" sz="1350" dirty="0">
                <a:solidFill>
                  <a:srgbClr val="000000"/>
                </a:solidFill>
                <a:latin typeface="Consolas" panose="020B0609020204030204" pitchFamily="49" charset="0"/>
                <a:cs typeface="Consolas" panose="020B0609020204030204" pitchFamily="49" charset="0"/>
              </a:rPr>
              <a:t> &lt;- </a:t>
            </a:r>
            <a:r>
              <a:rPr lang="en-US" sz="1350" b="1" dirty="0" err="1">
                <a:solidFill>
                  <a:srgbClr val="214A88"/>
                </a:solidFill>
                <a:latin typeface="Consolas" panose="020B0609020204030204" pitchFamily="49" charset="0"/>
                <a:cs typeface="Consolas" panose="020B0609020204030204" pitchFamily="49" charset="0"/>
              </a:rPr>
              <a:t>pmx_mlx</a:t>
            </a:r>
            <a:r>
              <a:rPr lang="en-US" sz="1350" dirty="0">
                <a:solidFill>
                  <a:srgbClr val="000000"/>
                </a:solidFill>
                <a:latin typeface="Consolas" panose="020B0609020204030204" pitchFamily="49" charset="0"/>
                <a:cs typeface="Consolas" panose="020B0609020204030204" pitchFamily="49" charset="0"/>
              </a:rPr>
              <a:t>(	</a:t>
            </a:r>
            <a:r>
              <a:rPr lang="en-US" sz="1350" dirty="0" err="1">
                <a:solidFill>
                  <a:srgbClr val="214A88"/>
                </a:solidFill>
                <a:latin typeface="Consolas" panose="020B0609020204030204" pitchFamily="49" charset="0"/>
                <a:cs typeface="Consolas" panose="020B0609020204030204" pitchFamily="49" charset="0"/>
              </a:rPr>
              <a:t>config</a:t>
            </a:r>
            <a:r>
              <a:rPr lang="en-US" sz="1350" dirty="0">
                <a:solidFill>
                  <a:srgbClr val="214A88"/>
                </a:solidFill>
                <a:latin typeface="Consolas" panose="020B0609020204030204" pitchFamily="49" charset="0"/>
                <a:cs typeface="Consolas" panose="020B0609020204030204" pitchFamily="49" charset="0"/>
              </a:rPr>
              <a:t> = </a:t>
            </a:r>
            <a:r>
              <a:rPr lang="en-US" sz="1350" dirty="0">
                <a:solidFill>
                  <a:srgbClr val="4F9A05"/>
                </a:solidFill>
                <a:latin typeface="Consolas" panose="020B0609020204030204" pitchFamily="49" charset="0"/>
                <a:cs typeface="Consolas" panose="020B0609020204030204" pitchFamily="49" charset="0"/>
              </a:rPr>
              <a:t>"standing"</a:t>
            </a:r>
            <a:r>
              <a:rPr lang="en-US" sz="1350" dirty="0">
                <a:solidFill>
                  <a:srgbClr val="000000"/>
                </a:solidFill>
                <a:latin typeface="Consolas" panose="020B0609020204030204" pitchFamily="49" charset="0"/>
                <a:cs typeface="Consolas" panose="020B0609020204030204" pitchFamily="49" charset="0"/>
              </a:rPr>
              <a:t>,</a:t>
            </a:r>
          </a:p>
          <a:p>
            <a:r>
              <a:rPr lang="en-US" sz="1350" dirty="0">
                <a:solidFill>
                  <a:srgbClr val="214A88"/>
                </a:solidFill>
                <a:latin typeface="Consolas" panose="020B0609020204030204" pitchFamily="49" charset="0"/>
                <a:cs typeface="Consolas" panose="020B0609020204030204" pitchFamily="49" charset="0"/>
              </a:rPr>
              <a:t>		directory = </a:t>
            </a:r>
            <a:r>
              <a:rPr lang="en-US" sz="1350" dirty="0" err="1">
                <a:solidFill>
                  <a:srgbClr val="000000"/>
                </a:solidFill>
                <a:latin typeface="Consolas" panose="020B0609020204030204" pitchFamily="49" charset="0"/>
                <a:cs typeface="Consolas" panose="020B0609020204030204" pitchFamily="49" charset="0"/>
              </a:rPr>
              <a:t>work_dir</a:t>
            </a:r>
            <a:r>
              <a:rPr lang="en-US" sz="1350" dirty="0">
                <a:solidFill>
                  <a:srgbClr val="000000"/>
                </a:solidFill>
                <a:latin typeface="Consolas" panose="020B0609020204030204" pitchFamily="49" charset="0"/>
                <a:cs typeface="Consolas" panose="020B0609020204030204" pitchFamily="49" charset="0"/>
              </a:rPr>
              <a:t>,</a:t>
            </a:r>
          </a:p>
          <a:p>
            <a:r>
              <a:rPr lang="en-US" sz="1350" dirty="0">
                <a:solidFill>
                  <a:srgbClr val="214A88"/>
                </a:solidFill>
                <a:latin typeface="Consolas" panose="020B0609020204030204" pitchFamily="49" charset="0"/>
                <a:cs typeface="Consolas" panose="020B0609020204030204" pitchFamily="49" charset="0"/>
              </a:rPr>
              <a:t>		input = </a:t>
            </a:r>
            <a:r>
              <a:rPr lang="en-US" sz="1350" dirty="0" err="1">
                <a:solidFill>
                  <a:srgbClr val="000000"/>
                </a:solidFill>
                <a:latin typeface="Consolas" panose="020B0609020204030204" pitchFamily="49" charset="0"/>
                <a:cs typeface="Consolas" panose="020B0609020204030204" pitchFamily="49" charset="0"/>
              </a:rPr>
              <a:t>input_data</a:t>
            </a:r>
            <a:r>
              <a:rPr lang="en-US" sz="1350" dirty="0">
                <a:solidFill>
                  <a:srgbClr val="000000"/>
                </a:solidFill>
                <a:latin typeface="Consolas" panose="020B0609020204030204" pitchFamily="49" charset="0"/>
                <a:cs typeface="Consolas" panose="020B0609020204030204" pitchFamily="49" charset="0"/>
              </a:rPr>
              <a:t>,</a:t>
            </a:r>
          </a:p>
          <a:p>
            <a:r>
              <a:rPr lang="en-US" sz="1350" dirty="0">
                <a:solidFill>
                  <a:srgbClr val="214A88"/>
                </a:solidFill>
                <a:latin typeface="Consolas" panose="020B0609020204030204" pitchFamily="49" charset="0"/>
                <a:cs typeface="Consolas" panose="020B0609020204030204" pitchFamily="49" charset="0"/>
              </a:rPr>
              <a:t>		dv = </a:t>
            </a:r>
            <a:r>
              <a:rPr lang="en-US" sz="1350" dirty="0">
                <a:solidFill>
                  <a:srgbClr val="4F9A05"/>
                </a:solidFill>
                <a:latin typeface="Consolas" panose="020B0609020204030204" pitchFamily="49" charset="0"/>
                <a:cs typeface="Consolas" panose="020B0609020204030204" pitchFamily="49" charset="0"/>
              </a:rPr>
              <a:t>"Y"</a:t>
            </a:r>
            <a:r>
              <a:rPr lang="en-US" sz="1350" dirty="0">
                <a:solidFill>
                  <a:srgbClr val="000000"/>
                </a:solidFill>
                <a:latin typeface="Consolas" panose="020B0609020204030204" pitchFamily="49" charset="0"/>
                <a:cs typeface="Consolas" panose="020B0609020204030204" pitchFamily="49" charset="0"/>
              </a:rPr>
              <a:t>,</a:t>
            </a:r>
          </a:p>
          <a:p>
            <a:r>
              <a:rPr lang="en-US" sz="1350" dirty="0">
                <a:solidFill>
                  <a:srgbClr val="214A88"/>
                </a:solidFill>
                <a:latin typeface="Consolas" panose="020B0609020204030204" pitchFamily="49" charset="0"/>
                <a:cs typeface="Consolas" panose="020B0609020204030204" pitchFamily="49" charset="0"/>
              </a:rPr>
              <a:t>		</a:t>
            </a:r>
            <a:r>
              <a:rPr lang="en-US" sz="1350" dirty="0" err="1">
                <a:solidFill>
                  <a:srgbClr val="214A88"/>
                </a:solidFill>
                <a:latin typeface="Consolas" panose="020B0609020204030204" pitchFamily="49" charset="0"/>
                <a:cs typeface="Consolas" panose="020B0609020204030204" pitchFamily="49" charset="0"/>
              </a:rPr>
              <a:t>dvid</a:t>
            </a:r>
            <a:r>
              <a:rPr lang="en-US" sz="1350" dirty="0">
                <a:solidFill>
                  <a:srgbClr val="214A88"/>
                </a:solidFill>
                <a:latin typeface="Consolas" panose="020B0609020204030204" pitchFamily="49" charset="0"/>
                <a:cs typeface="Consolas" panose="020B0609020204030204" pitchFamily="49" charset="0"/>
              </a:rPr>
              <a:t> = </a:t>
            </a:r>
            <a:r>
              <a:rPr lang="en-US" sz="1350" dirty="0">
                <a:solidFill>
                  <a:srgbClr val="4F9A05"/>
                </a:solidFill>
                <a:latin typeface="Consolas" panose="020B0609020204030204" pitchFamily="49" charset="0"/>
                <a:cs typeface="Consolas" panose="020B0609020204030204" pitchFamily="49" charset="0"/>
              </a:rPr>
              <a:t>"DVID"</a:t>
            </a:r>
            <a:r>
              <a:rPr lang="en-US" sz="1350" dirty="0">
                <a:solidFill>
                  <a:srgbClr val="000000"/>
                </a:solidFill>
                <a:latin typeface="Consolas" panose="020B0609020204030204" pitchFamily="49" charset="0"/>
                <a:cs typeface="Consolas" panose="020B0609020204030204" pitchFamily="49" charset="0"/>
              </a:rPr>
              <a:t>)</a:t>
            </a:r>
            <a:endParaRPr lang="en-US" sz="1350" dirty="0">
              <a:latin typeface="Consolas" panose="020B0609020204030204" pitchFamily="49" charset="0"/>
              <a:cs typeface="Consolas" panose="020B0609020204030204" pitchFamily="49" charset="0"/>
            </a:endParaRPr>
          </a:p>
        </p:txBody>
      </p:sp>
      <p:sp>
        <p:nvSpPr>
          <p:cNvPr id="8" name="Rectangle 7"/>
          <p:cNvSpPr/>
          <p:nvPr/>
        </p:nvSpPr>
        <p:spPr>
          <a:xfrm>
            <a:off x="457200" y="3486150"/>
            <a:ext cx="8153400" cy="1338828"/>
          </a:xfrm>
          <a:prstGeom prst="rect">
            <a:avLst/>
          </a:prstGeom>
          <a:solidFill>
            <a:schemeClr val="accent4">
              <a:lumMod val="20000"/>
              <a:lumOff val="80000"/>
            </a:schemeClr>
          </a:solidFill>
        </p:spPr>
        <p:txBody>
          <a:bodyPr wrap="square">
            <a:spAutoFit/>
          </a:bodyPr>
          <a:lstStyle/>
          <a:p>
            <a:r>
              <a:rPr lang="en-US" sz="1350" dirty="0" err="1">
                <a:solidFill>
                  <a:srgbClr val="000000"/>
                </a:solidFill>
                <a:latin typeface="Consolas" panose="020B0609020204030204" pitchFamily="49" charset="0"/>
                <a:cs typeface="Consolas" panose="020B0609020204030204" pitchFamily="49" charset="0"/>
              </a:rPr>
              <a:t>mlxtran_path</a:t>
            </a:r>
            <a:r>
              <a:rPr lang="en-US" sz="1350" dirty="0">
                <a:solidFill>
                  <a:srgbClr val="000000"/>
                </a:solidFill>
                <a:latin typeface="Consolas" panose="020B0609020204030204" pitchFamily="49" charset="0"/>
                <a:cs typeface="Consolas" panose="020B0609020204030204" pitchFamily="49" charset="0"/>
              </a:rPr>
              <a:t> &lt;- </a:t>
            </a:r>
            <a:r>
              <a:rPr lang="en-US" sz="1350" b="1" dirty="0" err="1">
                <a:solidFill>
                  <a:srgbClr val="214A88"/>
                </a:solidFill>
                <a:latin typeface="Consolas" panose="020B0609020204030204" pitchFamily="49" charset="0"/>
                <a:cs typeface="Consolas" panose="020B0609020204030204" pitchFamily="49" charset="0"/>
              </a:rPr>
              <a:t>file.path</a:t>
            </a:r>
            <a:r>
              <a:rPr lang="en-US" sz="1350" dirty="0">
                <a:solidFill>
                  <a:srgbClr val="000000"/>
                </a:solidFill>
                <a:latin typeface="Consolas" panose="020B0609020204030204" pitchFamily="49" charset="0"/>
                <a:cs typeface="Consolas" panose="020B0609020204030204" pitchFamily="49" charset="0"/>
              </a:rPr>
              <a:t>(</a:t>
            </a:r>
            <a:r>
              <a:rPr lang="en-US" sz="1350" b="1" dirty="0" err="1">
                <a:solidFill>
                  <a:srgbClr val="214A88"/>
                </a:solidFill>
                <a:latin typeface="Consolas" panose="020B0609020204030204" pitchFamily="49" charset="0"/>
                <a:cs typeface="Consolas" panose="020B0609020204030204" pitchFamily="49" charset="0"/>
              </a:rPr>
              <a:t>system.file</a:t>
            </a:r>
            <a:r>
              <a:rPr lang="en-US" sz="1350" dirty="0">
                <a:solidFill>
                  <a:srgbClr val="000000"/>
                </a:solidFill>
                <a:latin typeface="Consolas" panose="020B0609020204030204" pitchFamily="49" charset="0"/>
                <a:cs typeface="Consolas" panose="020B0609020204030204" pitchFamily="49" charset="0"/>
              </a:rPr>
              <a:t>(</a:t>
            </a:r>
            <a:r>
              <a:rPr lang="en-US" sz="1350" dirty="0">
                <a:solidFill>
                  <a:srgbClr val="214A88"/>
                </a:solidFill>
                <a:latin typeface="Consolas" panose="020B0609020204030204" pitchFamily="49" charset="0"/>
                <a:cs typeface="Consolas" panose="020B0609020204030204" pitchFamily="49" charset="0"/>
              </a:rPr>
              <a:t>package = </a:t>
            </a:r>
            <a:r>
              <a:rPr lang="en-US" sz="1350" dirty="0">
                <a:solidFill>
                  <a:srgbClr val="4F9A05"/>
                </a:solidFill>
                <a:latin typeface="Consolas" panose="020B0609020204030204" pitchFamily="49" charset="0"/>
                <a:cs typeface="Consolas" panose="020B0609020204030204" pitchFamily="49" charset="0"/>
              </a:rPr>
              <a:t>"</a:t>
            </a:r>
            <a:r>
              <a:rPr lang="en-US" sz="1350" dirty="0" err="1">
                <a:solidFill>
                  <a:srgbClr val="4F9A05"/>
                </a:solidFill>
                <a:latin typeface="Consolas" panose="020B0609020204030204" pitchFamily="49" charset="0"/>
                <a:cs typeface="Consolas" panose="020B0609020204030204" pitchFamily="49" charset="0"/>
              </a:rPr>
              <a:t>ggPMX</a:t>
            </a:r>
            <a:r>
              <a:rPr lang="en-US" sz="1350" dirty="0">
                <a:solidFill>
                  <a:srgbClr val="4F9A05"/>
                </a:solidFill>
                <a:latin typeface="Consolas" panose="020B0609020204030204" pitchFamily="49" charset="0"/>
                <a:cs typeface="Consolas" panose="020B0609020204030204" pitchFamily="49" charset="0"/>
              </a:rPr>
              <a:t>"</a:t>
            </a:r>
            <a:r>
              <a:rPr lang="en-US" sz="1350" dirty="0">
                <a:solidFill>
                  <a:srgbClr val="000000"/>
                </a:solidFill>
                <a:latin typeface="Consolas" panose="020B0609020204030204" pitchFamily="49" charset="0"/>
                <a:cs typeface="Consolas" panose="020B0609020204030204" pitchFamily="49" charset="0"/>
              </a:rPr>
              <a:t>),</a:t>
            </a:r>
          </a:p>
          <a:p>
            <a:r>
              <a:rPr lang="en-US" sz="1350" dirty="0">
                <a:solidFill>
                  <a:srgbClr val="4F9A05"/>
                </a:solidFill>
                <a:latin typeface="Consolas" panose="020B0609020204030204" pitchFamily="49" charset="0"/>
                <a:cs typeface="Consolas" panose="020B0609020204030204" pitchFamily="49" charset="0"/>
              </a:rPr>
              <a:t>"</a:t>
            </a:r>
            <a:r>
              <a:rPr lang="en-US" sz="1350" dirty="0" err="1">
                <a:solidFill>
                  <a:srgbClr val="4F9A05"/>
                </a:solidFill>
                <a:latin typeface="Consolas" panose="020B0609020204030204" pitchFamily="49" charset="0"/>
                <a:cs typeface="Consolas" panose="020B0609020204030204" pitchFamily="49" charset="0"/>
              </a:rPr>
              <a:t>testdata</a:t>
            </a:r>
            <a:r>
              <a:rPr lang="en-US" sz="1350" dirty="0">
                <a:solidFill>
                  <a:srgbClr val="4F9A05"/>
                </a:solidFill>
                <a:latin typeface="Consolas" panose="020B0609020204030204" pitchFamily="49" charset="0"/>
                <a:cs typeface="Consolas" panose="020B0609020204030204" pitchFamily="49" charset="0"/>
              </a:rPr>
              <a:t>"</a:t>
            </a:r>
            <a:r>
              <a:rPr lang="en-US" sz="1350" dirty="0">
                <a:solidFill>
                  <a:srgbClr val="000000"/>
                </a:solidFill>
                <a:latin typeface="Consolas" panose="020B0609020204030204" pitchFamily="49" charset="0"/>
                <a:cs typeface="Consolas" panose="020B0609020204030204" pitchFamily="49" charset="0"/>
              </a:rPr>
              <a:t>, </a:t>
            </a:r>
            <a:r>
              <a:rPr lang="en-US" sz="1350" dirty="0">
                <a:solidFill>
                  <a:srgbClr val="4F9A05"/>
                </a:solidFill>
                <a:latin typeface="Consolas" panose="020B0609020204030204" pitchFamily="49" charset="0"/>
                <a:cs typeface="Consolas" panose="020B0609020204030204" pitchFamily="49" charset="0"/>
              </a:rPr>
              <a:t>"1_popPK_model"</a:t>
            </a:r>
            <a:r>
              <a:rPr lang="en-US" sz="1350" dirty="0">
                <a:solidFill>
                  <a:srgbClr val="000000"/>
                </a:solidFill>
                <a:latin typeface="Consolas" panose="020B0609020204030204" pitchFamily="49" charset="0"/>
                <a:cs typeface="Consolas" panose="020B0609020204030204" pitchFamily="49" charset="0"/>
              </a:rPr>
              <a:t>, </a:t>
            </a:r>
            <a:r>
              <a:rPr lang="en-US" sz="1350" dirty="0">
                <a:solidFill>
                  <a:srgbClr val="4F9A05"/>
                </a:solidFill>
                <a:latin typeface="Consolas" panose="020B0609020204030204" pitchFamily="49" charset="0"/>
                <a:cs typeface="Consolas" panose="020B0609020204030204" pitchFamily="49" charset="0"/>
              </a:rPr>
              <a:t>"</a:t>
            </a:r>
            <a:r>
              <a:rPr lang="en-US" sz="1350" dirty="0" err="1">
                <a:solidFill>
                  <a:srgbClr val="4F9A05"/>
                </a:solidFill>
                <a:latin typeface="Consolas" panose="020B0609020204030204" pitchFamily="49" charset="0"/>
                <a:cs typeface="Consolas" panose="020B0609020204030204" pitchFamily="49" charset="0"/>
              </a:rPr>
              <a:t>project.mlxtran</a:t>
            </a:r>
            <a:r>
              <a:rPr lang="en-US" sz="1350" dirty="0">
                <a:solidFill>
                  <a:srgbClr val="4F9A05"/>
                </a:solidFill>
                <a:latin typeface="Consolas" panose="020B0609020204030204" pitchFamily="49" charset="0"/>
                <a:cs typeface="Consolas" panose="020B0609020204030204" pitchFamily="49" charset="0"/>
              </a:rPr>
              <a:t>"</a:t>
            </a:r>
            <a:r>
              <a:rPr lang="en-US" sz="1350" dirty="0">
                <a:solidFill>
                  <a:srgbClr val="000000"/>
                </a:solidFill>
                <a:latin typeface="Consolas" panose="020B0609020204030204" pitchFamily="49" charset="0"/>
                <a:cs typeface="Consolas" panose="020B0609020204030204" pitchFamily="49" charset="0"/>
              </a:rPr>
              <a:t>)</a:t>
            </a:r>
          </a:p>
          <a:p>
            <a:endParaRPr lang="en-US" sz="1350" dirty="0">
              <a:solidFill>
                <a:srgbClr val="000000"/>
              </a:solidFill>
              <a:latin typeface="Consolas" panose="020B0609020204030204" pitchFamily="49" charset="0"/>
              <a:cs typeface="Consolas" panose="020B0609020204030204" pitchFamily="49" charset="0"/>
            </a:endParaRPr>
          </a:p>
          <a:p>
            <a:r>
              <a:rPr lang="en-US" sz="1350" dirty="0" err="1">
                <a:solidFill>
                  <a:srgbClr val="000000"/>
                </a:solidFill>
                <a:latin typeface="Consolas" panose="020B0609020204030204" pitchFamily="49" charset="0"/>
                <a:cs typeface="Consolas" panose="020B0609020204030204" pitchFamily="49" charset="0"/>
              </a:rPr>
              <a:t>ctr</a:t>
            </a:r>
            <a:r>
              <a:rPr lang="en-US" sz="1350" dirty="0">
                <a:solidFill>
                  <a:srgbClr val="000000"/>
                </a:solidFill>
                <a:latin typeface="Consolas" panose="020B0609020204030204" pitchFamily="49" charset="0"/>
                <a:cs typeface="Consolas" panose="020B0609020204030204" pitchFamily="49" charset="0"/>
              </a:rPr>
              <a:t> &lt;- </a:t>
            </a:r>
            <a:r>
              <a:rPr lang="en-US" sz="1350" b="1" dirty="0" err="1">
                <a:solidFill>
                  <a:srgbClr val="214A88"/>
                </a:solidFill>
                <a:latin typeface="Consolas" panose="020B0609020204030204" pitchFamily="49" charset="0"/>
                <a:cs typeface="Consolas" panose="020B0609020204030204" pitchFamily="49" charset="0"/>
              </a:rPr>
              <a:t>pmx_mlxtran</a:t>
            </a:r>
            <a:r>
              <a:rPr lang="en-US" sz="1350" dirty="0">
                <a:solidFill>
                  <a:srgbClr val="000000"/>
                </a:solidFill>
                <a:latin typeface="Consolas" panose="020B0609020204030204" pitchFamily="49" charset="0"/>
                <a:cs typeface="Consolas" panose="020B0609020204030204" pitchFamily="49" charset="0"/>
              </a:rPr>
              <a:t>(</a:t>
            </a:r>
            <a:r>
              <a:rPr lang="en-US" sz="1350" dirty="0" err="1">
                <a:solidFill>
                  <a:srgbClr val="214A88"/>
                </a:solidFill>
                <a:latin typeface="Consolas" panose="020B0609020204030204" pitchFamily="49" charset="0"/>
                <a:cs typeface="Consolas" panose="020B0609020204030204" pitchFamily="49" charset="0"/>
              </a:rPr>
              <a:t>file_name</a:t>
            </a:r>
            <a:r>
              <a:rPr lang="en-US" sz="1350" dirty="0">
                <a:solidFill>
                  <a:srgbClr val="214A88"/>
                </a:solidFill>
                <a:latin typeface="Consolas" panose="020B0609020204030204" pitchFamily="49" charset="0"/>
                <a:cs typeface="Consolas" panose="020B0609020204030204" pitchFamily="49" charset="0"/>
              </a:rPr>
              <a:t> = </a:t>
            </a:r>
            <a:r>
              <a:rPr lang="en-US" sz="1350" dirty="0" err="1">
                <a:solidFill>
                  <a:srgbClr val="000000"/>
                </a:solidFill>
                <a:latin typeface="Consolas" panose="020B0609020204030204" pitchFamily="49" charset="0"/>
                <a:cs typeface="Consolas" panose="020B0609020204030204" pitchFamily="49" charset="0"/>
              </a:rPr>
              <a:t>mlxtran_path</a:t>
            </a:r>
            <a:r>
              <a:rPr lang="en-US" sz="1350" dirty="0">
                <a:solidFill>
                  <a:srgbClr val="000000"/>
                </a:solidFill>
                <a:latin typeface="Consolas" panose="020B0609020204030204" pitchFamily="49" charset="0"/>
                <a:cs typeface="Consolas" panose="020B0609020204030204" pitchFamily="49" charset="0"/>
              </a:rPr>
              <a:t>)</a:t>
            </a:r>
          </a:p>
          <a:p>
            <a:r>
              <a:rPr lang="en-US" sz="1350" dirty="0">
                <a:solidFill>
                  <a:schemeClr val="bg1">
                    <a:lumMod val="50000"/>
                  </a:schemeClr>
                </a:solidFill>
                <a:latin typeface="Consolas" panose="020B0609020204030204" pitchFamily="49" charset="0"/>
                <a:cs typeface="Consolas" panose="020B0609020204030204" pitchFamily="49" charset="0"/>
              </a:rPr>
              <a:t># To check the automatic assignment without creating the controller:</a:t>
            </a:r>
          </a:p>
          <a:p>
            <a:r>
              <a:rPr lang="en-US" sz="1350" dirty="0" err="1">
                <a:solidFill>
                  <a:srgbClr val="000000"/>
                </a:solidFill>
                <a:latin typeface="Consolas" panose="020B0609020204030204" pitchFamily="49" charset="0"/>
                <a:cs typeface="Consolas" panose="020B0609020204030204" pitchFamily="49" charset="0"/>
              </a:rPr>
              <a:t>ctr_check</a:t>
            </a:r>
            <a:r>
              <a:rPr lang="en-US" sz="1350" dirty="0">
                <a:solidFill>
                  <a:srgbClr val="000000"/>
                </a:solidFill>
                <a:latin typeface="Consolas" panose="020B0609020204030204" pitchFamily="49" charset="0"/>
                <a:cs typeface="Consolas" panose="020B0609020204030204" pitchFamily="49" charset="0"/>
              </a:rPr>
              <a:t> &lt;- </a:t>
            </a:r>
            <a:r>
              <a:rPr lang="en-US" sz="1350" b="1" dirty="0" err="1">
                <a:solidFill>
                  <a:srgbClr val="214A88"/>
                </a:solidFill>
                <a:latin typeface="Consolas" panose="020B0609020204030204" pitchFamily="49" charset="0"/>
                <a:cs typeface="Consolas" panose="020B0609020204030204" pitchFamily="49" charset="0"/>
              </a:rPr>
              <a:t>pmx_mlxtran</a:t>
            </a:r>
            <a:r>
              <a:rPr lang="en-US" sz="1350" dirty="0">
                <a:solidFill>
                  <a:srgbClr val="000000"/>
                </a:solidFill>
                <a:latin typeface="Consolas" panose="020B0609020204030204" pitchFamily="49" charset="0"/>
                <a:cs typeface="Consolas" panose="020B0609020204030204" pitchFamily="49" charset="0"/>
              </a:rPr>
              <a:t>(</a:t>
            </a:r>
            <a:r>
              <a:rPr lang="en-US" sz="1350" dirty="0" err="1">
                <a:solidFill>
                  <a:srgbClr val="214A88"/>
                </a:solidFill>
                <a:latin typeface="Consolas" panose="020B0609020204030204" pitchFamily="49" charset="0"/>
                <a:cs typeface="Consolas" panose="020B0609020204030204" pitchFamily="49" charset="0"/>
              </a:rPr>
              <a:t>file_name</a:t>
            </a:r>
            <a:r>
              <a:rPr lang="en-US" sz="1350" dirty="0">
                <a:solidFill>
                  <a:srgbClr val="214A88"/>
                </a:solidFill>
                <a:latin typeface="Consolas" panose="020B0609020204030204" pitchFamily="49" charset="0"/>
                <a:cs typeface="Consolas" panose="020B0609020204030204" pitchFamily="49" charset="0"/>
              </a:rPr>
              <a:t> = </a:t>
            </a:r>
            <a:r>
              <a:rPr lang="en-US" sz="1350" dirty="0" err="1">
                <a:solidFill>
                  <a:srgbClr val="000000"/>
                </a:solidFill>
                <a:latin typeface="Consolas" panose="020B0609020204030204" pitchFamily="49" charset="0"/>
                <a:cs typeface="Consolas" panose="020B0609020204030204" pitchFamily="49" charset="0"/>
              </a:rPr>
              <a:t>mlxtran_path</a:t>
            </a:r>
            <a:r>
              <a:rPr lang="en-US" sz="1350" dirty="0">
                <a:solidFill>
                  <a:srgbClr val="000000"/>
                </a:solidFill>
                <a:latin typeface="Consolas" panose="020B0609020204030204" pitchFamily="49" charset="0"/>
                <a:cs typeface="Consolas" panose="020B0609020204030204" pitchFamily="49" charset="0"/>
              </a:rPr>
              <a:t>, call=TRUE)</a:t>
            </a:r>
            <a:endParaRPr lang="en-US" sz="135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1"/>
          </p:nvPr>
        </p:nvSpPr>
        <p:spPr/>
        <p:txBody>
          <a:bodyPr/>
          <a:lstStyle/>
          <a:p>
            <a:fld id="{47547CF9-5B10-D24F-A8D7-45A9778164F7}" type="slidenum">
              <a:rPr lang="uk-UA" smtClean="0"/>
              <a:pPr/>
              <a:t>87</a:t>
            </a:fld>
            <a:endParaRPr lang="uk-UA" dirty="0"/>
          </a:p>
        </p:txBody>
      </p:sp>
    </p:spTree>
    <p:extLst>
      <p:ext uri="{BB962C8B-B14F-4D97-AF65-F5344CB8AC3E}">
        <p14:creationId xmlns:p14="http://schemas.microsoft.com/office/powerpoint/2010/main" val="35916228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endpoint models (1/4)</a:t>
            </a:r>
          </a:p>
        </p:txBody>
      </p:sp>
      <p:sp>
        <p:nvSpPr>
          <p:cNvPr id="3" name="Content Placeholder 2"/>
          <p:cNvSpPr>
            <a:spLocks noGrp="1"/>
          </p:cNvSpPr>
          <p:nvPr>
            <p:ph idx="1"/>
          </p:nvPr>
        </p:nvSpPr>
        <p:spPr>
          <a:xfrm>
            <a:off x="457200" y="1131570"/>
            <a:ext cx="8229600" cy="3394710"/>
          </a:xfrm>
        </p:spPr>
        <p:txBody>
          <a:bodyPr/>
          <a:lstStyle/>
          <a:p>
            <a:r>
              <a:rPr lang="en-US" dirty="0" err="1"/>
              <a:t>ggPMX</a:t>
            </a:r>
            <a:r>
              <a:rPr lang="en-US" dirty="0"/>
              <a:t> produces </a:t>
            </a:r>
            <a:r>
              <a:rPr lang="en-US" b="1" dirty="0"/>
              <a:t>one diagnostics report per endpoint</a:t>
            </a:r>
            <a:r>
              <a:rPr lang="en-US" dirty="0"/>
              <a:t>. </a:t>
            </a:r>
          </a:p>
          <a:p>
            <a:r>
              <a:rPr lang="en-US" dirty="0"/>
              <a:t>The endpoint is defined within the Controller:</a:t>
            </a:r>
          </a:p>
          <a:p>
            <a:pPr lvl="1"/>
            <a:r>
              <a:rPr lang="en-US" dirty="0"/>
              <a:t>to filter the observations dataset</a:t>
            </a:r>
          </a:p>
          <a:p>
            <a:pPr lvl="1"/>
            <a:r>
              <a:rPr lang="en-US" dirty="0"/>
              <a:t>to keep only the values corresponding to the endpoint of interest </a:t>
            </a:r>
          </a:p>
          <a:p>
            <a:r>
              <a:rPr lang="en-US" dirty="0"/>
              <a:t>The function </a:t>
            </a:r>
            <a:r>
              <a:rPr lang="en-US" b="1" dirty="0" err="1">
                <a:solidFill>
                  <a:schemeClr val="accent2"/>
                </a:solidFill>
              </a:rPr>
              <a:t>pmx_endpoint</a:t>
            </a:r>
            <a:r>
              <a:rPr lang="en-US" b="1" dirty="0">
                <a:solidFill>
                  <a:schemeClr val="accent2"/>
                </a:solidFill>
              </a:rPr>
              <a:t>() </a:t>
            </a:r>
            <a:r>
              <a:rPr lang="en-US" dirty="0"/>
              <a:t>creates an “endpoint” object having the following attributes:</a:t>
            </a:r>
          </a:p>
        </p:txBody>
      </p:sp>
      <p:sp>
        <p:nvSpPr>
          <p:cNvPr id="4" name="Footer Placeholder 3"/>
          <p:cNvSpPr>
            <a:spLocks noGrp="1"/>
          </p:cNvSpPr>
          <p:nvPr>
            <p:ph type="ftr" sz="quarter" idx="10"/>
          </p:nvPr>
        </p:nvSpPr>
        <p:spPr/>
        <p:txBody>
          <a:bodyPr/>
          <a:lstStyle/>
          <a:p>
            <a:r>
              <a:rPr lang="en-US"/>
              <a:t>ggPMX</a:t>
            </a:r>
            <a:endParaRPr lang="en-US" dirty="0"/>
          </a:p>
        </p:txBody>
      </p:sp>
      <p:pic>
        <p:nvPicPr>
          <p:cNvPr id="6" name="Picture 5"/>
          <p:cNvPicPr>
            <a:picLocks noChangeAspect="1"/>
          </p:cNvPicPr>
          <p:nvPr/>
        </p:nvPicPr>
        <p:blipFill>
          <a:blip r:embed="rId2"/>
          <a:stretch>
            <a:fillRect/>
          </a:stretch>
        </p:blipFill>
        <p:spPr>
          <a:xfrm>
            <a:off x="1981200" y="3028950"/>
            <a:ext cx="5871428" cy="828572"/>
          </a:xfrm>
          <a:prstGeom prst="rect">
            <a:avLst/>
          </a:prstGeom>
        </p:spPr>
      </p:pic>
      <p:sp>
        <p:nvSpPr>
          <p:cNvPr id="5" name="Slide Number Placeholder 4"/>
          <p:cNvSpPr>
            <a:spLocks noGrp="1"/>
          </p:cNvSpPr>
          <p:nvPr>
            <p:ph type="sldNum" sz="quarter" idx="11"/>
          </p:nvPr>
        </p:nvSpPr>
        <p:spPr/>
        <p:txBody>
          <a:bodyPr/>
          <a:lstStyle/>
          <a:p>
            <a:fld id="{47547CF9-5B10-D24F-A8D7-45A9778164F7}" type="slidenum">
              <a:rPr lang="uk-UA" smtClean="0"/>
              <a:pPr/>
              <a:t>88</a:t>
            </a:fld>
            <a:endParaRPr lang="uk-UA" dirty="0"/>
          </a:p>
        </p:txBody>
      </p:sp>
    </p:spTree>
    <p:extLst>
      <p:ext uri="{BB962C8B-B14F-4D97-AF65-F5344CB8AC3E}">
        <p14:creationId xmlns:p14="http://schemas.microsoft.com/office/powerpoint/2010/main" val="34134234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endpoints models (2/4)</a:t>
            </a:r>
          </a:p>
        </p:txBody>
      </p:sp>
      <p:sp>
        <p:nvSpPr>
          <p:cNvPr id="3" name="Content Placeholder 2"/>
          <p:cNvSpPr>
            <a:spLocks noGrp="1"/>
          </p:cNvSpPr>
          <p:nvPr>
            <p:ph idx="1"/>
          </p:nvPr>
        </p:nvSpPr>
        <p:spPr/>
        <p:txBody>
          <a:bodyPr>
            <a:normAutofit/>
          </a:bodyPr>
          <a:lstStyle/>
          <a:p>
            <a:r>
              <a:rPr lang="en-US" sz="1500" dirty="0"/>
              <a:t>Built-in PKPD example:</a:t>
            </a:r>
          </a:p>
          <a:p>
            <a:endParaRPr lang="en-US" sz="1500" dirty="0"/>
          </a:p>
          <a:p>
            <a:endParaRPr lang="en-US" sz="1500" dirty="0"/>
          </a:p>
          <a:p>
            <a:endParaRPr lang="en-US" sz="1500" dirty="0"/>
          </a:p>
          <a:p>
            <a:r>
              <a:rPr lang="en-US" sz="1500" dirty="0"/>
              <a:t>The </a:t>
            </a:r>
            <a:r>
              <a:rPr lang="en-US" sz="1500" dirty="0" err="1"/>
              <a:t>dvid</a:t>
            </a:r>
            <a:r>
              <a:rPr lang="en-US" sz="1500" dirty="0"/>
              <a:t> column of the input dataset pk_pd.csv contains values=3 for PK (first endpoint) and dose and =4 for PD (second endpoint).</a:t>
            </a:r>
          </a:p>
          <a:p>
            <a:endParaRPr lang="en-US" sz="1500" dirty="0"/>
          </a:p>
        </p:txBody>
      </p:sp>
      <p:sp>
        <p:nvSpPr>
          <p:cNvPr id="4" name="Footer Placeholder 3"/>
          <p:cNvSpPr>
            <a:spLocks noGrp="1"/>
          </p:cNvSpPr>
          <p:nvPr>
            <p:ph type="ftr" sz="quarter" idx="10"/>
          </p:nvPr>
        </p:nvSpPr>
        <p:spPr/>
        <p:txBody>
          <a:bodyPr/>
          <a:lstStyle/>
          <a:p>
            <a:r>
              <a:rPr lang="en-US"/>
              <a:t>ggPMX</a:t>
            </a:r>
            <a:endParaRPr lang="en-US" dirty="0"/>
          </a:p>
        </p:txBody>
      </p:sp>
      <p:sp>
        <p:nvSpPr>
          <p:cNvPr id="6" name="Rectangle 5"/>
          <p:cNvSpPr/>
          <p:nvPr/>
        </p:nvSpPr>
        <p:spPr>
          <a:xfrm>
            <a:off x="457200" y="1657350"/>
            <a:ext cx="8077200" cy="715581"/>
          </a:xfrm>
          <a:prstGeom prst="rect">
            <a:avLst/>
          </a:prstGeom>
          <a:solidFill>
            <a:schemeClr val="accent4">
              <a:lumMod val="20000"/>
              <a:lumOff val="80000"/>
            </a:schemeClr>
          </a:solidFill>
        </p:spPr>
        <p:txBody>
          <a:bodyPr wrap="square">
            <a:spAutoFit/>
          </a:bodyPr>
          <a:lstStyle/>
          <a:p>
            <a:r>
              <a:rPr lang="en-US" sz="1350" dirty="0" err="1">
                <a:solidFill>
                  <a:srgbClr val="000000"/>
                </a:solidFill>
                <a:latin typeface="Consolas" panose="020B0609020204030204" pitchFamily="49" charset="0"/>
                <a:cs typeface="Consolas" panose="020B0609020204030204" pitchFamily="49" charset="0"/>
              </a:rPr>
              <a:t>pkpd_path</a:t>
            </a:r>
            <a:r>
              <a:rPr lang="en-US" sz="1350" dirty="0">
                <a:solidFill>
                  <a:srgbClr val="000000"/>
                </a:solidFill>
                <a:latin typeface="Consolas" panose="020B0609020204030204" pitchFamily="49" charset="0"/>
                <a:cs typeface="Consolas" panose="020B0609020204030204" pitchFamily="49" charset="0"/>
              </a:rPr>
              <a:t>       &lt;- </a:t>
            </a:r>
            <a:r>
              <a:rPr lang="en-US" sz="1350" b="1" dirty="0" err="1">
                <a:solidFill>
                  <a:srgbClr val="214A88"/>
                </a:solidFill>
                <a:latin typeface="Consolas" panose="020B0609020204030204" pitchFamily="49" charset="0"/>
                <a:cs typeface="Consolas" panose="020B0609020204030204" pitchFamily="49" charset="0"/>
              </a:rPr>
              <a:t>file.path</a:t>
            </a:r>
            <a:r>
              <a:rPr lang="en-US" sz="1350" dirty="0">
                <a:solidFill>
                  <a:srgbClr val="000000"/>
                </a:solidFill>
                <a:latin typeface="Consolas" panose="020B0609020204030204" pitchFamily="49" charset="0"/>
                <a:cs typeface="Consolas" panose="020B0609020204030204" pitchFamily="49" charset="0"/>
              </a:rPr>
              <a:t>(</a:t>
            </a:r>
            <a:r>
              <a:rPr lang="en-US" sz="1350" b="1" dirty="0" err="1">
                <a:solidFill>
                  <a:srgbClr val="214A88"/>
                </a:solidFill>
                <a:latin typeface="Consolas" panose="020B0609020204030204" pitchFamily="49" charset="0"/>
                <a:cs typeface="Consolas" panose="020B0609020204030204" pitchFamily="49" charset="0"/>
              </a:rPr>
              <a:t>system.file</a:t>
            </a:r>
            <a:r>
              <a:rPr lang="en-US" sz="1350" dirty="0">
                <a:solidFill>
                  <a:srgbClr val="000000"/>
                </a:solidFill>
                <a:latin typeface="Consolas" panose="020B0609020204030204" pitchFamily="49" charset="0"/>
                <a:cs typeface="Consolas" panose="020B0609020204030204" pitchFamily="49" charset="0"/>
              </a:rPr>
              <a:t>(</a:t>
            </a:r>
            <a:r>
              <a:rPr lang="en-US" sz="1350" dirty="0">
                <a:solidFill>
                  <a:srgbClr val="214A88"/>
                </a:solidFill>
                <a:latin typeface="Consolas" panose="020B0609020204030204" pitchFamily="49" charset="0"/>
                <a:cs typeface="Consolas" panose="020B0609020204030204" pitchFamily="49" charset="0"/>
              </a:rPr>
              <a:t>package = </a:t>
            </a:r>
            <a:r>
              <a:rPr lang="en-US" sz="1350" dirty="0">
                <a:solidFill>
                  <a:srgbClr val="4F9A05"/>
                </a:solidFill>
                <a:latin typeface="Consolas" panose="020B0609020204030204" pitchFamily="49" charset="0"/>
                <a:cs typeface="Consolas" panose="020B0609020204030204" pitchFamily="49" charset="0"/>
              </a:rPr>
              <a:t>"ggPMX"</a:t>
            </a:r>
            <a:r>
              <a:rPr lang="en-US" sz="1350" dirty="0">
                <a:solidFill>
                  <a:srgbClr val="000000"/>
                </a:solidFill>
                <a:latin typeface="Consolas" panose="020B0609020204030204" pitchFamily="49" charset="0"/>
                <a:cs typeface="Consolas" panose="020B0609020204030204" pitchFamily="49" charset="0"/>
              </a:rPr>
              <a:t>),</a:t>
            </a:r>
            <a:r>
              <a:rPr lang="en-US" sz="1350" dirty="0">
                <a:solidFill>
                  <a:srgbClr val="4F9A05"/>
                </a:solidFill>
                <a:latin typeface="Consolas" panose="020B0609020204030204" pitchFamily="49" charset="0"/>
                <a:cs typeface="Consolas" panose="020B0609020204030204" pitchFamily="49" charset="0"/>
              </a:rPr>
              <a:t>"</a:t>
            </a:r>
            <a:r>
              <a:rPr lang="en-US" sz="1350" dirty="0" err="1">
                <a:solidFill>
                  <a:srgbClr val="4F9A05"/>
                </a:solidFill>
                <a:latin typeface="Consolas" panose="020B0609020204030204" pitchFamily="49" charset="0"/>
                <a:cs typeface="Consolas" panose="020B0609020204030204" pitchFamily="49" charset="0"/>
              </a:rPr>
              <a:t>testdata</a:t>
            </a:r>
            <a:r>
              <a:rPr lang="en-US" sz="1350" dirty="0">
                <a:solidFill>
                  <a:srgbClr val="4F9A05"/>
                </a:solidFill>
                <a:latin typeface="Consolas" panose="020B0609020204030204" pitchFamily="49" charset="0"/>
                <a:cs typeface="Consolas" panose="020B0609020204030204" pitchFamily="49" charset="0"/>
              </a:rPr>
              <a:t>"</a:t>
            </a:r>
            <a:r>
              <a:rPr lang="en-US" sz="1350" dirty="0">
                <a:solidFill>
                  <a:srgbClr val="000000"/>
                </a:solidFill>
                <a:latin typeface="Consolas" panose="020B0609020204030204" pitchFamily="49" charset="0"/>
                <a:cs typeface="Consolas" panose="020B0609020204030204" pitchFamily="49" charset="0"/>
              </a:rPr>
              <a:t>,</a:t>
            </a:r>
            <a:r>
              <a:rPr lang="en-US" sz="1350" dirty="0">
                <a:solidFill>
                  <a:srgbClr val="4F9A05"/>
                </a:solidFill>
                <a:latin typeface="Consolas" panose="020B0609020204030204" pitchFamily="49" charset="0"/>
                <a:cs typeface="Consolas" panose="020B0609020204030204" pitchFamily="49" charset="0"/>
              </a:rPr>
              <a:t>"</a:t>
            </a:r>
            <a:r>
              <a:rPr lang="en-US" sz="1350" dirty="0" err="1">
                <a:solidFill>
                  <a:srgbClr val="4F9A05"/>
                </a:solidFill>
                <a:latin typeface="Consolas" panose="020B0609020204030204" pitchFamily="49" charset="0"/>
                <a:cs typeface="Consolas" panose="020B0609020204030204" pitchFamily="49" charset="0"/>
              </a:rPr>
              <a:t>pk_pd</a:t>
            </a:r>
            <a:r>
              <a:rPr lang="en-US" sz="1350" dirty="0">
                <a:solidFill>
                  <a:srgbClr val="4F9A05"/>
                </a:solidFill>
                <a:latin typeface="Consolas" panose="020B0609020204030204" pitchFamily="49" charset="0"/>
                <a:cs typeface="Consolas" panose="020B0609020204030204" pitchFamily="49" charset="0"/>
              </a:rPr>
              <a:t>"</a:t>
            </a:r>
            <a:r>
              <a:rPr lang="en-US" sz="1350" dirty="0">
                <a:solidFill>
                  <a:srgbClr val="000000"/>
                </a:solidFill>
                <a:latin typeface="Consolas" panose="020B0609020204030204" pitchFamily="49" charset="0"/>
                <a:cs typeface="Consolas" panose="020B0609020204030204" pitchFamily="49" charset="0"/>
              </a:rPr>
              <a:t>)</a:t>
            </a:r>
          </a:p>
          <a:p>
            <a:r>
              <a:rPr lang="en-US" sz="1350" dirty="0" err="1">
                <a:solidFill>
                  <a:srgbClr val="000000"/>
                </a:solidFill>
                <a:latin typeface="Consolas" panose="020B0609020204030204" pitchFamily="49" charset="0"/>
                <a:cs typeface="Consolas" panose="020B0609020204030204" pitchFamily="49" charset="0"/>
              </a:rPr>
              <a:t>pkpd_work_dir</a:t>
            </a:r>
            <a:r>
              <a:rPr lang="en-US" sz="1350" dirty="0">
                <a:solidFill>
                  <a:srgbClr val="000000"/>
                </a:solidFill>
                <a:latin typeface="Consolas" panose="020B0609020204030204" pitchFamily="49" charset="0"/>
                <a:cs typeface="Consolas" panose="020B0609020204030204" pitchFamily="49" charset="0"/>
              </a:rPr>
              <a:t>   &lt;- </a:t>
            </a:r>
            <a:r>
              <a:rPr lang="en-US" sz="1350" b="1" dirty="0" err="1">
                <a:solidFill>
                  <a:srgbClr val="214A88"/>
                </a:solidFill>
                <a:latin typeface="Consolas" panose="020B0609020204030204" pitchFamily="49" charset="0"/>
                <a:cs typeface="Consolas" panose="020B0609020204030204" pitchFamily="49" charset="0"/>
              </a:rPr>
              <a:t>file.path</a:t>
            </a:r>
            <a:r>
              <a:rPr lang="en-US" sz="1350" dirty="0">
                <a:solidFill>
                  <a:srgbClr val="000000"/>
                </a:solidFill>
                <a:latin typeface="Consolas" panose="020B0609020204030204" pitchFamily="49" charset="0"/>
                <a:cs typeface="Consolas" panose="020B0609020204030204" pitchFamily="49" charset="0"/>
              </a:rPr>
              <a:t>(</a:t>
            </a:r>
            <a:r>
              <a:rPr lang="en-US" sz="1350" dirty="0" err="1">
                <a:solidFill>
                  <a:srgbClr val="000000"/>
                </a:solidFill>
                <a:latin typeface="Consolas" panose="020B0609020204030204" pitchFamily="49" charset="0"/>
                <a:cs typeface="Consolas" panose="020B0609020204030204" pitchFamily="49" charset="0"/>
              </a:rPr>
              <a:t>pkpd_path</a:t>
            </a:r>
            <a:r>
              <a:rPr lang="en-US" sz="1350" dirty="0">
                <a:solidFill>
                  <a:srgbClr val="000000"/>
                </a:solidFill>
                <a:latin typeface="Consolas" panose="020B0609020204030204" pitchFamily="49" charset="0"/>
                <a:cs typeface="Consolas" panose="020B0609020204030204" pitchFamily="49" charset="0"/>
              </a:rPr>
              <a:t>, </a:t>
            </a:r>
            <a:r>
              <a:rPr lang="en-US" sz="1350" dirty="0">
                <a:solidFill>
                  <a:srgbClr val="4F9A05"/>
                </a:solidFill>
                <a:latin typeface="Consolas" panose="020B0609020204030204" pitchFamily="49" charset="0"/>
                <a:cs typeface="Consolas" panose="020B0609020204030204" pitchFamily="49" charset="0"/>
              </a:rPr>
              <a:t>"RESULTS"</a:t>
            </a:r>
            <a:r>
              <a:rPr lang="en-US" sz="1350" dirty="0">
                <a:solidFill>
                  <a:srgbClr val="000000"/>
                </a:solidFill>
                <a:latin typeface="Consolas" panose="020B0609020204030204" pitchFamily="49" charset="0"/>
                <a:cs typeface="Consolas" panose="020B0609020204030204" pitchFamily="49" charset="0"/>
              </a:rPr>
              <a:t>)</a:t>
            </a:r>
          </a:p>
          <a:p>
            <a:r>
              <a:rPr lang="en-US" sz="1350" dirty="0" err="1">
                <a:solidFill>
                  <a:srgbClr val="000000"/>
                </a:solidFill>
                <a:latin typeface="Consolas" panose="020B0609020204030204" pitchFamily="49" charset="0"/>
                <a:cs typeface="Consolas" panose="020B0609020204030204" pitchFamily="49" charset="0"/>
              </a:rPr>
              <a:t>pkpd_input_file</a:t>
            </a:r>
            <a:r>
              <a:rPr lang="en-US" sz="1350" dirty="0">
                <a:solidFill>
                  <a:srgbClr val="000000"/>
                </a:solidFill>
                <a:latin typeface="Consolas" panose="020B0609020204030204" pitchFamily="49" charset="0"/>
                <a:cs typeface="Consolas" panose="020B0609020204030204" pitchFamily="49" charset="0"/>
              </a:rPr>
              <a:t> &lt;- </a:t>
            </a:r>
            <a:r>
              <a:rPr lang="en-US" sz="1350" b="1" dirty="0" err="1">
                <a:solidFill>
                  <a:srgbClr val="214A88"/>
                </a:solidFill>
                <a:latin typeface="Consolas" panose="020B0609020204030204" pitchFamily="49" charset="0"/>
                <a:cs typeface="Consolas" panose="020B0609020204030204" pitchFamily="49" charset="0"/>
              </a:rPr>
              <a:t>file.path</a:t>
            </a:r>
            <a:r>
              <a:rPr lang="en-US" sz="1350" dirty="0">
                <a:solidFill>
                  <a:srgbClr val="000000"/>
                </a:solidFill>
                <a:latin typeface="Consolas" panose="020B0609020204030204" pitchFamily="49" charset="0"/>
                <a:cs typeface="Consolas" panose="020B0609020204030204" pitchFamily="49" charset="0"/>
              </a:rPr>
              <a:t>(</a:t>
            </a:r>
            <a:r>
              <a:rPr lang="en-US" sz="1350" dirty="0" err="1">
                <a:solidFill>
                  <a:srgbClr val="000000"/>
                </a:solidFill>
                <a:latin typeface="Consolas" panose="020B0609020204030204" pitchFamily="49" charset="0"/>
                <a:cs typeface="Consolas" panose="020B0609020204030204" pitchFamily="49" charset="0"/>
              </a:rPr>
              <a:t>pkpd_path</a:t>
            </a:r>
            <a:r>
              <a:rPr lang="en-US" sz="1350" dirty="0">
                <a:solidFill>
                  <a:srgbClr val="000000"/>
                </a:solidFill>
                <a:latin typeface="Consolas" panose="020B0609020204030204" pitchFamily="49" charset="0"/>
                <a:cs typeface="Consolas" panose="020B0609020204030204" pitchFamily="49" charset="0"/>
              </a:rPr>
              <a:t>, </a:t>
            </a:r>
            <a:r>
              <a:rPr lang="en-US" sz="1350" dirty="0">
                <a:solidFill>
                  <a:srgbClr val="4F9A05"/>
                </a:solidFill>
                <a:latin typeface="Consolas" panose="020B0609020204030204" pitchFamily="49" charset="0"/>
                <a:cs typeface="Consolas" panose="020B0609020204030204" pitchFamily="49" charset="0"/>
              </a:rPr>
              <a:t>"pk_pd.csv"</a:t>
            </a:r>
            <a:r>
              <a:rPr lang="en-US" sz="1350" dirty="0">
                <a:solidFill>
                  <a:srgbClr val="000000"/>
                </a:solidFill>
                <a:latin typeface="Consolas" panose="020B0609020204030204" pitchFamily="49" charset="0"/>
                <a:cs typeface="Consolas" panose="020B0609020204030204" pitchFamily="49" charset="0"/>
              </a:rPr>
              <a:t>)</a:t>
            </a:r>
          </a:p>
        </p:txBody>
      </p:sp>
      <p:pic>
        <p:nvPicPr>
          <p:cNvPr id="10" name="Picture 9"/>
          <p:cNvPicPr>
            <a:picLocks noChangeAspect="1"/>
          </p:cNvPicPr>
          <p:nvPr/>
        </p:nvPicPr>
        <p:blipFill>
          <a:blip r:embed="rId2"/>
          <a:stretch>
            <a:fillRect/>
          </a:stretch>
        </p:blipFill>
        <p:spPr>
          <a:xfrm>
            <a:off x="2676804" y="3282678"/>
            <a:ext cx="3603067" cy="1512168"/>
          </a:xfrm>
          <a:prstGeom prst="rect">
            <a:avLst/>
          </a:prstGeom>
        </p:spPr>
      </p:pic>
      <p:sp>
        <p:nvSpPr>
          <p:cNvPr id="5" name="Slide Number Placeholder 4"/>
          <p:cNvSpPr>
            <a:spLocks noGrp="1"/>
          </p:cNvSpPr>
          <p:nvPr>
            <p:ph type="sldNum" sz="quarter" idx="11"/>
          </p:nvPr>
        </p:nvSpPr>
        <p:spPr/>
        <p:txBody>
          <a:bodyPr/>
          <a:lstStyle/>
          <a:p>
            <a:fld id="{47547CF9-5B10-D24F-A8D7-45A9778164F7}" type="slidenum">
              <a:rPr lang="uk-UA" smtClean="0"/>
              <a:pPr/>
              <a:t>89</a:t>
            </a:fld>
            <a:endParaRPr lang="uk-UA" dirty="0"/>
          </a:p>
        </p:txBody>
      </p:sp>
    </p:spTree>
    <p:extLst>
      <p:ext uri="{BB962C8B-B14F-4D97-AF65-F5344CB8AC3E}">
        <p14:creationId xmlns:p14="http://schemas.microsoft.com/office/powerpoint/2010/main" val="1403917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2400" dirty="0" err="1"/>
              <a:t>ggPMX</a:t>
            </a:r>
            <a:r>
              <a:rPr lang="en-US" sz="2400" dirty="0"/>
              <a:t> - R package for model diagnostics</a:t>
            </a:r>
          </a:p>
        </p:txBody>
      </p:sp>
      <p:sp>
        <p:nvSpPr>
          <p:cNvPr id="4" name="Freeform 3"/>
          <p:cNvSpPr/>
          <p:nvPr/>
        </p:nvSpPr>
        <p:spPr>
          <a:xfrm>
            <a:off x="609600" y="1022277"/>
            <a:ext cx="1123575" cy="878096"/>
          </a:xfrm>
          <a:custGeom>
            <a:avLst/>
            <a:gdLst>
              <a:gd name="connsiteX0" fmla="*/ 0 w 992364"/>
              <a:gd name="connsiteY0" fmla="*/ 0 h 888832"/>
              <a:gd name="connsiteX1" fmla="*/ 547948 w 992364"/>
              <a:gd name="connsiteY1" fmla="*/ 0 h 888832"/>
              <a:gd name="connsiteX2" fmla="*/ 992364 w 992364"/>
              <a:gd name="connsiteY2" fmla="*/ 444416 h 888832"/>
              <a:gd name="connsiteX3" fmla="*/ 547948 w 992364"/>
              <a:gd name="connsiteY3" fmla="*/ 888832 h 888832"/>
              <a:gd name="connsiteX4" fmla="*/ 0 w 992364"/>
              <a:gd name="connsiteY4" fmla="*/ 888832 h 888832"/>
              <a:gd name="connsiteX5" fmla="*/ 444416 w 992364"/>
              <a:gd name="connsiteY5" fmla="*/ 444416 h 888832"/>
              <a:gd name="connsiteX6" fmla="*/ 0 w 992364"/>
              <a:gd name="connsiteY6" fmla="*/ 0 h 888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2364" h="888832">
                <a:moveTo>
                  <a:pt x="992363" y="0"/>
                </a:moveTo>
                <a:lnTo>
                  <a:pt x="992363" y="490781"/>
                </a:lnTo>
                <a:lnTo>
                  <a:pt x="496182" y="888832"/>
                </a:lnTo>
                <a:lnTo>
                  <a:pt x="1" y="490781"/>
                </a:lnTo>
                <a:lnTo>
                  <a:pt x="1" y="0"/>
                </a:lnTo>
                <a:lnTo>
                  <a:pt x="496182" y="398051"/>
                </a:lnTo>
                <a:lnTo>
                  <a:pt x="992363"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573" tIns="216000" rIns="8573" bIns="252000" numCol="1" spcCol="1270" anchor="b" anchorCtr="0">
            <a:noAutofit/>
          </a:bodyPr>
          <a:lstStyle/>
          <a:p>
            <a:pPr algn="ctr" defTabSz="600075">
              <a:lnSpc>
                <a:spcPct val="90000"/>
              </a:lnSpc>
              <a:spcBef>
                <a:spcPct val="0"/>
              </a:spcBef>
            </a:pPr>
            <a:r>
              <a:rPr lang="en-US" sz="1350" dirty="0"/>
              <a:t>Why</a:t>
            </a:r>
          </a:p>
        </p:txBody>
      </p:sp>
      <p:sp>
        <p:nvSpPr>
          <p:cNvPr id="6" name="Freeform 5"/>
          <p:cNvSpPr/>
          <p:nvPr/>
        </p:nvSpPr>
        <p:spPr>
          <a:xfrm>
            <a:off x="1803009" y="1002659"/>
            <a:ext cx="6883789" cy="484032"/>
          </a:xfrm>
          <a:custGeom>
            <a:avLst/>
            <a:gdLst>
              <a:gd name="connsiteX0" fmla="*/ 107565 w 645376"/>
              <a:gd name="connsiteY0" fmla="*/ 0 h 7839744"/>
              <a:gd name="connsiteX1" fmla="*/ 537811 w 645376"/>
              <a:gd name="connsiteY1" fmla="*/ 0 h 7839744"/>
              <a:gd name="connsiteX2" fmla="*/ 645376 w 645376"/>
              <a:gd name="connsiteY2" fmla="*/ 107565 h 7839744"/>
              <a:gd name="connsiteX3" fmla="*/ 645376 w 645376"/>
              <a:gd name="connsiteY3" fmla="*/ 7839744 h 7839744"/>
              <a:gd name="connsiteX4" fmla="*/ 645376 w 645376"/>
              <a:gd name="connsiteY4" fmla="*/ 7839744 h 7839744"/>
              <a:gd name="connsiteX5" fmla="*/ 0 w 645376"/>
              <a:gd name="connsiteY5" fmla="*/ 7839744 h 7839744"/>
              <a:gd name="connsiteX6" fmla="*/ 0 w 645376"/>
              <a:gd name="connsiteY6" fmla="*/ 7839744 h 7839744"/>
              <a:gd name="connsiteX7" fmla="*/ 0 w 645376"/>
              <a:gd name="connsiteY7" fmla="*/ 107565 h 7839744"/>
              <a:gd name="connsiteX8" fmla="*/ 107565 w 645376"/>
              <a:gd name="connsiteY8" fmla="*/ 0 h 783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376" h="7839744">
                <a:moveTo>
                  <a:pt x="645376" y="1306652"/>
                </a:moveTo>
                <a:lnTo>
                  <a:pt x="645376" y="6533092"/>
                </a:lnTo>
                <a:cubicBezTo>
                  <a:pt x="645376" y="7254742"/>
                  <a:pt x="641412" y="7839744"/>
                  <a:pt x="636521" y="7839744"/>
                </a:cubicBezTo>
                <a:lnTo>
                  <a:pt x="0" y="7839744"/>
                </a:lnTo>
                <a:lnTo>
                  <a:pt x="0" y="7839744"/>
                </a:lnTo>
                <a:lnTo>
                  <a:pt x="0" y="0"/>
                </a:lnTo>
                <a:lnTo>
                  <a:pt x="0" y="0"/>
                </a:lnTo>
                <a:lnTo>
                  <a:pt x="636521" y="0"/>
                </a:lnTo>
                <a:cubicBezTo>
                  <a:pt x="641412" y="0"/>
                  <a:pt x="645376" y="585002"/>
                  <a:pt x="645376" y="1306652"/>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5345" tIns="31248" rIns="31248" bIns="31250" numCol="1" spcCol="1270" anchor="ctr" anchorCtr="0">
            <a:noAutofit/>
          </a:bodyPr>
          <a:lstStyle/>
          <a:p>
            <a:pPr marL="128588" lvl="1" indent="-128588" defTabSz="533400">
              <a:lnSpc>
                <a:spcPct val="90000"/>
              </a:lnSpc>
              <a:spcBef>
                <a:spcPct val="0"/>
              </a:spcBef>
              <a:spcAft>
                <a:spcPct val="15000"/>
              </a:spcAft>
              <a:buChar char="••"/>
            </a:pPr>
            <a:r>
              <a:rPr lang="en-US" sz="1400" dirty="0"/>
              <a:t>No standard tools to support evaluation of nonlinear mixed effect models within the Pharmacometrics (PMX) across different </a:t>
            </a:r>
            <a:r>
              <a:rPr lang="en-US" sz="1400" dirty="0" err="1"/>
              <a:t>softwares</a:t>
            </a:r>
            <a:r>
              <a:rPr lang="en-US" sz="1400" dirty="0"/>
              <a:t> (Monolix, NONMEM, </a:t>
            </a:r>
            <a:r>
              <a:rPr lang="en-US" sz="1400" dirty="0" err="1"/>
              <a:t>nlmxir</a:t>
            </a:r>
            <a:r>
              <a:rPr lang="en-US" sz="1400" dirty="0"/>
              <a:t>)</a:t>
            </a:r>
          </a:p>
        </p:txBody>
      </p:sp>
      <p:sp>
        <p:nvSpPr>
          <p:cNvPr id="9" name="Freeform 8"/>
          <p:cNvSpPr/>
          <p:nvPr/>
        </p:nvSpPr>
        <p:spPr>
          <a:xfrm>
            <a:off x="609600" y="1677869"/>
            <a:ext cx="1123575" cy="878096"/>
          </a:xfrm>
          <a:custGeom>
            <a:avLst/>
            <a:gdLst>
              <a:gd name="connsiteX0" fmla="*/ 0 w 992364"/>
              <a:gd name="connsiteY0" fmla="*/ 0 h 888832"/>
              <a:gd name="connsiteX1" fmla="*/ 547948 w 992364"/>
              <a:gd name="connsiteY1" fmla="*/ 0 h 888832"/>
              <a:gd name="connsiteX2" fmla="*/ 992364 w 992364"/>
              <a:gd name="connsiteY2" fmla="*/ 444416 h 888832"/>
              <a:gd name="connsiteX3" fmla="*/ 547948 w 992364"/>
              <a:gd name="connsiteY3" fmla="*/ 888832 h 888832"/>
              <a:gd name="connsiteX4" fmla="*/ 0 w 992364"/>
              <a:gd name="connsiteY4" fmla="*/ 888832 h 888832"/>
              <a:gd name="connsiteX5" fmla="*/ 444416 w 992364"/>
              <a:gd name="connsiteY5" fmla="*/ 444416 h 888832"/>
              <a:gd name="connsiteX6" fmla="*/ 0 w 992364"/>
              <a:gd name="connsiteY6" fmla="*/ 0 h 888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2364" h="888832">
                <a:moveTo>
                  <a:pt x="992363" y="0"/>
                </a:moveTo>
                <a:lnTo>
                  <a:pt x="992363" y="490781"/>
                </a:lnTo>
                <a:lnTo>
                  <a:pt x="496182" y="888832"/>
                </a:lnTo>
                <a:lnTo>
                  <a:pt x="1" y="490781"/>
                </a:lnTo>
                <a:lnTo>
                  <a:pt x="1" y="0"/>
                </a:lnTo>
                <a:lnTo>
                  <a:pt x="496182" y="398051"/>
                </a:lnTo>
                <a:lnTo>
                  <a:pt x="992363"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573" tIns="216000" rIns="8573" bIns="252000" numCol="1" spcCol="1270" anchor="b" anchorCtr="0">
            <a:noAutofit/>
          </a:bodyPr>
          <a:lstStyle/>
          <a:p>
            <a:pPr algn="ctr" defTabSz="600075">
              <a:lnSpc>
                <a:spcPct val="90000"/>
              </a:lnSpc>
              <a:spcBef>
                <a:spcPct val="0"/>
              </a:spcBef>
              <a:spcAft>
                <a:spcPct val="35000"/>
              </a:spcAft>
            </a:pPr>
            <a:r>
              <a:rPr lang="en-US" sz="1350" dirty="0"/>
              <a:t>What</a:t>
            </a:r>
          </a:p>
        </p:txBody>
      </p:sp>
      <p:sp>
        <p:nvSpPr>
          <p:cNvPr id="10" name="Freeform 9"/>
          <p:cNvSpPr/>
          <p:nvPr/>
        </p:nvSpPr>
        <p:spPr>
          <a:xfrm>
            <a:off x="1803010" y="1677869"/>
            <a:ext cx="6883790" cy="483779"/>
          </a:xfrm>
          <a:custGeom>
            <a:avLst/>
            <a:gdLst>
              <a:gd name="connsiteX0" fmla="*/ 107508 w 645037"/>
              <a:gd name="connsiteY0" fmla="*/ 0 h 7839744"/>
              <a:gd name="connsiteX1" fmla="*/ 537529 w 645037"/>
              <a:gd name="connsiteY1" fmla="*/ 0 h 7839744"/>
              <a:gd name="connsiteX2" fmla="*/ 645037 w 645037"/>
              <a:gd name="connsiteY2" fmla="*/ 107508 h 7839744"/>
              <a:gd name="connsiteX3" fmla="*/ 645037 w 645037"/>
              <a:gd name="connsiteY3" fmla="*/ 7839744 h 7839744"/>
              <a:gd name="connsiteX4" fmla="*/ 645037 w 645037"/>
              <a:gd name="connsiteY4" fmla="*/ 7839744 h 7839744"/>
              <a:gd name="connsiteX5" fmla="*/ 0 w 645037"/>
              <a:gd name="connsiteY5" fmla="*/ 7839744 h 7839744"/>
              <a:gd name="connsiteX6" fmla="*/ 0 w 645037"/>
              <a:gd name="connsiteY6" fmla="*/ 7839744 h 7839744"/>
              <a:gd name="connsiteX7" fmla="*/ 0 w 645037"/>
              <a:gd name="connsiteY7" fmla="*/ 107508 h 7839744"/>
              <a:gd name="connsiteX8" fmla="*/ 107508 w 645037"/>
              <a:gd name="connsiteY8" fmla="*/ 0 h 783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037" h="7839744">
                <a:moveTo>
                  <a:pt x="645037" y="1306650"/>
                </a:moveTo>
                <a:lnTo>
                  <a:pt x="645037" y="6533094"/>
                </a:lnTo>
                <a:cubicBezTo>
                  <a:pt x="645037" y="7254733"/>
                  <a:pt x="641077" y="7839738"/>
                  <a:pt x="636191" y="7839738"/>
                </a:cubicBezTo>
                <a:lnTo>
                  <a:pt x="0" y="7839738"/>
                </a:lnTo>
                <a:lnTo>
                  <a:pt x="0" y="7839738"/>
                </a:lnTo>
                <a:lnTo>
                  <a:pt x="0" y="6"/>
                </a:lnTo>
                <a:lnTo>
                  <a:pt x="0" y="6"/>
                </a:lnTo>
                <a:lnTo>
                  <a:pt x="636191" y="6"/>
                </a:lnTo>
                <a:cubicBezTo>
                  <a:pt x="641077" y="6"/>
                  <a:pt x="645037" y="585011"/>
                  <a:pt x="645037" y="1306650"/>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5345" tIns="31236" rIns="31236" bIns="31237" numCol="1" spcCol="1270" anchor="ctr" anchorCtr="0">
            <a:noAutofit/>
          </a:bodyPr>
          <a:lstStyle/>
          <a:p>
            <a:pPr marL="128588" lvl="1" indent="-128588" defTabSz="533400">
              <a:lnSpc>
                <a:spcPct val="90000"/>
              </a:lnSpc>
              <a:spcBef>
                <a:spcPct val="0"/>
              </a:spcBef>
              <a:spcAft>
                <a:spcPct val="15000"/>
              </a:spcAft>
              <a:buChar char="••"/>
            </a:pPr>
            <a:r>
              <a:rPr lang="en-US" sz="1400" dirty="0"/>
              <a:t>Develop R package to provide a comprehensive and ‘modern’ set of tool to facilitate efficient diagnostics and reporting of models across different </a:t>
            </a:r>
            <a:r>
              <a:rPr lang="en-US" sz="1400" dirty="0" err="1"/>
              <a:t>softwares</a:t>
            </a:r>
            <a:r>
              <a:rPr lang="en-US" sz="1400" dirty="0"/>
              <a:t> </a:t>
            </a:r>
          </a:p>
        </p:txBody>
      </p:sp>
      <p:sp>
        <p:nvSpPr>
          <p:cNvPr id="14" name="Freeform 13"/>
          <p:cNvSpPr/>
          <p:nvPr/>
        </p:nvSpPr>
        <p:spPr>
          <a:xfrm>
            <a:off x="609600" y="2333461"/>
            <a:ext cx="1123575" cy="878096"/>
          </a:xfrm>
          <a:custGeom>
            <a:avLst/>
            <a:gdLst>
              <a:gd name="connsiteX0" fmla="*/ 0 w 992364"/>
              <a:gd name="connsiteY0" fmla="*/ 0 h 888832"/>
              <a:gd name="connsiteX1" fmla="*/ 547948 w 992364"/>
              <a:gd name="connsiteY1" fmla="*/ 0 h 888832"/>
              <a:gd name="connsiteX2" fmla="*/ 992364 w 992364"/>
              <a:gd name="connsiteY2" fmla="*/ 444416 h 888832"/>
              <a:gd name="connsiteX3" fmla="*/ 547948 w 992364"/>
              <a:gd name="connsiteY3" fmla="*/ 888832 h 888832"/>
              <a:gd name="connsiteX4" fmla="*/ 0 w 992364"/>
              <a:gd name="connsiteY4" fmla="*/ 888832 h 888832"/>
              <a:gd name="connsiteX5" fmla="*/ 444416 w 992364"/>
              <a:gd name="connsiteY5" fmla="*/ 444416 h 888832"/>
              <a:gd name="connsiteX6" fmla="*/ 0 w 992364"/>
              <a:gd name="connsiteY6" fmla="*/ 0 h 888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2364" h="888832">
                <a:moveTo>
                  <a:pt x="992363" y="0"/>
                </a:moveTo>
                <a:lnTo>
                  <a:pt x="992363" y="490781"/>
                </a:lnTo>
                <a:lnTo>
                  <a:pt x="496182" y="888832"/>
                </a:lnTo>
                <a:lnTo>
                  <a:pt x="1" y="490781"/>
                </a:lnTo>
                <a:lnTo>
                  <a:pt x="1" y="0"/>
                </a:lnTo>
                <a:lnTo>
                  <a:pt x="496182" y="398051"/>
                </a:lnTo>
                <a:lnTo>
                  <a:pt x="992363"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573" tIns="216000" rIns="8573" bIns="252000" numCol="1" spcCol="1270" anchor="b" anchorCtr="0">
            <a:noAutofit/>
          </a:bodyPr>
          <a:lstStyle/>
          <a:p>
            <a:pPr algn="ctr" defTabSz="600075">
              <a:lnSpc>
                <a:spcPct val="90000"/>
              </a:lnSpc>
              <a:spcBef>
                <a:spcPct val="0"/>
              </a:spcBef>
              <a:spcAft>
                <a:spcPct val="35000"/>
              </a:spcAft>
            </a:pPr>
            <a:r>
              <a:rPr lang="en-US" sz="1350" dirty="0"/>
              <a:t>Who</a:t>
            </a:r>
          </a:p>
        </p:txBody>
      </p:sp>
      <p:sp>
        <p:nvSpPr>
          <p:cNvPr id="15" name="Freeform 14"/>
          <p:cNvSpPr/>
          <p:nvPr/>
        </p:nvSpPr>
        <p:spPr>
          <a:xfrm>
            <a:off x="1803010" y="2315421"/>
            <a:ext cx="6883790" cy="483779"/>
          </a:xfrm>
          <a:custGeom>
            <a:avLst/>
            <a:gdLst>
              <a:gd name="connsiteX0" fmla="*/ 107508 w 645037"/>
              <a:gd name="connsiteY0" fmla="*/ 0 h 7839744"/>
              <a:gd name="connsiteX1" fmla="*/ 537529 w 645037"/>
              <a:gd name="connsiteY1" fmla="*/ 0 h 7839744"/>
              <a:gd name="connsiteX2" fmla="*/ 645037 w 645037"/>
              <a:gd name="connsiteY2" fmla="*/ 107508 h 7839744"/>
              <a:gd name="connsiteX3" fmla="*/ 645037 w 645037"/>
              <a:gd name="connsiteY3" fmla="*/ 7839744 h 7839744"/>
              <a:gd name="connsiteX4" fmla="*/ 645037 w 645037"/>
              <a:gd name="connsiteY4" fmla="*/ 7839744 h 7839744"/>
              <a:gd name="connsiteX5" fmla="*/ 0 w 645037"/>
              <a:gd name="connsiteY5" fmla="*/ 7839744 h 7839744"/>
              <a:gd name="connsiteX6" fmla="*/ 0 w 645037"/>
              <a:gd name="connsiteY6" fmla="*/ 7839744 h 7839744"/>
              <a:gd name="connsiteX7" fmla="*/ 0 w 645037"/>
              <a:gd name="connsiteY7" fmla="*/ 107508 h 7839744"/>
              <a:gd name="connsiteX8" fmla="*/ 107508 w 645037"/>
              <a:gd name="connsiteY8" fmla="*/ 0 h 783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037" h="7839744">
                <a:moveTo>
                  <a:pt x="645037" y="1306650"/>
                </a:moveTo>
                <a:lnTo>
                  <a:pt x="645037" y="6533094"/>
                </a:lnTo>
                <a:cubicBezTo>
                  <a:pt x="645037" y="7254733"/>
                  <a:pt x="641077" y="7839738"/>
                  <a:pt x="636191" y="7839738"/>
                </a:cubicBezTo>
                <a:lnTo>
                  <a:pt x="0" y="7839738"/>
                </a:lnTo>
                <a:lnTo>
                  <a:pt x="0" y="7839738"/>
                </a:lnTo>
                <a:lnTo>
                  <a:pt x="0" y="6"/>
                </a:lnTo>
                <a:lnTo>
                  <a:pt x="0" y="6"/>
                </a:lnTo>
                <a:lnTo>
                  <a:pt x="636191" y="6"/>
                </a:lnTo>
                <a:cubicBezTo>
                  <a:pt x="641077" y="6"/>
                  <a:pt x="645037" y="585011"/>
                  <a:pt x="645037" y="1306650"/>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5345" tIns="31236" rIns="31236" bIns="31237" numCol="1" spcCol="1270" anchor="ctr" anchorCtr="0">
            <a:noAutofit/>
          </a:bodyPr>
          <a:lstStyle/>
          <a:p>
            <a:pPr marL="128588" lvl="1" indent="-128588" defTabSz="533400">
              <a:lnSpc>
                <a:spcPct val="90000"/>
              </a:lnSpc>
              <a:spcBef>
                <a:spcPct val="0"/>
              </a:spcBef>
              <a:spcAft>
                <a:spcPct val="15000"/>
              </a:spcAft>
              <a:buChar char="••"/>
            </a:pPr>
            <a:r>
              <a:rPr lang="en-US" sz="1400" dirty="0"/>
              <a:t>Pharmacometrics Community </a:t>
            </a:r>
          </a:p>
        </p:txBody>
      </p:sp>
      <p:sp>
        <p:nvSpPr>
          <p:cNvPr id="16" name="Freeform 15"/>
          <p:cNvSpPr/>
          <p:nvPr/>
        </p:nvSpPr>
        <p:spPr>
          <a:xfrm>
            <a:off x="609600" y="2989054"/>
            <a:ext cx="1123575" cy="878096"/>
          </a:xfrm>
          <a:custGeom>
            <a:avLst/>
            <a:gdLst>
              <a:gd name="connsiteX0" fmla="*/ 0 w 992364"/>
              <a:gd name="connsiteY0" fmla="*/ 0 h 888832"/>
              <a:gd name="connsiteX1" fmla="*/ 547948 w 992364"/>
              <a:gd name="connsiteY1" fmla="*/ 0 h 888832"/>
              <a:gd name="connsiteX2" fmla="*/ 992364 w 992364"/>
              <a:gd name="connsiteY2" fmla="*/ 444416 h 888832"/>
              <a:gd name="connsiteX3" fmla="*/ 547948 w 992364"/>
              <a:gd name="connsiteY3" fmla="*/ 888832 h 888832"/>
              <a:gd name="connsiteX4" fmla="*/ 0 w 992364"/>
              <a:gd name="connsiteY4" fmla="*/ 888832 h 888832"/>
              <a:gd name="connsiteX5" fmla="*/ 444416 w 992364"/>
              <a:gd name="connsiteY5" fmla="*/ 444416 h 888832"/>
              <a:gd name="connsiteX6" fmla="*/ 0 w 992364"/>
              <a:gd name="connsiteY6" fmla="*/ 0 h 888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2364" h="888832">
                <a:moveTo>
                  <a:pt x="992363" y="0"/>
                </a:moveTo>
                <a:lnTo>
                  <a:pt x="992363" y="490781"/>
                </a:lnTo>
                <a:lnTo>
                  <a:pt x="496182" y="888832"/>
                </a:lnTo>
                <a:lnTo>
                  <a:pt x="1" y="490781"/>
                </a:lnTo>
                <a:lnTo>
                  <a:pt x="1" y="0"/>
                </a:lnTo>
                <a:lnTo>
                  <a:pt x="496182" y="398051"/>
                </a:lnTo>
                <a:lnTo>
                  <a:pt x="992363"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573" tIns="216000" rIns="8573" bIns="252000" numCol="1" spcCol="1270" anchor="b" anchorCtr="0">
            <a:noAutofit/>
          </a:bodyPr>
          <a:lstStyle/>
          <a:p>
            <a:pPr algn="ctr" defTabSz="600075">
              <a:lnSpc>
                <a:spcPct val="90000"/>
              </a:lnSpc>
              <a:spcBef>
                <a:spcPct val="0"/>
              </a:spcBef>
              <a:spcAft>
                <a:spcPct val="35000"/>
              </a:spcAft>
            </a:pPr>
            <a:r>
              <a:rPr lang="en-US" sz="1350" dirty="0"/>
              <a:t>Goal</a:t>
            </a:r>
          </a:p>
        </p:txBody>
      </p:sp>
      <p:sp>
        <p:nvSpPr>
          <p:cNvPr id="17" name="Freeform 16"/>
          <p:cNvSpPr/>
          <p:nvPr/>
        </p:nvSpPr>
        <p:spPr>
          <a:xfrm>
            <a:off x="1803010" y="2971014"/>
            <a:ext cx="6883790" cy="483779"/>
          </a:xfrm>
          <a:custGeom>
            <a:avLst/>
            <a:gdLst>
              <a:gd name="connsiteX0" fmla="*/ 107508 w 645037"/>
              <a:gd name="connsiteY0" fmla="*/ 0 h 7839744"/>
              <a:gd name="connsiteX1" fmla="*/ 537529 w 645037"/>
              <a:gd name="connsiteY1" fmla="*/ 0 h 7839744"/>
              <a:gd name="connsiteX2" fmla="*/ 645037 w 645037"/>
              <a:gd name="connsiteY2" fmla="*/ 107508 h 7839744"/>
              <a:gd name="connsiteX3" fmla="*/ 645037 w 645037"/>
              <a:gd name="connsiteY3" fmla="*/ 7839744 h 7839744"/>
              <a:gd name="connsiteX4" fmla="*/ 645037 w 645037"/>
              <a:gd name="connsiteY4" fmla="*/ 7839744 h 7839744"/>
              <a:gd name="connsiteX5" fmla="*/ 0 w 645037"/>
              <a:gd name="connsiteY5" fmla="*/ 7839744 h 7839744"/>
              <a:gd name="connsiteX6" fmla="*/ 0 w 645037"/>
              <a:gd name="connsiteY6" fmla="*/ 7839744 h 7839744"/>
              <a:gd name="connsiteX7" fmla="*/ 0 w 645037"/>
              <a:gd name="connsiteY7" fmla="*/ 107508 h 7839744"/>
              <a:gd name="connsiteX8" fmla="*/ 107508 w 645037"/>
              <a:gd name="connsiteY8" fmla="*/ 0 h 783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037" h="7839744">
                <a:moveTo>
                  <a:pt x="645037" y="1306650"/>
                </a:moveTo>
                <a:lnTo>
                  <a:pt x="645037" y="6533094"/>
                </a:lnTo>
                <a:cubicBezTo>
                  <a:pt x="645037" y="7254733"/>
                  <a:pt x="641077" y="7839738"/>
                  <a:pt x="636191" y="7839738"/>
                </a:cubicBezTo>
                <a:lnTo>
                  <a:pt x="0" y="7839738"/>
                </a:lnTo>
                <a:lnTo>
                  <a:pt x="0" y="7839738"/>
                </a:lnTo>
                <a:lnTo>
                  <a:pt x="0" y="6"/>
                </a:lnTo>
                <a:lnTo>
                  <a:pt x="0" y="6"/>
                </a:lnTo>
                <a:lnTo>
                  <a:pt x="636191" y="6"/>
                </a:lnTo>
                <a:cubicBezTo>
                  <a:pt x="641077" y="6"/>
                  <a:pt x="645037" y="585011"/>
                  <a:pt x="645037" y="1306650"/>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5345" tIns="31236" rIns="31236" bIns="31237" numCol="1" spcCol="1270" anchor="ctr" anchorCtr="0">
            <a:noAutofit/>
          </a:bodyPr>
          <a:lstStyle/>
          <a:p>
            <a:pPr marL="128588" lvl="1" indent="-128588" defTabSz="533400">
              <a:lnSpc>
                <a:spcPct val="90000"/>
              </a:lnSpc>
              <a:spcBef>
                <a:spcPct val="0"/>
              </a:spcBef>
              <a:spcAft>
                <a:spcPct val="15000"/>
              </a:spcAft>
              <a:buChar char="••"/>
            </a:pPr>
            <a:r>
              <a:rPr lang="en-US" sz="1400" dirty="0">
                <a:solidFill>
                  <a:schemeClr val="tx1"/>
                </a:solidFill>
              </a:rPr>
              <a:t>Improve </a:t>
            </a:r>
            <a:r>
              <a:rPr lang="en-US" sz="1400" dirty="0">
                <a:solidFill>
                  <a:schemeClr val="accent1"/>
                </a:solidFill>
              </a:rPr>
              <a:t>consistency</a:t>
            </a:r>
            <a:r>
              <a:rPr lang="en-US" sz="1400" dirty="0"/>
              <a:t>, </a:t>
            </a:r>
            <a:r>
              <a:rPr lang="en-US" sz="1400" dirty="0">
                <a:solidFill>
                  <a:schemeClr val="accent1"/>
                </a:solidFill>
              </a:rPr>
              <a:t>efficiency</a:t>
            </a:r>
            <a:r>
              <a:rPr lang="en-US" sz="1400" dirty="0"/>
              <a:t> and </a:t>
            </a:r>
            <a:r>
              <a:rPr lang="en-US" sz="1400" dirty="0">
                <a:solidFill>
                  <a:schemeClr val="accent1"/>
                </a:solidFill>
              </a:rPr>
              <a:t>quality</a:t>
            </a:r>
            <a:r>
              <a:rPr lang="en-US" sz="1400" dirty="0"/>
              <a:t> </a:t>
            </a:r>
            <a:r>
              <a:rPr lang="en-US" sz="1400" dirty="0">
                <a:solidFill>
                  <a:schemeClr val="tx1"/>
                </a:solidFill>
              </a:rPr>
              <a:t>in internal usage of model diagnostics, translating into improved modeling productivity and quality</a:t>
            </a:r>
            <a:endParaRPr lang="en-US" sz="1400" dirty="0"/>
          </a:p>
        </p:txBody>
      </p:sp>
      <p:sp>
        <p:nvSpPr>
          <p:cNvPr id="18" name="Freeform 17"/>
          <p:cNvSpPr/>
          <p:nvPr/>
        </p:nvSpPr>
        <p:spPr>
          <a:xfrm>
            <a:off x="609600" y="3644646"/>
            <a:ext cx="1123575" cy="878096"/>
          </a:xfrm>
          <a:custGeom>
            <a:avLst/>
            <a:gdLst>
              <a:gd name="connsiteX0" fmla="*/ 0 w 992364"/>
              <a:gd name="connsiteY0" fmla="*/ 0 h 888832"/>
              <a:gd name="connsiteX1" fmla="*/ 547948 w 992364"/>
              <a:gd name="connsiteY1" fmla="*/ 0 h 888832"/>
              <a:gd name="connsiteX2" fmla="*/ 992364 w 992364"/>
              <a:gd name="connsiteY2" fmla="*/ 444416 h 888832"/>
              <a:gd name="connsiteX3" fmla="*/ 547948 w 992364"/>
              <a:gd name="connsiteY3" fmla="*/ 888832 h 888832"/>
              <a:gd name="connsiteX4" fmla="*/ 0 w 992364"/>
              <a:gd name="connsiteY4" fmla="*/ 888832 h 888832"/>
              <a:gd name="connsiteX5" fmla="*/ 444416 w 992364"/>
              <a:gd name="connsiteY5" fmla="*/ 444416 h 888832"/>
              <a:gd name="connsiteX6" fmla="*/ 0 w 992364"/>
              <a:gd name="connsiteY6" fmla="*/ 0 h 888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2364" h="888832">
                <a:moveTo>
                  <a:pt x="992363" y="0"/>
                </a:moveTo>
                <a:lnTo>
                  <a:pt x="992363" y="490781"/>
                </a:lnTo>
                <a:lnTo>
                  <a:pt x="496182" y="888832"/>
                </a:lnTo>
                <a:lnTo>
                  <a:pt x="1" y="490781"/>
                </a:lnTo>
                <a:lnTo>
                  <a:pt x="1" y="0"/>
                </a:lnTo>
                <a:lnTo>
                  <a:pt x="496182" y="398051"/>
                </a:lnTo>
                <a:lnTo>
                  <a:pt x="992363"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715" tIns="216000" rIns="5715" bIns="252000" numCol="1" spcCol="1270" anchor="b" anchorCtr="0">
            <a:noAutofit/>
          </a:bodyPr>
          <a:lstStyle/>
          <a:p>
            <a:pPr algn="ctr" defTabSz="400050">
              <a:lnSpc>
                <a:spcPct val="90000"/>
              </a:lnSpc>
              <a:spcBef>
                <a:spcPct val="0"/>
              </a:spcBef>
              <a:spcAft>
                <a:spcPct val="35000"/>
              </a:spcAft>
            </a:pPr>
            <a:r>
              <a:rPr lang="en-US" sz="1350" dirty="0"/>
              <a:t>Where</a:t>
            </a:r>
          </a:p>
        </p:txBody>
      </p:sp>
      <p:sp>
        <p:nvSpPr>
          <p:cNvPr id="19" name="Freeform 18"/>
          <p:cNvSpPr/>
          <p:nvPr/>
        </p:nvSpPr>
        <p:spPr>
          <a:xfrm>
            <a:off x="1803010" y="3626606"/>
            <a:ext cx="6883790" cy="483779"/>
          </a:xfrm>
          <a:custGeom>
            <a:avLst/>
            <a:gdLst>
              <a:gd name="connsiteX0" fmla="*/ 107508 w 645037"/>
              <a:gd name="connsiteY0" fmla="*/ 0 h 7839744"/>
              <a:gd name="connsiteX1" fmla="*/ 537529 w 645037"/>
              <a:gd name="connsiteY1" fmla="*/ 0 h 7839744"/>
              <a:gd name="connsiteX2" fmla="*/ 645037 w 645037"/>
              <a:gd name="connsiteY2" fmla="*/ 107508 h 7839744"/>
              <a:gd name="connsiteX3" fmla="*/ 645037 w 645037"/>
              <a:gd name="connsiteY3" fmla="*/ 7839744 h 7839744"/>
              <a:gd name="connsiteX4" fmla="*/ 645037 w 645037"/>
              <a:gd name="connsiteY4" fmla="*/ 7839744 h 7839744"/>
              <a:gd name="connsiteX5" fmla="*/ 0 w 645037"/>
              <a:gd name="connsiteY5" fmla="*/ 7839744 h 7839744"/>
              <a:gd name="connsiteX6" fmla="*/ 0 w 645037"/>
              <a:gd name="connsiteY6" fmla="*/ 7839744 h 7839744"/>
              <a:gd name="connsiteX7" fmla="*/ 0 w 645037"/>
              <a:gd name="connsiteY7" fmla="*/ 107508 h 7839744"/>
              <a:gd name="connsiteX8" fmla="*/ 107508 w 645037"/>
              <a:gd name="connsiteY8" fmla="*/ 0 h 783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037" h="7839744">
                <a:moveTo>
                  <a:pt x="645037" y="1306650"/>
                </a:moveTo>
                <a:lnTo>
                  <a:pt x="645037" y="6533094"/>
                </a:lnTo>
                <a:cubicBezTo>
                  <a:pt x="645037" y="7254733"/>
                  <a:pt x="641077" y="7839738"/>
                  <a:pt x="636191" y="7839738"/>
                </a:cubicBezTo>
                <a:lnTo>
                  <a:pt x="0" y="7839738"/>
                </a:lnTo>
                <a:lnTo>
                  <a:pt x="0" y="7839738"/>
                </a:lnTo>
                <a:lnTo>
                  <a:pt x="0" y="6"/>
                </a:lnTo>
                <a:lnTo>
                  <a:pt x="0" y="6"/>
                </a:lnTo>
                <a:lnTo>
                  <a:pt x="636191" y="6"/>
                </a:lnTo>
                <a:cubicBezTo>
                  <a:pt x="641077" y="6"/>
                  <a:pt x="645037" y="585011"/>
                  <a:pt x="645037" y="1306650"/>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5345" tIns="31236" rIns="31236" bIns="31237" numCol="1" spcCol="1270" anchor="ctr" anchorCtr="0">
            <a:noAutofit/>
          </a:bodyPr>
          <a:lstStyle/>
          <a:p>
            <a:pPr marL="128588" lvl="1" indent="-128588" defTabSz="533400">
              <a:lnSpc>
                <a:spcPct val="90000"/>
              </a:lnSpc>
              <a:spcBef>
                <a:spcPct val="0"/>
              </a:spcBef>
              <a:spcAft>
                <a:spcPct val="15000"/>
              </a:spcAft>
              <a:buChar char="••"/>
            </a:pPr>
            <a:r>
              <a:rPr lang="en-US" sz="1400" dirty="0"/>
              <a:t>Available on CRAN &amp; GitHub</a:t>
            </a:r>
          </a:p>
        </p:txBody>
      </p:sp>
      <p:sp>
        <p:nvSpPr>
          <p:cNvPr id="7" name="Footer Placeholder 6"/>
          <p:cNvSpPr>
            <a:spLocks noGrp="1"/>
          </p:cNvSpPr>
          <p:nvPr>
            <p:ph type="ftr" sz="quarter" idx="10"/>
          </p:nvPr>
        </p:nvSpPr>
        <p:spPr/>
        <p:txBody>
          <a:bodyPr/>
          <a:lstStyle/>
          <a:p>
            <a:r>
              <a:rPr lang="en-US"/>
              <a:t>ggPMX</a:t>
            </a:r>
            <a:endParaRPr lang="en-US" dirty="0"/>
          </a:p>
        </p:txBody>
      </p:sp>
      <p:sp>
        <p:nvSpPr>
          <p:cNvPr id="2" name="Slide Number Placeholder 1"/>
          <p:cNvSpPr>
            <a:spLocks noGrp="1"/>
          </p:cNvSpPr>
          <p:nvPr>
            <p:ph type="sldNum" sz="quarter" idx="11"/>
          </p:nvPr>
        </p:nvSpPr>
        <p:spPr/>
        <p:txBody>
          <a:bodyPr/>
          <a:lstStyle/>
          <a:p>
            <a:fld id="{47547CF9-5B10-D24F-A8D7-45A9778164F7}" type="slidenum">
              <a:rPr lang="uk-UA" smtClean="0"/>
              <a:pPr/>
              <a:t>9</a:t>
            </a:fld>
            <a:endParaRPr lang="uk-UA" dirty="0"/>
          </a:p>
        </p:txBody>
      </p:sp>
    </p:spTree>
    <p:extLst>
      <p:ext uri="{BB962C8B-B14F-4D97-AF65-F5344CB8AC3E}">
        <p14:creationId xmlns:p14="http://schemas.microsoft.com/office/powerpoint/2010/main" val="5726411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endpoints models (3/4)</a:t>
            </a:r>
          </a:p>
        </p:txBody>
      </p:sp>
      <p:sp>
        <p:nvSpPr>
          <p:cNvPr id="3" name="Content Placeholder 2"/>
          <p:cNvSpPr>
            <a:spLocks noGrp="1"/>
          </p:cNvSpPr>
          <p:nvPr>
            <p:ph idx="1"/>
          </p:nvPr>
        </p:nvSpPr>
        <p:spPr>
          <a:xfrm>
            <a:off x="457200" y="857250"/>
            <a:ext cx="7029450" cy="952500"/>
          </a:xfrm>
        </p:spPr>
        <p:txBody>
          <a:bodyPr>
            <a:normAutofit/>
          </a:bodyPr>
          <a:lstStyle/>
          <a:p>
            <a:r>
              <a:rPr lang="en-US" dirty="0"/>
              <a:t>Monolix2016 outputs are found in folder RESULTS/ which contains </a:t>
            </a:r>
          </a:p>
          <a:p>
            <a:pPr lvl="1"/>
            <a:r>
              <a:rPr lang="en-US" dirty="0"/>
              <a:t>predictions1.txt and finegrid1.txt for PK</a:t>
            </a:r>
          </a:p>
          <a:p>
            <a:pPr lvl="1"/>
            <a:r>
              <a:rPr lang="en-US" dirty="0"/>
              <a:t>predictions2.txt and finegrid2.txt for PD</a:t>
            </a:r>
          </a:p>
        </p:txBody>
      </p:sp>
      <p:sp>
        <p:nvSpPr>
          <p:cNvPr id="4" name="Footer Placeholder 3"/>
          <p:cNvSpPr>
            <a:spLocks noGrp="1"/>
          </p:cNvSpPr>
          <p:nvPr>
            <p:ph type="ftr" sz="quarter" idx="10"/>
          </p:nvPr>
        </p:nvSpPr>
        <p:spPr/>
        <p:txBody>
          <a:bodyPr/>
          <a:lstStyle/>
          <a:p>
            <a:r>
              <a:rPr lang="en-US"/>
              <a:t>ggPMX</a:t>
            </a:r>
            <a:endParaRPr lang="en-US" dirty="0"/>
          </a:p>
        </p:txBody>
      </p:sp>
      <p:sp>
        <p:nvSpPr>
          <p:cNvPr id="7" name="Rectangle 6"/>
          <p:cNvSpPr/>
          <p:nvPr/>
        </p:nvSpPr>
        <p:spPr>
          <a:xfrm>
            <a:off x="0" y="3255824"/>
            <a:ext cx="9067799" cy="1754326"/>
          </a:xfrm>
          <a:prstGeom prst="rect">
            <a:avLst/>
          </a:prstGeom>
          <a:solidFill>
            <a:schemeClr val="accent4">
              <a:lumMod val="20000"/>
              <a:lumOff val="80000"/>
            </a:schemeClr>
          </a:solidFill>
        </p:spPr>
        <p:txBody>
          <a:bodyPr wrap="square">
            <a:spAutoFit/>
          </a:bodyPr>
          <a:lstStyle/>
          <a:p>
            <a:r>
              <a:rPr lang="en-US" sz="1350" dirty="0" err="1">
                <a:solidFill>
                  <a:srgbClr val="000000"/>
                </a:solidFill>
                <a:latin typeface="Consolas" panose="020B0609020204030204" pitchFamily="49" charset="0"/>
                <a:cs typeface="Consolas" panose="020B0609020204030204" pitchFamily="49" charset="0"/>
              </a:rPr>
              <a:t>ctr</a:t>
            </a:r>
            <a:r>
              <a:rPr lang="en-US" sz="1350" dirty="0">
                <a:solidFill>
                  <a:srgbClr val="000000"/>
                </a:solidFill>
                <a:latin typeface="Consolas" panose="020B0609020204030204" pitchFamily="49" charset="0"/>
                <a:cs typeface="Consolas" panose="020B0609020204030204" pitchFamily="49" charset="0"/>
              </a:rPr>
              <a:t> &lt;- </a:t>
            </a:r>
            <a:r>
              <a:rPr lang="en-US" sz="1350" b="1" dirty="0" err="1">
                <a:solidFill>
                  <a:srgbClr val="214A88"/>
                </a:solidFill>
                <a:latin typeface="Consolas" panose="020B0609020204030204" pitchFamily="49" charset="0"/>
                <a:cs typeface="Consolas" panose="020B0609020204030204" pitchFamily="49" charset="0"/>
              </a:rPr>
              <a:t>pmx_mlx</a:t>
            </a:r>
            <a:r>
              <a:rPr lang="en-US" sz="1350" dirty="0">
                <a:solidFill>
                  <a:srgbClr val="000000"/>
                </a:solidFill>
                <a:latin typeface="Consolas" panose="020B0609020204030204" pitchFamily="49" charset="0"/>
                <a:cs typeface="Consolas" panose="020B0609020204030204" pitchFamily="49" charset="0"/>
              </a:rPr>
              <a:t>(	</a:t>
            </a:r>
            <a:r>
              <a:rPr lang="en-US" sz="1350" dirty="0" err="1">
                <a:solidFill>
                  <a:srgbClr val="214A88"/>
                </a:solidFill>
                <a:latin typeface="Consolas" panose="020B0609020204030204" pitchFamily="49" charset="0"/>
                <a:cs typeface="Consolas" panose="020B0609020204030204" pitchFamily="49" charset="0"/>
              </a:rPr>
              <a:t>config</a:t>
            </a:r>
            <a:r>
              <a:rPr lang="en-US" sz="1350" dirty="0">
                <a:solidFill>
                  <a:srgbClr val="214A88"/>
                </a:solidFill>
                <a:latin typeface="Consolas" panose="020B0609020204030204" pitchFamily="49" charset="0"/>
                <a:cs typeface="Consolas" panose="020B0609020204030204" pitchFamily="49" charset="0"/>
              </a:rPr>
              <a:t> = </a:t>
            </a:r>
            <a:r>
              <a:rPr lang="en-US" sz="1350" dirty="0">
                <a:solidFill>
                  <a:srgbClr val="4F9A05"/>
                </a:solidFill>
                <a:latin typeface="Consolas" panose="020B0609020204030204" pitchFamily="49" charset="0"/>
                <a:cs typeface="Consolas" panose="020B0609020204030204" pitchFamily="49" charset="0"/>
              </a:rPr>
              <a:t>"standing"</a:t>
            </a:r>
            <a:r>
              <a:rPr lang="en-US" sz="1350" dirty="0">
                <a:solidFill>
                  <a:srgbClr val="000000"/>
                </a:solidFill>
                <a:latin typeface="Consolas" panose="020B0609020204030204" pitchFamily="49" charset="0"/>
                <a:cs typeface="Consolas" panose="020B0609020204030204" pitchFamily="49" charset="0"/>
              </a:rPr>
              <a:t>,</a:t>
            </a:r>
          </a:p>
          <a:p>
            <a:r>
              <a:rPr lang="en-US" sz="1350" dirty="0">
                <a:solidFill>
                  <a:srgbClr val="214A88"/>
                </a:solidFill>
                <a:latin typeface="Consolas" panose="020B0609020204030204" pitchFamily="49" charset="0"/>
                <a:cs typeface="Consolas" panose="020B0609020204030204" pitchFamily="49" charset="0"/>
              </a:rPr>
              <a:t>		directory = </a:t>
            </a:r>
            <a:r>
              <a:rPr lang="en-US" sz="1350" dirty="0" err="1">
                <a:solidFill>
                  <a:srgbClr val="000000"/>
                </a:solidFill>
                <a:latin typeface="Consolas" panose="020B0609020204030204" pitchFamily="49" charset="0"/>
                <a:cs typeface="Consolas" panose="020B0609020204030204" pitchFamily="49" charset="0"/>
              </a:rPr>
              <a:t>pkpd_work_dir</a:t>
            </a:r>
            <a:r>
              <a:rPr lang="en-US" sz="1350" dirty="0">
                <a:solidFill>
                  <a:srgbClr val="000000"/>
                </a:solidFill>
                <a:latin typeface="Consolas" panose="020B0609020204030204" pitchFamily="49" charset="0"/>
                <a:cs typeface="Consolas" panose="020B0609020204030204" pitchFamily="49" charset="0"/>
              </a:rPr>
              <a:t>,</a:t>
            </a:r>
          </a:p>
          <a:p>
            <a:r>
              <a:rPr lang="en-US" sz="1350" dirty="0">
                <a:solidFill>
                  <a:srgbClr val="214A88"/>
                </a:solidFill>
                <a:latin typeface="Consolas" panose="020B0609020204030204" pitchFamily="49" charset="0"/>
                <a:cs typeface="Consolas" panose="020B0609020204030204" pitchFamily="49" charset="0"/>
              </a:rPr>
              <a:t>		input = </a:t>
            </a:r>
            <a:r>
              <a:rPr lang="en-US" sz="1350" dirty="0" err="1">
                <a:solidFill>
                  <a:srgbClr val="000000"/>
                </a:solidFill>
                <a:latin typeface="Consolas" panose="020B0609020204030204" pitchFamily="49" charset="0"/>
                <a:cs typeface="Consolas" panose="020B0609020204030204" pitchFamily="49" charset="0"/>
              </a:rPr>
              <a:t>pkpd_input_file</a:t>
            </a:r>
            <a:r>
              <a:rPr lang="en-US" sz="1350" dirty="0">
                <a:solidFill>
                  <a:srgbClr val="000000"/>
                </a:solidFill>
                <a:latin typeface="Consolas" panose="020B0609020204030204" pitchFamily="49" charset="0"/>
                <a:cs typeface="Consolas" panose="020B0609020204030204" pitchFamily="49" charset="0"/>
              </a:rPr>
              <a:t>,</a:t>
            </a:r>
          </a:p>
          <a:p>
            <a:r>
              <a:rPr lang="en-US" sz="1350" dirty="0">
                <a:solidFill>
                  <a:srgbClr val="214A88"/>
                </a:solidFill>
                <a:latin typeface="Consolas" panose="020B0609020204030204" pitchFamily="49" charset="0"/>
                <a:cs typeface="Consolas" panose="020B0609020204030204" pitchFamily="49" charset="0"/>
              </a:rPr>
              <a:t>		dv = </a:t>
            </a:r>
            <a:r>
              <a:rPr lang="en-US" sz="1350" dirty="0">
                <a:solidFill>
                  <a:srgbClr val="4F9A05"/>
                </a:solidFill>
                <a:latin typeface="Consolas" panose="020B0609020204030204" pitchFamily="49" charset="0"/>
                <a:cs typeface="Consolas" panose="020B0609020204030204" pitchFamily="49" charset="0"/>
              </a:rPr>
              <a:t>"dv"</a:t>
            </a:r>
            <a:r>
              <a:rPr lang="en-US" sz="1350" dirty="0">
                <a:solidFill>
                  <a:srgbClr val="000000"/>
                </a:solidFill>
                <a:latin typeface="Consolas" panose="020B0609020204030204" pitchFamily="49" charset="0"/>
                <a:cs typeface="Consolas" panose="020B0609020204030204" pitchFamily="49" charset="0"/>
              </a:rPr>
              <a:t>,</a:t>
            </a:r>
          </a:p>
          <a:p>
            <a:r>
              <a:rPr lang="en-US" sz="1350" dirty="0">
                <a:solidFill>
                  <a:srgbClr val="214A88"/>
                </a:solidFill>
                <a:latin typeface="Consolas" panose="020B0609020204030204" pitchFamily="49" charset="0"/>
                <a:cs typeface="Consolas" panose="020B0609020204030204" pitchFamily="49" charset="0"/>
              </a:rPr>
              <a:t>		</a:t>
            </a:r>
            <a:r>
              <a:rPr lang="en-US" sz="1350" dirty="0" err="1">
                <a:solidFill>
                  <a:srgbClr val="214A88"/>
                </a:solidFill>
                <a:latin typeface="Consolas" panose="020B0609020204030204" pitchFamily="49" charset="0"/>
                <a:cs typeface="Consolas" panose="020B0609020204030204" pitchFamily="49" charset="0"/>
              </a:rPr>
              <a:t>dvid</a:t>
            </a:r>
            <a:r>
              <a:rPr lang="en-US" sz="1350" dirty="0">
                <a:solidFill>
                  <a:srgbClr val="214A88"/>
                </a:solidFill>
                <a:latin typeface="Consolas" panose="020B0609020204030204" pitchFamily="49" charset="0"/>
                <a:cs typeface="Consolas" panose="020B0609020204030204" pitchFamily="49" charset="0"/>
              </a:rPr>
              <a:t> = </a:t>
            </a:r>
            <a:r>
              <a:rPr lang="en-US" sz="1350" dirty="0">
                <a:solidFill>
                  <a:srgbClr val="4F9A05"/>
                </a:solidFill>
                <a:latin typeface="Consolas" panose="020B0609020204030204" pitchFamily="49" charset="0"/>
                <a:cs typeface="Consolas" panose="020B0609020204030204" pitchFamily="49" charset="0"/>
              </a:rPr>
              <a:t>"</a:t>
            </a:r>
            <a:r>
              <a:rPr lang="en-US" sz="1350" dirty="0" err="1">
                <a:solidFill>
                  <a:srgbClr val="4F9A05"/>
                </a:solidFill>
                <a:latin typeface="Consolas" panose="020B0609020204030204" pitchFamily="49" charset="0"/>
                <a:cs typeface="Consolas" panose="020B0609020204030204" pitchFamily="49" charset="0"/>
              </a:rPr>
              <a:t>dvid</a:t>
            </a:r>
            <a:r>
              <a:rPr lang="en-US" sz="1350" dirty="0">
                <a:solidFill>
                  <a:srgbClr val="4F9A05"/>
                </a:solidFill>
                <a:latin typeface="Consolas" panose="020B0609020204030204" pitchFamily="49" charset="0"/>
                <a:cs typeface="Consolas" panose="020B0609020204030204" pitchFamily="49" charset="0"/>
              </a:rPr>
              <a:t>"</a:t>
            </a:r>
            <a:r>
              <a:rPr lang="en-US" sz="1350" dirty="0">
                <a:solidFill>
                  <a:srgbClr val="000000"/>
                </a:solidFill>
                <a:latin typeface="Consolas" panose="020B0609020204030204" pitchFamily="49" charset="0"/>
                <a:cs typeface="Consolas" panose="020B0609020204030204" pitchFamily="49" charset="0"/>
              </a:rPr>
              <a:t>,</a:t>
            </a:r>
          </a:p>
          <a:p>
            <a:r>
              <a:rPr lang="en-US" sz="1350" dirty="0">
                <a:solidFill>
                  <a:srgbClr val="214A88"/>
                </a:solidFill>
                <a:latin typeface="Consolas" panose="020B0609020204030204" pitchFamily="49" charset="0"/>
                <a:cs typeface="Consolas" panose="020B0609020204030204" pitchFamily="49" charset="0"/>
              </a:rPr>
              <a:t>		endpoint = </a:t>
            </a:r>
            <a:r>
              <a:rPr lang="en-US" sz="1350" dirty="0">
                <a:solidFill>
                  <a:srgbClr val="000000"/>
                </a:solidFill>
                <a:latin typeface="Consolas" panose="020B0609020204030204" pitchFamily="49" charset="0"/>
                <a:cs typeface="Consolas" panose="020B0609020204030204" pitchFamily="49" charset="0"/>
              </a:rPr>
              <a:t>ep)</a:t>
            </a:r>
          </a:p>
          <a:p>
            <a:r>
              <a:rPr lang="en-US" sz="1350" dirty="0">
                <a:solidFill>
                  <a:srgbClr val="000000"/>
                </a:solidFill>
                <a:latin typeface="Consolas" panose="020B0609020204030204" pitchFamily="49" charset="0"/>
                <a:cs typeface="Consolas" panose="020B0609020204030204" pitchFamily="49" charset="0"/>
              </a:rPr>
              <a:t>## use predictions2.txt as model predictions file .</a:t>
            </a:r>
          </a:p>
          <a:p>
            <a:r>
              <a:rPr lang="en-US" sz="1350" dirty="0">
                <a:solidFill>
                  <a:srgbClr val="000000"/>
                </a:solidFill>
                <a:latin typeface="Consolas" panose="020B0609020204030204" pitchFamily="49" charset="0"/>
                <a:cs typeface="Consolas" panose="020B0609020204030204" pitchFamily="49" charset="0"/>
              </a:rPr>
              <a:t>## use finegrid2.txt as </a:t>
            </a:r>
            <a:r>
              <a:rPr lang="en-US" sz="1350" dirty="0" err="1">
                <a:solidFill>
                  <a:srgbClr val="000000"/>
                </a:solidFill>
                <a:latin typeface="Consolas" panose="020B0609020204030204" pitchFamily="49" charset="0"/>
                <a:cs typeface="Consolas" panose="020B0609020204030204" pitchFamily="49" charset="0"/>
              </a:rPr>
              <a:t>finegrid</a:t>
            </a:r>
            <a:r>
              <a:rPr lang="en-US" sz="1350" dirty="0">
                <a:solidFill>
                  <a:srgbClr val="000000"/>
                </a:solidFill>
                <a:latin typeface="Consolas" panose="020B0609020204030204" pitchFamily="49" charset="0"/>
                <a:cs typeface="Consolas" panose="020B0609020204030204" pitchFamily="49" charset="0"/>
              </a:rPr>
              <a:t> file .</a:t>
            </a:r>
            <a:endParaRPr lang="en-US" sz="1350" dirty="0">
              <a:latin typeface="Consolas" panose="020B0609020204030204" pitchFamily="49" charset="0"/>
              <a:cs typeface="Consolas" panose="020B0609020204030204" pitchFamily="49" charset="0"/>
            </a:endParaRPr>
          </a:p>
        </p:txBody>
      </p:sp>
      <p:sp>
        <p:nvSpPr>
          <p:cNvPr id="8" name="Rectangle 7"/>
          <p:cNvSpPr/>
          <p:nvPr/>
        </p:nvSpPr>
        <p:spPr>
          <a:xfrm>
            <a:off x="0" y="2064549"/>
            <a:ext cx="9067800" cy="1131079"/>
          </a:xfrm>
          <a:prstGeom prst="rect">
            <a:avLst/>
          </a:prstGeom>
          <a:solidFill>
            <a:schemeClr val="accent4">
              <a:lumMod val="20000"/>
              <a:lumOff val="80000"/>
            </a:schemeClr>
          </a:solidFill>
        </p:spPr>
        <p:txBody>
          <a:bodyPr wrap="square">
            <a:spAutoFit/>
          </a:bodyPr>
          <a:lstStyle/>
          <a:p>
            <a:r>
              <a:rPr lang="en-US" sz="1350" dirty="0">
                <a:solidFill>
                  <a:srgbClr val="000000"/>
                </a:solidFill>
                <a:latin typeface="Consolas" panose="020B0609020204030204" pitchFamily="49" charset="0"/>
                <a:cs typeface="Consolas" panose="020B0609020204030204" pitchFamily="49" charset="0"/>
              </a:rPr>
              <a:t>ep &lt;- </a:t>
            </a:r>
            <a:r>
              <a:rPr lang="en-US" sz="1350" b="1" dirty="0" err="1">
                <a:solidFill>
                  <a:srgbClr val="214A88"/>
                </a:solidFill>
                <a:latin typeface="Consolas" panose="020B0609020204030204" pitchFamily="49" charset="0"/>
                <a:cs typeface="Consolas" panose="020B0609020204030204" pitchFamily="49" charset="0"/>
              </a:rPr>
              <a:t>pmx_endpoint</a:t>
            </a:r>
            <a:r>
              <a:rPr lang="en-US" sz="1350" dirty="0">
                <a:solidFill>
                  <a:srgbClr val="000000"/>
                </a:solidFill>
                <a:latin typeface="Consolas" panose="020B0609020204030204" pitchFamily="49" charset="0"/>
                <a:cs typeface="Consolas" panose="020B0609020204030204" pitchFamily="49" charset="0"/>
              </a:rPr>
              <a:t>(		</a:t>
            </a:r>
            <a:r>
              <a:rPr lang="en-US" sz="1350" dirty="0">
                <a:solidFill>
                  <a:srgbClr val="214A88"/>
                </a:solidFill>
                <a:latin typeface="Consolas" panose="020B0609020204030204" pitchFamily="49" charset="0"/>
                <a:cs typeface="Consolas" panose="020B0609020204030204" pitchFamily="49" charset="0"/>
              </a:rPr>
              <a:t>code = </a:t>
            </a:r>
            <a:r>
              <a:rPr lang="en-US" sz="1350" dirty="0">
                <a:solidFill>
                  <a:srgbClr val="4F9A05"/>
                </a:solidFill>
                <a:latin typeface="Consolas" panose="020B0609020204030204" pitchFamily="49" charset="0"/>
                <a:cs typeface="Consolas" panose="020B0609020204030204" pitchFamily="49" charset="0"/>
              </a:rPr>
              <a:t>"4"</a:t>
            </a:r>
            <a:r>
              <a:rPr lang="en-US" sz="1350" dirty="0">
                <a:solidFill>
                  <a:srgbClr val="000000"/>
                </a:solidFill>
                <a:latin typeface="Consolas" panose="020B0609020204030204" pitchFamily="49" charset="0"/>
                <a:cs typeface="Consolas" panose="020B0609020204030204" pitchFamily="49" charset="0"/>
              </a:rPr>
              <a:t>,</a:t>
            </a:r>
          </a:p>
          <a:p>
            <a:r>
              <a:rPr lang="en-US" sz="1350" dirty="0">
                <a:solidFill>
                  <a:srgbClr val="214A88"/>
                </a:solidFill>
                <a:latin typeface="Consolas" panose="020B0609020204030204" pitchFamily="49" charset="0"/>
                <a:cs typeface="Consolas" panose="020B0609020204030204" pitchFamily="49" charset="0"/>
              </a:rPr>
              <a:t>			label = </a:t>
            </a:r>
            <a:r>
              <a:rPr lang="en-US" sz="1350" dirty="0">
                <a:solidFill>
                  <a:srgbClr val="4F9A05"/>
                </a:solidFill>
                <a:latin typeface="Consolas" panose="020B0609020204030204" pitchFamily="49" charset="0"/>
                <a:cs typeface="Consolas" panose="020B0609020204030204" pitchFamily="49" charset="0"/>
              </a:rPr>
              <a:t>"</a:t>
            </a:r>
            <a:r>
              <a:rPr lang="en-US" sz="1350" dirty="0" err="1">
                <a:solidFill>
                  <a:srgbClr val="4F9A05"/>
                </a:solidFill>
                <a:latin typeface="Consolas" panose="020B0609020204030204" pitchFamily="49" charset="0"/>
                <a:cs typeface="Consolas" panose="020B0609020204030204" pitchFamily="49" charset="0"/>
              </a:rPr>
              <a:t>some_label</a:t>
            </a:r>
            <a:r>
              <a:rPr lang="en-US" sz="1350" dirty="0">
                <a:solidFill>
                  <a:srgbClr val="4F9A05"/>
                </a:solidFill>
                <a:latin typeface="Consolas" panose="020B0609020204030204" pitchFamily="49" charset="0"/>
                <a:cs typeface="Consolas" panose="020B0609020204030204" pitchFamily="49" charset="0"/>
              </a:rPr>
              <a:t>"</a:t>
            </a:r>
            <a:r>
              <a:rPr lang="en-US" sz="1350" dirty="0">
                <a:solidFill>
                  <a:srgbClr val="000000"/>
                </a:solidFill>
                <a:latin typeface="Consolas" panose="020B0609020204030204" pitchFamily="49" charset="0"/>
                <a:cs typeface="Consolas" panose="020B0609020204030204" pitchFamily="49" charset="0"/>
              </a:rPr>
              <a:t>,</a:t>
            </a:r>
          </a:p>
          <a:p>
            <a:r>
              <a:rPr lang="en-US" sz="1350" dirty="0">
                <a:solidFill>
                  <a:srgbClr val="214A88"/>
                </a:solidFill>
                <a:latin typeface="Consolas" panose="020B0609020204030204" pitchFamily="49" charset="0"/>
                <a:cs typeface="Consolas" panose="020B0609020204030204" pitchFamily="49" charset="0"/>
              </a:rPr>
              <a:t>		    	unit = </a:t>
            </a:r>
            <a:r>
              <a:rPr lang="en-US" sz="1350" dirty="0">
                <a:solidFill>
                  <a:srgbClr val="4F9A05"/>
                </a:solidFill>
                <a:latin typeface="Consolas" panose="020B0609020204030204" pitchFamily="49" charset="0"/>
                <a:cs typeface="Consolas" panose="020B0609020204030204" pitchFamily="49" charset="0"/>
              </a:rPr>
              <a:t>"</a:t>
            </a:r>
            <a:r>
              <a:rPr lang="en-US" sz="1350" dirty="0" err="1">
                <a:solidFill>
                  <a:srgbClr val="4F9A05"/>
                </a:solidFill>
                <a:latin typeface="Consolas" panose="020B0609020204030204" pitchFamily="49" charset="0"/>
                <a:cs typeface="Consolas" panose="020B0609020204030204" pitchFamily="49" charset="0"/>
              </a:rPr>
              <a:t>some_unit</a:t>
            </a:r>
            <a:r>
              <a:rPr lang="en-US" sz="1350" dirty="0">
                <a:solidFill>
                  <a:srgbClr val="4F9A05"/>
                </a:solidFill>
                <a:latin typeface="Consolas" panose="020B0609020204030204" pitchFamily="49" charset="0"/>
                <a:cs typeface="Consolas" panose="020B0609020204030204" pitchFamily="49" charset="0"/>
              </a:rPr>
              <a:t>"</a:t>
            </a:r>
            <a:r>
              <a:rPr lang="en-US" sz="1350" dirty="0">
                <a:solidFill>
                  <a:srgbClr val="000000"/>
                </a:solidFill>
                <a:latin typeface="Consolas" panose="020B0609020204030204" pitchFamily="49" charset="0"/>
                <a:cs typeface="Consolas" panose="020B0609020204030204" pitchFamily="49" charset="0"/>
              </a:rPr>
              <a:t>,</a:t>
            </a:r>
          </a:p>
          <a:p>
            <a:r>
              <a:rPr lang="en-US" sz="1350" dirty="0">
                <a:solidFill>
                  <a:srgbClr val="214A88"/>
                </a:solidFill>
                <a:latin typeface="Consolas" panose="020B0609020204030204" pitchFamily="49" charset="0"/>
                <a:cs typeface="Consolas" panose="020B0609020204030204" pitchFamily="49" charset="0"/>
              </a:rPr>
              <a:t>			</a:t>
            </a:r>
            <a:r>
              <a:rPr lang="en-US" sz="1350" dirty="0" err="1">
                <a:solidFill>
                  <a:srgbClr val="214A88"/>
                </a:solidFill>
                <a:latin typeface="Consolas" panose="020B0609020204030204" pitchFamily="49" charset="0"/>
                <a:cs typeface="Consolas" panose="020B0609020204030204" pitchFamily="49" charset="0"/>
              </a:rPr>
              <a:t>file.code</a:t>
            </a:r>
            <a:r>
              <a:rPr lang="en-US" sz="1350" dirty="0">
                <a:solidFill>
                  <a:srgbClr val="214A88"/>
                </a:solidFill>
                <a:latin typeface="Consolas" panose="020B0609020204030204" pitchFamily="49" charset="0"/>
                <a:cs typeface="Consolas" panose="020B0609020204030204" pitchFamily="49" charset="0"/>
              </a:rPr>
              <a:t> = </a:t>
            </a:r>
            <a:r>
              <a:rPr lang="en-US" sz="1350" dirty="0">
                <a:solidFill>
                  <a:srgbClr val="4F9A05"/>
                </a:solidFill>
                <a:latin typeface="Consolas" panose="020B0609020204030204" pitchFamily="49" charset="0"/>
                <a:cs typeface="Consolas" panose="020B0609020204030204" pitchFamily="49" charset="0"/>
              </a:rPr>
              <a:t>"2"</a:t>
            </a:r>
            <a:r>
              <a:rPr lang="en-US" sz="1350" dirty="0">
                <a:solidFill>
                  <a:srgbClr val="000000"/>
                </a:solidFill>
                <a:latin typeface="Consolas" panose="020B0609020204030204" pitchFamily="49" charset="0"/>
                <a:cs typeface="Consolas" panose="020B0609020204030204" pitchFamily="49" charset="0"/>
              </a:rPr>
              <a:t>, </a:t>
            </a:r>
            <a:r>
              <a:rPr lang="en-US" sz="1350" i="1" dirty="0">
                <a:solidFill>
                  <a:srgbClr val="8F5A03"/>
                </a:solidFill>
                <a:latin typeface="Consolas" panose="020B0609020204030204" pitchFamily="49" charset="0"/>
                <a:cs typeface="Consolas" panose="020B0609020204030204" pitchFamily="49" charset="0"/>
              </a:rPr>
              <a:t># will use predictions2.txt and finegrig2.txt</a:t>
            </a:r>
          </a:p>
          <a:p>
            <a:r>
              <a:rPr lang="en-US" sz="1350" dirty="0">
                <a:solidFill>
                  <a:srgbClr val="214A88"/>
                </a:solidFill>
                <a:latin typeface="Consolas" panose="020B0609020204030204" pitchFamily="49" charset="0"/>
                <a:cs typeface="Consolas" panose="020B0609020204030204" pitchFamily="49" charset="0"/>
              </a:rPr>
              <a:t>			trans = </a:t>
            </a:r>
            <a:r>
              <a:rPr lang="en-US" sz="1350" dirty="0">
                <a:solidFill>
                  <a:srgbClr val="4F9A05"/>
                </a:solidFill>
                <a:latin typeface="Consolas" panose="020B0609020204030204" pitchFamily="49" charset="0"/>
                <a:cs typeface="Consolas" panose="020B0609020204030204" pitchFamily="49" charset="0"/>
              </a:rPr>
              <a:t>"log10"</a:t>
            </a:r>
            <a:r>
              <a:rPr lang="en-US" sz="1350" dirty="0">
                <a:solidFill>
                  <a:srgbClr val="000000"/>
                </a:solidFill>
                <a:latin typeface="Consolas" panose="020B0609020204030204" pitchFamily="49" charset="0"/>
                <a:cs typeface="Consolas" panose="020B0609020204030204" pitchFamily="49" charset="0"/>
              </a:rPr>
              <a:t>)</a:t>
            </a:r>
          </a:p>
        </p:txBody>
      </p:sp>
      <p:sp>
        <p:nvSpPr>
          <p:cNvPr id="5" name="Slide Number Placeholder 4"/>
          <p:cNvSpPr>
            <a:spLocks noGrp="1"/>
          </p:cNvSpPr>
          <p:nvPr>
            <p:ph type="sldNum" sz="quarter" idx="11"/>
          </p:nvPr>
        </p:nvSpPr>
        <p:spPr/>
        <p:txBody>
          <a:bodyPr/>
          <a:lstStyle/>
          <a:p>
            <a:fld id="{47547CF9-5B10-D24F-A8D7-45A9778164F7}" type="slidenum">
              <a:rPr lang="uk-UA" smtClean="0"/>
              <a:pPr/>
              <a:t>90</a:t>
            </a:fld>
            <a:endParaRPr lang="uk-UA" dirty="0"/>
          </a:p>
        </p:txBody>
      </p:sp>
    </p:spTree>
    <p:extLst>
      <p:ext uri="{BB962C8B-B14F-4D97-AF65-F5344CB8AC3E}">
        <p14:creationId xmlns:p14="http://schemas.microsoft.com/office/powerpoint/2010/main" val="20394982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endpoints models (4/4)</a:t>
            </a:r>
          </a:p>
        </p:txBody>
      </p:sp>
      <p:sp>
        <p:nvSpPr>
          <p:cNvPr id="3" name="Content Placeholder 2"/>
          <p:cNvSpPr>
            <a:spLocks noGrp="1"/>
          </p:cNvSpPr>
          <p:nvPr>
            <p:ph idx="1"/>
          </p:nvPr>
        </p:nvSpPr>
        <p:spPr/>
        <p:txBody>
          <a:bodyPr/>
          <a:lstStyle/>
          <a:p>
            <a:r>
              <a:rPr lang="en-US" dirty="0"/>
              <a:t>Simplified syntax for the Endpoint creation when the endpoint code matches the files post-fixes:</a:t>
            </a:r>
          </a:p>
          <a:p>
            <a:pPr lvl="1"/>
            <a:r>
              <a:rPr lang="en-US" dirty="0"/>
              <a:t>code=1 corresponds to predictions1.txt</a:t>
            </a:r>
          </a:p>
          <a:p>
            <a:pPr lvl="1"/>
            <a:r>
              <a:rPr lang="en-US" dirty="0"/>
              <a:t>code=2 corresponds to predictions2.txt </a:t>
            </a:r>
          </a:p>
          <a:p>
            <a:r>
              <a:rPr lang="en-US" dirty="0"/>
              <a:t>Instead of passing a </a:t>
            </a:r>
            <a:r>
              <a:rPr lang="en-US" dirty="0" err="1"/>
              <a:t>pmx_endpoint</a:t>
            </a:r>
            <a:r>
              <a:rPr lang="en-US" dirty="0"/>
              <a:t> object as argument of the Controller, specify the </a:t>
            </a:r>
            <a:r>
              <a:rPr lang="en-US" b="1" dirty="0"/>
              <a:t>numerical value</a:t>
            </a:r>
            <a:r>
              <a:rPr lang="en-US" dirty="0"/>
              <a:t> corresponding to the YTYPE/CMT/DVID column.</a:t>
            </a:r>
          </a:p>
        </p:txBody>
      </p:sp>
      <p:sp>
        <p:nvSpPr>
          <p:cNvPr id="4" name="Footer Placeholder 3"/>
          <p:cNvSpPr>
            <a:spLocks noGrp="1"/>
          </p:cNvSpPr>
          <p:nvPr>
            <p:ph type="ftr" sz="quarter" idx="10"/>
          </p:nvPr>
        </p:nvSpPr>
        <p:spPr/>
        <p:txBody>
          <a:bodyPr/>
          <a:lstStyle/>
          <a:p>
            <a:r>
              <a:rPr lang="en-US"/>
              <a:t>ggPMX</a:t>
            </a:r>
            <a:endParaRPr lang="en-US" dirty="0"/>
          </a:p>
        </p:txBody>
      </p:sp>
      <p:sp>
        <p:nvSpPr>
          <p:cNvPr id="6" name="Rectangle 5"/>
          <p:cNvSpPr/>
          <p:nvPr/>
        </p:nvSpPr>
        <p:spPr>
          <a:xfrm>
            <a:off x="685800" y="3376107"/>
            <a:ext cx="8001000" cy="923330"/>
          </a:xfrm>
          <a:prstGeom prst="rect">
            <a:avLst/>
          </a:prstGeom>
          <a:solidFill>
            <a:schemeClr val="accent4">
              <a:lumMod val="20000"/>
              <a:lumOff val="80000"/>
            </a:schemeClr>
          </a:solidFill>
        </p:spPr>
        <p:txBody>
          <a:bodyPr wrap="square">
            <a:spAutoFit/>
          </a:bodyPr>
          <a:lstStyle/>
          <a:p>
            <a:r>
              <a:rPr lang="en-US" sz="1350" b="1" dirty="0" err="1">
                <a:solidFill>
                  <a:srgbClr val="214A88"/>
                </a:solidFill>
                <a:latin typeface="Consolas" panose="020B0609020204030204" pitchFamily="49" charset="0"/>
                <a:cs typeface="Consolas" panose="020B0609020204030204" pitchFamily="49" charset="0"/>
              </a:rPr>
              <a:t>pmx_mlx</a:t>
            </a:r>
            <a:r>
              <a:rPr lang="en-US" sz="1350" dirty="0">
                <a:solidFill>
                  <a:srgbClr val="000000"/>
                </a:solidFill>
                <a:latin typeface="Consolas" panose="020B0609020204030204" pitchFamily="49" charset="0"/>
                <a:cs typeface="Consolas" panose="020B0609020204030204" pitchFamily="49" charset="0"/>
              </a:rPr>
              <a:t>(</a:t>
            </a:r>
          </a:p>
          <a:p>
            <a:r>
              <a:rPr lang="en-US" sz="1350" dirty="0" err="1">
                <a:solidFill>
                  <a:srgbClr val="214A88"/>
                </a:solidFill>
                <a:latin typeface="Consolas" panose="020B0609020204030204" pitchFamily="49" charset="0"/>
                <a:cs typeface="Consolas" panose="020B0609020204030204" pitchFamily="49" charset="0"/>
              </a:rPr>
              <a:t>dvid</a:t>
            </a:r>
            <a:r>
              <a:rPr lang="en-US" sz="1350" dirty="0">
                <a:solidFill>
                  <a:srgbClr val="214A88"/>
                </a:solidFill>
                <a:latin typeface="Consolas" panose="020B0609020204030204" pitchFamily="49" charset="0"/>
                <a:cs typeface="Consolas" panose="020B0609020204030204" pitchFamily="49" charset="0"/>
              </a:rPr>
              <a:t> = </a:t>
            </a:r>
            <a:r>
              <a:rPr lang="en-US" sz="1350" dirty="0">
                <a:solidFill>
                  <a:srgbClr val="4F9A05"/>
                </a:solidFill>
                <a:latin typeface="Consolas" panose="020B0609020204030204" pitchFamily="49" charset="0"/>
                <a:cs typeface="Consolas" panose="020B0609020204030204" pitchFamily="49" charset="0"/>
              </a:rPr>
              <a:t>"YTYPE"</a:t>
            </a:r>
            <a:r>
              <a:rPr lang="en-US" sz="1350" dirty="0">
                <a:solidFill>
                  <a:srgbClr val="000000"/>
                </a:solidFill>
                <a:latin typeface="Consolas" panose="020B0609020204030204" pitchFamily="49" charset="0"/>
                <a:cs typeface="Consolas" panose="020B0609020204030204" pitchFamily="49" charset="0"/>
              </a:rPr>
              <a:t>, ## use this column as observation id</a:t>
            </a:r>
          </a:p>
          <a:p>
            <a:r>
              <a:rPr lang="en-US" sz="1350" dirty="0">
                <a:solidFill>
                  <a:srgbClr val="214A88"/>
                </a:solidFill>
                <a:latin typeface="Consolas" panose="020B0609020204030204" pitchFamily="49" charset="0"/>
                <a:cs typeface="Consolas" panose="020B0609020204030204" pitchFamily="49" charset="0"/>
              </a:rPr>
              <a:t>endpoint = </a:t>
            </a:r>
            <a:r>
              <a:rPr lang="en-US" sz="1350" dirty="0">
                <a:solidFill>
                  <a:srgbClr val="0000CF"/>
                </a:solidFill>
                <a:latin typeface="Consolas" panose="020B0609020204030204" pitchFamily="49" charset="0"/>
                <a:cs typeface="Consolas" panose="020B0609020204030204" pitchFamily="49" charset="0"/>
              </a:rPr>
              <a:t>1</a:t>
            </a:r>
            <a:r>
              <a:rPr lang="en-US" sz="1350" dirty="0">
                <a:solidFill>
                  <a:srgbClr val="000000"/>
                </a:solidFill>
                <a:latin typeface="Consolas" panose="020B0609020204030204" pitchFamily="49" charset="0"/>
                <a:cs typeface="Consolas" panose="020B0609020204030204" pitchFamily="49" charset="0"/>
              </a:rPr>
              <a:t>, ## select the first endpoint</a:t>
            </a:r>
          </a:p>
          <a:p>
            <a:r>
              <a:rPr lang="en-US" sz="1350" dirty="0">
                <a:solidFill>
                  <a:srgbClr val="000000"/>
                </a:solidFill>
                <a:latin typeface="Consolas" panose="020B0609020204030204" pitchFamily="49" charset="0"/>
                <a:cs typeface="Consolas" panose="020B0609020204030204" pitchFamily="49" charset="0"/>
              </a:rPr>
              <a:t>...) ## other </a:t>
            </a:r>
            <a:r>
              <a:rPr lang="en-US" sz="1350" dirty="0" err="1">
                <a:solidFill>
                  <a:srgbClr val="000000"/>
                </a:solidFill>
                <a:latin typeface="Consolas" panose="020B0609020204030204" pitchFamily="49" charset="0"/>
                <a:cs typeface="Consolas" panose="020B0609020204030204" pitchFamily="49" charset="0"/>
              </a:rPr>
              <a:t>pmx</a:t>
            </a:r>
            <a:r>
              <a:rPr lang="en-US" sz="1350" dirty="0">
                <a:solidFill>
                  <a:srgbClr val="000000"/>
                </a:solidFill>
                <a:latin typeface="Consolas" panose="020B0609020204030204" pitchFamily="49" charset="0"/>
                <a:cs typeface="Consolas" panose="020B0609020204030204" pitchFamily="49" charset="0"/>
              </a:rPr>
              <a:t> parameters , </a:t>
            </a:r>
            <a:r>
              <a:rPr lang="en-US" sz="1350" dirty="0" err="1">
                <a:solidFill>
                  <a:srgbClr val="000000"/>
                </a:solidFill>
                <a:latin typeface="Consolas" panose="020B0609020204030204" pitchFamily="49" charset="0"/>
                <a:cs typeface="Consolas" panose="020B0609020204030204" pitchFamily="49" charset="0"/>
              </a:rPr>
              <a:t>config</a:t>
            </a:r>
            <a:r>
              <a:rPr lang="en-US" sz="1350" dirty="0">
                <a:solidFill>
                  <a:srgbClr val="000000"/>
                </a:solidFill>
                <a:latin typeface="Consolas" panose="020B0609020204030204" pitchFamily="49" charset="0"/>
                <a:cs typeface="Consolas" panose="020B0609020204030204" pitchFamily="49" charset="0"/>
              </a:rPr>
              <a:t>, </a:t>
            </a:r>
            <a:r>
              <a:rPr lang="en-US" sz="1350" dirty="0" err="1">
                <a:solidFill>
                  <a:srgbClr val="000000"/>
                </a:solidFill>
                <a:latin typeface="Consolas" panose="020B0609020204030204" pitchFamily="49" charset="0"/>
                <a:cs typeface="Consolas" panose="020B0609020204030204" pitchFamily="49" charset="0"/>
              </a:rPr>
              <a:t>input,etc</a:t>
            </a:r>
            <a:r>
              <a:rPr lang="en-US" sz="1350" dirty="0">
                <a:solidFill>
                  <a:srgbClr val="000000"/>
                </a:solidFill>
                <a:latin typeface="Consolas" panose="020B0609020204030204" pitchFamily="49" charset="0"/>
                <a:cs typeface="Consolas" panose="020B0609020204030204" pitchFamily="49" charset="0"/>
              </a:rPr>
              <a:t>..</a:t>
            </a:r>
            <a:endParaRPr lang="en-US" sz="1350" dirty="0">
              <a:latin typeface="Consolas" panose="020B0609020204030204" pitchFamily="49" charset="0"/>
              <a:cs typeface="Consolas" panose="020B0609020204030204" pitchFamily="49" charset="0"/>
            </a:endParaRPr>
          </a:p>
        </p:txBody>
      </p:sp>
      <p:sp>
        <p:nvSpPr>
          <p:cNvPr id="5" name="Slide Number Placeholder 4"/>
          <p:cNvSpPr>
            <a:spLocks noGrp="1"/>
          </p:cNvSpPr>
          <p:nvPr>
            <p:ph type="sldNum" sz="quarter" idx="11"/>
          </p:nvPr>
        </p:nvSpPr>
        <p:spPr/>
        <p:txBody>
          <a:bodyPr/>
          <a:lstStyle/>
          <a:p>
            <a:fld id="{47547CF9-5B10-D24F-A8D7-45A9778164F7}" type="slidenum">
              <a:rPr lang="uk-UA" smtClean="0"/>
              <a:pPr/>
              <a:t>91</a:t>
            </a:fld>
            <a:endParaRPr lang="uk-UA" dirty="0"/>
          </a:p>
        </p:txBody>
      </p:sp>
    </p:spTree>
    <p:extLst>
      <p:ext uri="{BB962C8B-B14F-4D97-AF65-F5344CB8AC3E}">
        <p14:creationId xmlns:p14="http://schemas.microsoft.com/office/powerpoint/2010/main" val="336059318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HECK" val="LegalDisclaimerNO"/>
</p:tagLst>
</file>

<file path=ppt/theme/theme1.xml><?xml version="1.0" encoding="utf-8"?>
<a:theme xmlns:a="http://schemas.openxmlformats.org/drawingml/2006/main" name="Novartis 2016">
  <a:themeElements>
    <a:clrScheme name="Custom 6">
      <a:dk1>
        <a:srgbClr val="000000"/>
      </a:dk1>
      <a:lt1>
        <a:srgbClr val="FFFFFF"/>
      </a:lt1>
      <a:dk2>
        <a:srgbClr val="9D9D9C"/>
      </a:dk2>
      <a:lt2>
        <a:srgbClr val="C6C6C6"/>
      </a:lt2>
      <a:accent1>
        <a:srgbClr val="023761"/>
      </a:accent1>
      <a:accent2>
        <a:srgbClr val="0460A9"/>
      </a:accent2>
      <a:accent3>
        <a:srgbClr val="5191DD"/>
      </a:accent3>
      <a:accent4>
        <a:srgbClr val="9ABFDC"/>
      </a:accent4>
      <a:accent5>
        <a:srgbClr val="C6C6C6"/>
      </a:accent5>
      <a:accent6>
        <a:srgbClr val="9D9D9C"/>
      </a:accent6>
      <a:hlink>
        <a:srgbClr val="000000"/>
      </a:hlink>
      <a:folHlink>
        <a:srgbClr val="9D9D9C"/>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Novartis 2016">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solidFill>
          <a:schemeClr val="accent1"/>
        </a:solidFill>
        <a:ln>
          <a:noFill/>
        </a:ln>
      </a:spPr>
      <a:bodyPr lIns="0" tIns="0" rIns="0" bIns="0"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8792</Words>
  <Application>Microsoft Office PowerPoint</Application>
  <PresentationFormat>On-screen Show (16:9)</PresentationFormat>
  <Paragraphs>1413</Paragraphs>
  <Slides>91</Slides>
  <Notes>20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91</vt:i4>
      </vt:variant>
    </vt:vector>
  </HeadingPairs>
  <TitlesOfParts>
    <vt:vector size="99" baseType="lpstr">
      <vt:lpstr>Arial</vt:lpstr>
      <vt:lpstr>Arial Black</vt:lpstr>
      <vt:lpstr>Cambria Math</vt:lpstr>
      <vt:lpstr>Consolas</vt:lpstr>
      <vt:lpstr>Times New Roman</vt:lpstr>
      <vt:lpstr>Wingdings</vt:lpstr>
      <vt:lpstr>Novartis 2016</vt:lpstr>
      <vt:lpstr>Acrobat Document</vt:lpstr>
      <vt:lpstr>ggPMX Workshop </vt:lpstr>
      <vt:lpstr>PowerPoint Presentation</vt:lpstr>
      <vt:lpstr>Contribution to PMX community</vt:lpstr>
      <vt:lpstr>At the end of this training, you will be able to...</vt:lpstr>
      <vt:lpstr>Agenda</vt:lpstr>
      <vt:lpstr>Cheat Sheet</vt:lpstr>
      <vt:lpstr>Acronyms</vt:lpstr>
      <vt:lpstr>Overview</vt:lpstr>
      <vt:lpstr>ggPMX - R package for model diagnostics</vt:lpstr>
      <vt:lpstr>ggPMX is built upon the Novartis Pharmacometrics Internal Guidance on Good Practices for model building, evaluation and qualification</vt:lpstr>
      <vt:lpstr>List of Diagnostic Plots </vt:lpstr>
      <vt:lpstr>ggPMX: Intuitive &amp; Fast (&amp; Furious) Diagnostics report with two lines of code</vt:lpstr>
      <vt:lpstr>Documentation</vt:lpstr>
      <vt:lpstr>Overview</vt:lpstr>
      <vt:lpstr>Monolix requirements to obtain all available diagnostic plots (1/3)</vt:lpstr>
      <vt:lpstr>Monolix requirements to obtain all available diagnostic plots (2/3)</vt:lpstr>
      <vt:lpstr>Monolix requirements to obtain all available diagnostic plots (3/3)</vt:lpstr>
      <vt:lpstr>Overview</vt:lpstr>
      <vt:lpstr>Installation</vt:lpstr>
      <vt:lpstr>Overview</vt:lpstr>
      <vt:lpstr>Architecture</vt:lpstr>
      <vt:lpstr>Overview</vt:lpstr>
      <vt:lpstr>How to create a controller? Monolix Example: pmx_mlxtran()</vt:lpstr>
      <vt:lpstr>How to create a controller? nlmixr example: pmx_nlmxir()</vt:lpstr>
      <vt:lpstr>Controller content – Monolix 2018</vt:lpstr>
      <vt:lpstr>Controller content – Monolix 2019</vt:lpstr>
      <vt:lpstr>Default diagnostic plots</vt:lpstr>
      <vt:lpstr>How to create a controller? Error message when creating controller using pmx_mlxtran()?</vt:lpstr>
      <vt:lpstr>Overview</vt:lpstr>
      <vt:lpstr>Diagnostics Report is an Rmarkdown file enabling easy customization</vt:lpstr>
      <vt:lpstr>Report generation: pmx_report()</vt:lpstr>
      <vt:lpstr>Report Customization</vt:lpstr>
      <vt:lpstr>Overview</vt:lpstr>
      <vt:lpstr>Manual Controller creation</vt:lpstr>
      <vt:lpstr>Models with covariates</vt:lpstr>
      <vt:lpstr>Multiple endpoint models (1/4)</vt:lpstr>
      <vt:lpstr>Multiple endpoint models (2/4)</vt:lpstr>
      <vt:lpstr>Multiple endpoints models (3/4) In case DVID does not start from 1</vt:lpstr>
      <vt:lpstr>Multiple endpoints models (4/4) In case DVID does not start from 1</vt:lpstr>
      <vt:lpstr>Overview</vt:lpstr>
      <vt:lpstr>VPC (1/6) – simulation dataset</vt:lpstr>
      <vt:lpstr>VPC (2/6) – Controller creation</vt:lpstr>
      <vt:lpstr>VPC (3/6) – the plot</vt:lpstr>
      <vt:lpstr>VPC (4/6) – change the bins</vt:lpstr>
      <vt:lpstr>VPC (5/6) - stratification</vt:lpstr>
      <vt:lpstr>VPC (6/6) – changing uncertainty levels</vt:lpstr>
      <vt:lpstr>Overview</vt:lpstr>
      <vt:lpstr>Plots customization – two methods</vt:lpstr>
      <vt:lpstr>Plots customization – on the fly</vt:lpstr>
      <vt:lpstr>Plots customization – globally</vt:lpstr>
      <vt:lpstr>Overview</vt:lpstr>
      <vt:lpstr>Stratification</vt:lpstr>
      <vt:lpstr>Filtering</vt:lpstr>
      <vt:lpstr>Filtering random effects</vt:lpstr>
      <vt:lpstr>Labels of Axes and Facets Default setting</vt:lpstr>
      <vt:lpstr>Modifying labels - locally</vt:lpstr>
      <vt:lpstr>Modifying labels - globally</vt:lpstr>
      <vt:lpstr>Other available features</vt:lpstr>
      <vt:lpstr>Overview</vt:lpstr>
      <vt:lpstr>How to provide feedback?</vt:lpstr>
      <vt:lpstr>Missing Features </vt:lpstr>
      <vt:lpstr>PowerPoint Presentation</vt:lpstr>
      <vt:lpstr>Backup</vt:lpstr>
      <vt:lpstr>Simulation code for VPC</vt:lpstr>
      <vt:lpstr>BLOQ</vt:lpstr>
      <vt:lpstr>Shrinkage</vt:lpstr>
      <vt:lpstr>Controller creation - Single endpoint nlmixr (1/2)</vt:lpstr>
      <vt:lpstr>Controller creation - Single endpoint nlmixr (2/2)</vt:lpstr>
      <vt:lpstr>Table with parameter estimates</vt:lpstr>
      <vt:lpstr>Old Slides</vt:lpstr>
      <vt:lpstr>Residual-based diagnostics Normalized Prediction Discrepancies (NPD) plots - Direct evaluation of systematic deviations between model predictions and observations along a horizontal (zero) line</vt:lpstr>
      <vt:lpstr>Residual-based diagnostics Normalized Prediction Discrepancies (NPD) plots - Direct evaluation of systematic deviations between model predictions and observations along a horizontal (zero) line</vt:lpstr>
      <vt:lpstr>Residual-based diagnostics Individual Weighted Residual (IWRES)- inform about adequacy of individual predictions and correctness of the residual error model / check distributional assumptions</vt:lpstr>
      <vt:lpstr>Residual-based diagnostics Individual Weighted Residual (IWRES)- inform about adequacy of individual predictions and correctness of the residual error model / check distributional assumptions</vt:lpstr>
      <vt:lpstr>Residual-based diagnostics Individual Weighted Residual (IWRES)- inform about adequacy of individual predictions and correctness of the residual error model / check distributional assumptions</vt:lpstr>
      <vt:lpstr>Residual-based diagnostics EBE-based Diagnostics - to assess the normality assumption and correlation structure of random effect / assess correctness of covariate relationship into model</vt:lpstr>
      <vt:lpstr>Residual-based diagnostics EBE-based Diagnostics - to assess the normality assumption and correlation structure of random effect / assess correctness of covariate relationship into model</vt:lpstr>
      <vt:lpstr>Residual-based diagnostics EBE-based Diagnostics - to assess the normality assumption and correlation structure of random effect / assess correctness of covariate relationship into model</vt:lpstr>
      <vt:lpstr>Prediction-based diagnostics Individual Fits – Quick glance at performance of the model to describe data</vt:lpstr>
      <vt:lpstr>Prediction-based diagnostics Individual Fits – Quick glance at performance of the model to describe data</vt:lpstr>
      <vt:lpstr>Prediction-based diagnostics Observations versus predictions</vt:lpstr>
      <vt:lpstr>Prediction-based diagnostics Observations versus predictions– Communicate how the model can describe the observed data</vt:lpstr>
      <vt:lpstr>Simulation-based diagnostics Visual Predictive Check (VPC) – Inform about appropriateness of the structural model and the random-effects structure</vt:lpstr>
      <vt:lpstr>Simulation-based diagnostics Visual Predictive Check (VPC) – Inform about appropriateness of the structural model and the random-effects structure</vt:lpstr>
      <vt:lpstr>Manual Controller creation Monolix</vt:lpstr>
      <vt:lpstr>Simple built-in example to explore the package: theophylline</vt:lpstr>
      <vt:lpstr>Models fitted with Monolix (versions 2016 and later)</vt:lpstr>
      <vt:lpstr>Multiple endpoint models (1/4)</vt:lpstr>
      <vt:lpstr>Multiple endpoints models (2/4)</vt:lpstr>
      <vt:lpstr>Multiple endpoints models (3/4)</vt:lpstr>
      <vt:lpstr>Multiple endpoints models (4/4)</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is Arial Black 32pt,  on one or two lines</dc:title>
  <dc:creator>Michael Milo</dc:creator>
  <cp:lastModifiedBy>Baltcheva, Irina</cp:lastModifiedBy>
  <cp:revision>869</cp:revision>
  <cp:lastPrinted>2020-03-11T07:14:09Z</cp:lastPrinted>
  <dcterms:created xsi:type="dcterms:W3CDTF">2017-04-03T15:58:32Z</dcterms:created>
  <dcterms:modified xsi:type="dcterms:W3CDTF">2022-03-25T08:05:51Z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929bff8-5b33-42aa-95d2-28f72e792cb0_Enabled">
    <vt:lpwstr>True</vt:lpwstr>
  </property>
  <property fmtid="{D5CDD505-2E9C-101B-9397-08002B2CF9AE}" pid="3" name="MSIP_Label_4929bff8-5b33-42aa-95d2-28f72e792cb0_SiteId">
    <vt:lpwstr>f35a6974-607f-47d4-82d7-ff31d7dc53a5</vt:lpwstr>
  </property>
  <property fmtid="{D5CDD505-2E9C-101B-9397-08002B2CF9AE}" pid="4" name="MSIP_Label_4929bff8-5b33-42aa-95d2-28f72e792cb0_Owner">
    <vt:lpwstr>BIETHBR1@novartis.net</vt:lpwstr>
  </property>
  <property fmtid="{D5CDD505-2E9C-101B-9397-08002B2CF9AE}" pid="5" name="MSIP_Label_4929bff8-5b33-42aa-95d2-28f72e792cb0_SetDate">
    <vt:lpwstr>2019-02-17T17:24:58.8393757Z</vt:lpwstr>
  </property>
  <property fmtid="{D5CDD505-2E9C-101B-9397-08002B2CF9AE}" pid="6" name="MSIP_Label_4929bff8-5b33-42aa-95d2-28f72e792cb0_Name">
    <vt:lpwstr>Business Use Only</vt:lpwstr>
  </property>
  <property fmtid="{D5CDD505-2E9C-101B-9397-08002B2CF9AE}" pid="7" name="MSIP_Label_4929bff8-5b33-42aa-95d2-28f72e792cb0_Application">
    <vt:lpwstr>Microsoft Azure Information Protection</vt:lpwstr>
  </property>
  <property fmtid="{D5CDD505-2E9C-101B-9397-08002B2CF9AE}" pid="8" name="MSIP_Label_4929bff8-5b33-42aa-95d2-28f72e792cb0_Extended_MSFT_Method">
    <vt:lpwstr>Automatic</vt:lpwstr>
  </property>
  <property fmtid="{D5CDD505-2E9C-101B-9397-08002B2CF9AE}" pid="9" name="Confidentiality">
    <vt:lpwstr>Business Use Only</vt:lpwstr>
  </property>
  <property fmtid="{D5CDD505-2E9C-101B-9397-08002B2CF9AE}" pid="10" name="PresenterName">
    <vt:lpwstr>ggPMX</vt:lpwstr>
  </property>
  <property fmtid="{D5CDD505-2E9C-101B-9397-08002B2CF9AE}" pid="11" name="ConfidentialityLevel">
    <vt:lpwstr>Public</vt:lpwstr>
  </property>
  <property fmtid="{D5CDD505-2E9C-101B-9397-08002B2CF9AE}" pid="12" name="HideFooter">
    <vt:bool>false</vt:bool>
  </property>
</Properties>
</file>